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8"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770FE5-9F32-4FC8-B4F2-00C9A10196E0}">
          <p14:sldIdLst>
            <p14:sldId id="256"/>
            <p14:sldId id="258"/>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506">
          <p15:clr>
            <a:srgbClr val="A4A3A4"/>
          </p15:clr>
        </p15:guide>
        <p15:guide id="2" pos="568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initials="J" lastIdx="1" clrIdx="0">
    <p:extLst>
      <p:ext uri="{19B8F6BF-5375-455C-9EA6-DF929625EA0E}">
        <p15:presenceInfo xmlns:p15="http://schemas.microsoft.com/office/powerpoint/2012/main" userId="S::jvance@hpeph.ca::ebf28637-f2e6-42ee-bc96-85ac0f9a5f23" providerId="AD"/>
      </p:ext>
    </p:extLst>
  </p:cmAuthor>
  <p:cmAuthor id="2" name="Sheryl Farrar" initials="SF" lastIdx="2" clrIdx="1">
    <p:extLst>
      <p:ext uri="{19B8F6BF-5375-455C-9EA6-DF929625EA0E}">
        <p15:presenceInfo xmlns:p15="http://schemas.microsoft.com/office/powerpoint/2012/main" userId="S-1-5-21-1576198208-2400369519-3971094173-2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35" autoAdjust="0"/>
  </p:normalViewPr>
  <p:slideViewPr>
    <p:cSldViewPr snapToGrid="0">
      <p:cViewPr varScale="1">
        <p:scale>
          <a:sx n="56" d="100"/>
          <a:sy n="56" d="100"/>
        </p:scale>
        <p:origin x="918" y="60"/>
      </p:cViewPr>
      <p:guideLst>
        <p:guide orient="horz" pos="506"/>
        <p:guide pos="568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45" d="100"/>
          <a:sy n="145" d="100"/>
        </p:scale>
        <p:origin x="61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095C7-A1AE-4DB5-A0C9-00817DD4280F}"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1430406F-0BCC-4588-805E-A13A2D6DBA31}">
      <dgm:prSet custT="1"/>
      <dgm:spPr/>
      <dgm:t>
        <a:bodyPr/>
        <a:lstStyle/>
        <a:p>
          <a:r>
            <a:rPr lang="en-CA" sz="2800" b="1" dirty="0"/>
            <a:t>Parents</a:t>
          </a:r>
          <a:endParaRPr lang="en-US" sz="2800" b="1" dirty="0"/>
        </a:p>
      </dgm:t>
    </dgm:pt>
    <dgm:pt modelId="{7FB30411-E11D-471C-A8B8-DC7A12F77465}" type="parTrans" cxnId="{5BD6AB41-6A93-4B1E-9782-AB665ADF7EAC}">
      <dgm:prSet/>
      <dgm:spPr/>
      <dgm:t>
        <a:bodyPr/>
        <a:lstStyle/>
        <a:p>
          <a:endParaRPr lang="en-US" sz="1200" b="1"/>
        </a:p>
      </dgm:t>
    </dgm:pt>
    <dgm:pt modelId="{A51E7A3B-0746-49CE-BAAD-4D0DBA32BC29}" type="sibTrans" cxnId="{5BD6AB41-6A93-4B1E-9782-AB665ADF7EAC}">
      <dgm:prSet/>
      <dgm:spPr/>
      <dgm:t>
        <a:bodyPr/>
        <a:lstStyle/>
        <a:p>
          <a:endParaRPr lang="en-US" sz="1200" b="1"/>
        </a:p>
      </dgm:t>
    </dgm:pt>
    <dgm:pt modelId="{B661B982-223D-4A36-82EE-8914E5639288}">
      <dgm:prSet custT="1"/>
      <dgm:spPr/>
      <dgm:t>
        <a:bodyPr/>
        <a:lstStyle/>
        <a:p>
          <a:r>
            <a:rPr lang="en-CA" sz="2800" b="1" dirty="0"/>
            <a:t>Friends</a:t>
          </a:r>
          <a:endParaRPr lang="en-US" sz="2800" b="1" dirty="0"/>
        </a:p>
      </dgm:t>
    </dgm:pt>
    <dgm:pt modelId="{292FBEF0-9963-4DD8-A943-43F6949A340F}" type="parTrans" cxnId="{59B3998A-3607-4066-AD48-B663ABE883C4}">
      <dgm:prSet/>
      <dgm:spPr/>
      <dgm:t>
        <a:bodyPr/>
        <a:lstStyle/>
        <a:p>
          <a:endParaRPr lang="en-US" sz="1200" b="1"/>
        </a:p>
      </dgm:t>
    </dgm:pt>
    <dgm:pt modelId="{35EDDD1C-FCE4-4D7D-ADB0-B73826CE3BDD}" type="sibTrans" cxnId="{59B3998A-3607-4066-AD48-B663ABE883C4}">
      <dgm:prSet/>
      <dgm:spPr/>
      <dgm:t>
        <a:bodyPr/>
        <a:lstStyle/>
        <a:p>
          <a:endParaRPr lang="en-US" sz="1200" b="1"/>
        </a:p>
      </dgm:t>
    </dgm:pt>
    <dgm:pt modelId="{F8BC5256-4024-4880-A3CA-99FD788B6878}">
      <dgm:prSet custT="1"/>
      <dgm:spPr/>
      <dgm:t>
        <a:bodyPr/>
        <a:lstStyle/>
        <a:p>
          <a:r>
            <a:rPr lang="en-CA" sz="2800" b="1" dirty="0"/>
            <a:t>Media</a:t>
          </a:r>
          <a:endParaRPr lang="en-US" sz="2800" b="1" dirty="0"/>
        </a:p>
      </dgm:t>
    </dgm:pt>
    <dgm:pt modelId="{4CD1594A-5C3A-4BAB-AE47-64E53D147403}" type="parTrans" cxnId="{8764F932-B8B9-49DE-B949-392D5AD86077}">
      <dgm:prSet/>
      <dgm:spPr/>
      <dgm:t>
        <a:bodyPr/>
        <a:lstStyle/>
        <a:p>
          <a:endParaRPr lang="en-US" sz="1200" b="1"/>
        </a:p>
      </dgm:t>
    </dgm:pt>
    <dgm:pt modelId="{EE098FD7-F8BB-40EF-B540-D499AA979C08}" type="sibTrans" cxnId="{8764F932-B8B9-49DE-B949-392D5AD86077}">
      <dgm:prSet/>
      <dgm:spPr/>
      <dgm:t>
        <a:bodyPr/>
        <a:lstStyle/>
        <a:p>
          <a:endParaRPr lang="en-US" sz="1200" b="1"/>
        </a:p>
      </dgm:t>
    </dgm:pt>
    <dgm:pt modelId="{1E36B7B0-EF38-4D9B-B2A7-3CF3CC82A775}">
      <dgm:prSet custT="1"/>
      <dgm:spPr/>
      <dgm:t>
        <a:bodyPr/>
        <a:lstStyle/>
        <a:p>
          <a:r>
            <a:rPr lang="en-CA" sz="2800" b="1" dirty="0"/>
            <a:t>Celebrities/Sports Images</a:t>
          </a:r>
          <a:endParaRPr lang="en-US" sz="2800" b="1" dirty="0"/>
        </a:p>
      </dgm:t>
    </dgm:pt>
    <dgm:pt modelId="{E85A4919-D8A7-456D-813A-DFDE23037788}" type="parTrans" cxnId="{235228B7-C733-4CD7-9417-988115764EB2}">
      <dgm:prSet/>
      <dgm:spPr/>
      <dgm:t>
        <a:bodyPr/>
        <a:lstStyle/>
        <a:p>
          <a:endParaRPr lang="en-US" sz="1200" b="1"/>
        </a:p>
      </dgm:t>
    </dgm:pt>
    <dgm:pt modelId="{004FEAB6-A777-4DAE-9794-B0F72B3E8A1C}" type="sibTrans" cxnId="{235228B7-C733-4CD7-9417-988115764EB2}">
      <dgm:prSet/>
      <dgm:spPr/>
      <dgm:t>
        <a:bodyPr/>
        <a:lstStyle/>
        <a:p>
          <a:endParaRPr lang="en-US" sz="1200" b="1"/>
        </a:p>
      </dgm:t>
    </dgm:pt>
    <dgm:pt modelId="{72C3A035-1FAA-4800-830D-D82B1445CE13}">
      <dgm:prSet custT="1"/>
      <dgm:spPr/>
      <dgm:t>
        <a:bodyPr/>
        <a:lstStyle/>
        <a:p>
          <a:r>
            <a:rPr lang="en-CA" sz="2800" b="1" dirty="0"/>
            <a:t>Culture/Community</a:t>
          </a:r>
          <a:endParaRPr lang="en-US" sz="2800" b="1" dirty="0"/>
        </a:p>
      </dgm:t>
    </dgm:pt>
    <dgm:pt modelId="{542C8A38-5217-4DF4-A71E-40888FF71F1E}" type="parTrans" cxnId="{0C59710A-B68C-4927-A6BC-F41A08FEB687}">
      <dgm:prSet/>
      <dgm:spPr/>
      <dgm:t>
        <a:bodyPr/>
        <a:lstStyle/>
        <a:p>
          <a:endParaRPr lang="en-US" sz="1200" b="1"/>
        </a:p>
      </dgm:t>
    </dgm:pt>
    <dgm:pt modelId="{B51C1DA6-E63F-45CE-992E-B08D6C736489}" type="sibTrans" cxnId="{0C59710A-B68C-4927-A6BC-F41A08FEB687}">
      <dgm:prSet/>
      <dgm:spPr/>
      <dgm:t>
        <a:bodyPr/>
        <a:lstStyle/>
        <a:p>
          <a:endParaRPr lang="en-US" sz="1200" b="1"/>
        </a:p>
      </dgm:t>
    </dgm:pt>
    <dgm:pt modelId="{C7E0AC1A-C4B0-4A00-B6E5-AFE5DDA43CA6}" type="pres">
      <dgm:prSet presAssocID="{495095C7-A1AE-4DB5-A0C9-00817DD4280F}" presName="vert0" presStyleCnt="0">
        <dgm:presLayoutVars>
          <dgm:dir/>
          <dgm:animOne val="branch"/>
          <dgm:animLvl val="lvl"/>
        </dgm:presLayoutVars>
      </dgm:prSet>
      <dgm:spPr/>
    </dgm:pt>
    <dgm:pt modelId="{CA92C573-5EA2-4818-AF01-374D7272DD6E}" type="pres">
      <dgm:prSet presAssocID="{1430406F-0BCC-4588-805E-A13A2D6DBA31}" presName="thickLine" presStyleLbl="alignNode1" presStyleIdx="0" presStyleCnt="5"/>
      <dgm:spPr/>
    </dgm:pt>
    <dgm:pt modelId="{FB4071B0-9C29-4E3F-8758-22327EFCD0E9}" type="pres">
      <dgm:prSet presAssocID="{1430406F-0BCC-4588-805E-A13A2D6DBA31}" presName="horz1" presStyleCnt="0"/>
      <dgm:spPr/>
    </dgm:pt>
    <dgm:pt modelId="{511601D1-F682-4D09-8E81-0894A272F98D}" type="pres">
      <dgm:prSet presAssocID="{1430406F-0BCC-4588-805E-A13A2D6DBA31}" presName="tx1" presStyleLbl="revTx" presStyleIdx="0" presStyleCnt="5"/>
      <dgm:spPr/>
    </dgm:pt>
    <dgm:pt modelId="{87DBC569-731E-46AB-9D46-3EF1EFD046EF}" type="pres">
      <dgm:prSet presAssocID="{1430406F-0BCC-4588-805E-A13A2D6DBA31}" presName="vert1" presStyleCnt="0"/>
      <dgm:spPr/>
    </dgm:pt>
    <dgm:pt modelId="{39531132-43C7-4E00-9002-79157C7D8AF2}" type="pres">
      <dgm:prSet presAssocID="{B661B982-223D-4A36-82EE-8914E5639288}" presName="thickLine" presStyleLbl="alignNode1" presStyleIdx="1" presStyleCnt="5"/>
      <dgm:spPr/>
    </dgm:pt>
    <dgm:pt modelId="{AAD1E30E-91A9-4DBC-90C3-771B06808339}" type="pres">
      <dgm:prSet presAssocID="{B661B982-223D-4A36-82EE-8914E5639288}" presName="horz1" presStyleCnt="0"/>
      <dgm:spPr/>
    </dgm:pt>
    <dgm:pt modelId="{D87BC268-60D1-4CFF-87B5-435A559F5CB2}" type="pres">
      <dgm:prSet presAssocID="{B661B982-223D-4A36-82EE-8914E5639288}" presName="tx1" presStyleLbl="revTx" presStyleIdx="1" presStyleCnt="5"/>
      <dgm:spPr/>
    </dgm:pt>
    <dgm:pt modelId="{4D806772-0A2B-44F8-A75D-CEB4EFD3A892}" type="pres">
      <dgm:prSet presAssocID="{B661B982-223D-4A36-82EE-8914E5639288}" presName="vert1" presStyleCnt="0"/>
      <dgm:spPr/>
    </dgm:pt>
    <dgm:pt modelId="{5A4E2801-26FC-498A-AE78-72B7144CA0F0}" type="pres">
      <dgm:prSet presAssocID="{F8BC5256-4024-4880-A3CA-99FD788B6878}" presName="thickLine" presStyleLbl="alignNode1" presStyleIdx="2" presStyleCnt="5"/>
      <dgm:spPr/>
    </dgm:pt>
    <dgm:pt modelId="{11FE36AB-5CDC-43AA-9377-67F42065ACBE}" type="pres">
      <dgm:prSet presAssocID="{F8BC5256-4024-4880-A3CA-99FD788B6878}" presName="horz1" presStyleCnt="0"/>
      <dgm:spPr/>
    </dgm:pt>
    <dgm:pt modelId="{A5A06E37-AB39-4672-A133-A2714CF35041}" type="pres">
      <dgm:prSet presAssocID="{F8BC5256-4024-4880-A3CA-99FD788B6878}" presName="tx1" presStyleLbl="revTx" presStyleIdx="2" presStyleCnt="5"/>
      <dgm:spPr/>
    </dgm:pt>
    <dgm:pt modelId="{C46520A5-0759-4D1D-BB0C-480FCE3B75A5}" type="pres">
      <dgm:prSet presAssocID="{F8BC5256-4024-4880-A3CA-99FD788B6878}" presName="vert1" presStyleCnt="0"/>
      <dgm:spPr/>
    </dgm:pt>
    <dgm:pt modelId="{60CD15F6-9B2F-4E3E-A3BD-26B4C424669E}" type="pres">
      <dgm:prSet presAssocID="{1E36B7B0-EF38-4D9B-B2A7-3CF3CC82A775}" presName="thickLine" presStyleLbl="alignNode1" presStyleIdx="3" presStyleCnt="5"/>
      <dgm:spPr/>
    </dgm:pt>
    <dgm:pt modelId="{7D2EB409-F990-414F-91D8-B4D2D25938F9}" type="pres">
      <dgm:prSet presAssocID="{1E36B7B0-EF38-4D9B-B2A7-3CF3CC82A775}" presName="horz1" presStyleCnt="0"/>
      <dgm:spPr/>
    </dgm:pt>
    <dgm:pt modelId="{5D731B98-2D04-4F5E-9762-A8D55CAF17FC}" type="pres">
      <dgm:prSet presAssocID="{1E36B7B0-EF38-4D9B-B2A7-3CF3CC82A775}" presName="tx1" presStyleLbl="revTx" presStyleIdx="3" presStyleCnt="5"/>
      <dgm:spPr/>
    </dgm:pt>
    <dgm:pt modelId="{E0EEB76B-AB72-4E1F-ABBA-9EF6334BCC48}" type="pres">
      <dgm:prSet presAssocID="{1E36B7B0-EF38-4D9B-B2A7-3CF3CC82A775}" presName="vert1" presStyleCnt="0"/>
      <dgm:spPr/>
    </dgm:pt>
    <dgm:pt modelId="{3F4E37AC-30FB-4D03-9007-BD392C9C428A}" type="pres">
      <dgm:prSet presAssocID="{72C3A035-1FAA-4800-830D-D82B1445CE13}" presName="thickLine" presStyleLbl="alignNode1" presStyleIdx="4" presStyleCnt="5"/>
      <dgm:spPr/>
    </dgm:pt>
    <dgm:pt modelId="{66CA7716-B402-4711-91A2-635743A33448}" type="pres">
      <dgm:prSet presAssocID="{72C3A035-1FAA-4800-830D-D82B1445CE13}" presName="horz1" presStyleCnt="0"/>
      <dgm:spPr/>
    </dgm:pt>
    <dgm:pt modelId="{5A52A566-897E-4F87-9A38-AA904B84E9BD}" type="pres">
      <dgm:prSet presAssocID="{72C3A035-1FAA-4800-830D-D82B1445CE13}" presName="tx1" presStyleLbl="revTx" presStyleIdx="4" presStyleCnt="5"/>
      <dgm:spPr/>
    </dgm:pt>
    <dgm:pt modelId="{065726F5-DAF1-46F9-8905-1B930070A016}" type="pres">
      <dgm:prSet presAssocID="{72C3A035-1FAA-4800-830D-D82B1445CE13}" presName="vert1" presStyleCnt="0"/>
      <dgm:spPr/>
    </dgm:pt>
  </dgm:ptLst>
  <dgm:cxnLst>
    <dgm:cxn modelId="{C37FC005-AE99-42DF-B2C7-A521E4470BBA}" type="presOf" srcId="{72C3A035-1FAA-4800-830D-D82B1445CE13}" destId="{5A52A566-897E-4F87-9A38-AA904B84E9BD}" srcOrd="0" destOrd="0" presId="urn:microsoft.com/office/officeart/2008/layout/LinedList"/>
    <dgm:cxn modelId="{0C59710A-B68C-4927-A6BC-F41A08FEB687}" srcId="{495095C7-A1AE-4DB5-A0C9-00817DD4280F}" destId="{72C3A035-1FAA-4800-830D-D82B1445CE13}" srcOrd="4" destOrd="0" parTransId="{542C8A38-5217-4DF4-A71E-40888FF71F1E}" sibTransId="{B51C1DA6-E63F-45CE-992E-B08D6C736489}"/>
    <dgm:cxn modelId="{8764F932-B8B9-49DE-B949-392D5AD86077}" srcId="{495095C7-A1AE-4DB5-A0C9-00817DD4280F}" destId="{F8BC5256-4024-4880-A3CA-99FD788B6878}" srcOrd="2" destOrd="0" parTransId="{4CD1594A-5C3A-4BAB-AE47-64E53D147403}" sibTransId="{EE098FD7-F8BB-40EF-B540-D499AA979C08}"/>
    <dgm:cxn modelId="{5BD6AB41-6A93-4B1E-9782-AB665ADF7EAC}" srcId="{495095C7-A1AE-4DB5-A0C9-00817DD4280F}" destId="{1430406F-0BCC-4588-805E-A13A2D6DBA31}" srcOrd="0" destOrd="0" parTransId="{7FB30411-E11D-471C-A8B8-DC7A12F77465}" sibTransId="{A51E7A3B-0746-49CE-BAAD-4D0DBA32BC29}"/>
    <dgm:cxn modelId="{065ECB56-70D6-4CA6-8647-7A66DFBDE90D}" type="presOf" srcId="{1430406F-0BCC-4588-805E-A13A2D6DBA31}" destId="{511601D1-F682-4D09-8E81-0894A272F98D}" srcOrd="0" destOrd="0" presId="urn:microsoft.com/office/officeart/2008/layout/LinedList"/>
    <dgm:cxn modelId="{F1CEBD57-D13B-4E4D-B087-83040F45E05A}" type="presOf" srcId="{F8BC5256-4024-4880-A3CA-99FD788B6878}" destId="{A5A06E37-AB39-4672-A133-A2714CF35041}" srcOrd="0" destOrd="0" presId="urn:microsoft.com/office/officeart/2008/layout/LinedList"/>
    <dgm:cxn modelId="{2F17AC88-97AB-47A8-83C4-8AC8EBF7C0BB}" type="presOf" srcId="{495095C7-A1AE-4DB5-A0C9-00817DD4280F}" destId="{C7E0AC1A-C4B0-4A00-B6E5-AFE5DDA43CA6}" srcOrd="0" destOrd="0" presId="urn:microsoft.com/office/officeart/2008/layout/LinedList"/>
    <dgm:cxn modelId="{59B3998A-3607-4066-AD48-B663ABE883C4}" srcId="{495095C7-A1AE-4DB5-A0C9-00817DD4280F}" destId="{B661B982-223D-4A36-82EE-8914E5639288}" srcOrd="1" destOrd="0" parTransId="{292FBEF0-9963-4DD8-A943-43F6949A340F}" sibTransId="{35EDDD1C-FCE4-4D7D-ADB0-B73826CE3BDD}"/>
    <dgm:cxn modelId="{C978A294-E0DC-47E3-AF0A-ADBC20196F9A}" type="presOf" srcId="{1E36B7B0-EF38-4D9B-B2A7-3CF3CC82A775}" destId="{5D731B98-2D04-4F5E-9762-A8D55CAF17FC}" srcOrd="0" destOrd="0" presId="urn:microsoft.com/office/officeart/2008/layout/LinedList"/>
    <dgm:cxn modelId="{235228B7-C733-4CD7-9417-988115764EB2}" srcId="{495095C7-A1AE-4DB5-A0C9-00817DD4280F}" destId="{1E36B7B0-EF38-4D9B-B2A7-3CF3CC82A775}" srcOrd="3" destOrd="0" parTransId="{E85A4919-D8A7-456D-813A-DFDE23037788}" sibTransId="{004FEAB6-A777-4DAE-9794-B0F72B3E8A1C}"/>
    <dgm:cxn modelId="{300D5DFB-8C30-4985-8FCE-4E26AD9ADF03}" type="presOf" srcId="{B661B982-223D-4A36-82EE-8914E5639288}" destId="{D87BC268-60D1-4CFF-87B5-435A559F5CB2}" srcOrd="0" destOrd="0" presId="urn:microsoft.com/office/officeart/2008/layout/LinedList"/>
    <dgm:cxn modelId="{8A28BA81-2948-4038-B72A-C082D309946E}" type="presParOf" srcId="{C7E0AC1A-C4B0-4A00-B6E5-AFE5DDA43CA6}" destId="{CA92C573-5EA2-4818-AF01-374D7272DD6E}" srcOrd="0" destOrd="0" presId="urn:microsoft.com/office/officeart/2008/layout/LinedList"/>
    <dgm:cxn modelId="{5A4F4698-8C12-41A3-8CF7-1C5FF20F2174}" type="presParOf" srcId="{C7E0AC1A-C4B0-4A00-B6E5-AFE5DDA43CA6}" destId="{FB4071B0-9C29-4E3F-8758-22327EFCD0E9}" srcOrd="1" destOrd="0" presId="urn:microsoft.com/office/officeart/2008/layout/LinedList"/>
    <dgm:cxn modelId="{CEEEF0ED-BF3B-4862-B42B-07AA41131F25}" type="presParOf" srcId="{FB4071B0-9C29-4E3F-8758-22327EFCD0E9}" destId="{511601D1-F682-4D09-8E81-0894A272F98D}" srcOrd="0" destOrd="0" presId="urn:microsoft.com/office/officeart/2008/layout/LinedList"/>
    <dgm:cxn modelId="{A2046FD3-4F05-4E42-A1F7-60E7ECC07CA9}" type="presParOf" srcId="{FB4071B0-9C29-4E3F-8758-22327EFCD0E9}" destId="{87DBC569-731E-46AB-9D46-3EF1EFD046EF}" srcOrd="1" destOrd="0" presId="urn:microsoft.com/office/officeart/2008/layout/LinedList"/>
    <dgm:cxn modelId="{DDB0199A-7D5C-401D-8100-8F0C610ACBA2}" type="presParOf" srcId="{C7E0AC1A-C4B0-4A00-B6E5-AFE5DDA43CA6}" destId="{39531132-43C7-4E00-9002-79157C7D8AF2}" srcOrd="2" destOrd="0" presId="urn:microsoft.com/office/officeart/2008/layout/LinedList"/>
    <dgm:cxn modelId="{83E13755-65E0-4791-8103-4F36F0AF5820}" type="presParOf" srcId="{C7E0AC1A-C4B0-4A00-B6E5-AFE5DDA43CA6}" destId="{AAD1E30E-91A9-4DBC-90C3-771B06808339}" srcOrd="3" destOrd="0" presId="urn:microsoft.com/office/officeart/2008/layout/LinedList"/>
    <dgm:cxn modelId="{8EFECA93-7EB9-4D68-8160-295CD771FB98}" type="presParOf" srcId="{AAD1E30E-91A9-4DBC-90C3-771B06808339}" destId="{D87BC268-60D1-4CFF-87B5-435A559F5CB2}" srcOrd="0" destOrd="0" presId="urn:microsoft.com/office/officeart/2008/layout/LinedList"/>
    <dgm:cxn modelId="{16445FF9-3E1E-4A7D-B665-036918642FEC}" type="presParOf" srcId="{AAD1E30E-91A9-4DBC-90C3-771B06808339}" destId="{4D806772-0A2B-44F8-A75D-CEB4EFD3A892}" srcOrd="1" destOrd="0" presId="urn:microsoft.com/office/officeart/2008/layout/LinedList"/>
    <dgm:cxn modelId="{C9B3BE9A-B2A7-4F0E-80B7-364E5B1F4C49}" type="presParOf" srcId="{C7E0AC1A-C4B0-4A00-B6E5-AFE5DDA43CA6}" destId="{5A4E2801-26FC-498A-AE78-72B7144CA0F0}" srcOrd="4" destOrd="0" presId="urn:microsoft.com/office/officeart/2008/layout/LinedList"/>
    <dgm:cxn modelId="{BEC14B51-F92F-4C1C-B9A9-FB9D3AA50D09}" type="presParOf" srcId="{C7E0AC1A-C4B0-4A00-B6E5-AFE5DDA43CA6}" destId="{11FE36AB-5CDC-43AA-9377-67F42065ACBE}" srcOrd="5" destOrd="0" presId="urn:microsoft.com/office/officeart/2008/layout/LinedList"/>
    <dgm:cxn modelId="{F172EF59-6684-46B7-A32A-9D0946914043}" type="presParOf" srcId="{11FE36AB-5CDC-43AA-9377-67F42065ACBE}" destId="{A5A06E37-AB39-4672-A133-A2714CF35041}" srcOrd="0" destOrd="0" presId="urn:microsoft.com/office/officeart/2008/layout/LinedList"/>
    <dgm:cxn modelId="{7737E012-9456-4E54-8C33-F978BE2E19F8}" type="presParOf" srcId="{11FE36AB-5CDC-43AA-9377-67F42065ACBE}" destId="{C46520A5-0759-4D1D-BB0C-480FCE3B75A5}" srcOrd="1" destOrd="0" presId="urn:microsoft.com/office/officeart/2008/layout/LinedList"/>
    <dgm:cxn modelId="{CB347612-A8CF-4FCE-845D-44C65EC78312}" type="presParOf" srcId="{C7E0AC1A-C4B0-4A00-B6E5-AFE5DDA43CA6}" destId="{60CD15F6-9B2F-4E3E-A3BD-26B4C424669E}" srcOrd="6" destOrd="0" presId="urn:microsoft.com/office/officeart/2008/layout/LinedList"/>
    <dgm:cxn modelId="{D1006518-0F04-4785-B464-63F1AC1C1D18}" type="presParOf" srcId="{C7E0AC1A-C4B0-4A00-B6E5-AFE5DDA43CA6}" destId="{7D2EB409-F990-414F-91D8-B4D2D25938F9}" srcOrd="7" destOrd="0" presId="urn:microsoft.com/office/officeart/2008/layout/LinedList"/>
    <dgm:cxn modelId="{0172FBE6-2384-4337-9412-16EA9C56677B}" type="presParOf" srcId="{7D2EB409-F990-414F-91D8-B4D2D25938F9}" destId="{5D731B98-2D04-4F5E-9762-A8D55CAF17FC}" srcOrd="0" destOrd="0" presId="urn:microsoft.com/office/officeart/2008/layout/LinedList"/>
    <dgm:cxn modelId="{236D6648-AF8E-40D7-BEED-82729ED74F40}" type="presParOf" srcId="{7D2EB409-F990-414F-91D8-B4D2D25938F9}" destId="{E0EEB76B-AB72-4E1F-ABBA-9EF6334BCC48}" srcOrd="1" destOrd="0" presId="urn:microsoft.com/office/officeart/2008/layout/LinedList"/>
    <dgm:cxn modelId="{5A9DD8E6-E61F-411B-BF6E-068AB064086D}" type="presParOf" srcId="{C7E0AC1A-C4B0-4A00-B6E5-AFE5DDA43CA6}" destId="{3F4E37AC-30FB-4D03-9007-BD392C9C428A}" srcOrd="8" destOrd="0" presId="urn:microsoft.com/office/officeart/2008/layout/LinedList"/>
    <dgm:cxn modelId="{BF6D84D8-64BC-4B9A-BCAB-BE0A146E1365}" type="presParOf" srcId="{C7E0AC1A-C4B0-4A00-B6E5-AFE5DDA43CA6}" destId="{66CA7716-B402-4711-91A2-635743A33448}" srcOrd="9" destOrd="0" presId="urn:microsoft.com/office/officeart/2008/layout/LinedList"/>
    <dgm:cxn modelId="{6BCBD7DB-0A20-4BC5-9FA9-69429ACCCFBD}" type="presParOf" srcId="{66CA7716-B402-4711-91A2-635743A33448}" destId="{5A52A566-897E-4F87-9A38-AA904B84E9BD}" srcOrd="0" destOrd="0" presId="urn:microsoft.com/office/officeart/2008/layout/LinedList"/>
    <dgm:cxn modelId="{1400C182-AC04-42CF-BBF7-1B3A2C3D6B06}" type="presParOf" srcId="{66CA7716-B402-4711-91A2-635743A33448}" destId="{065726F5-DAF1-46F9-8905-1B930070A0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2C573-5EA2-4818-AF01-374D7272DD6E}">
      <dsp:nvSpPr>
        <dsp:cNvPr id="0" name=""/>
        <dsp:cNvSpPr/>
      </dsp:nvSpPr>
      <dsp:spPr>
        <a:xfrm>
          <a:off x="0" y="534"/>
          <a:ext cx="61590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601D1-F682-4D09-8E81-0894A272F98D}">
      <dsp:nvSpPr>
        <dsp:cNvPr id="0" name=""/>
        <dsp:cNvSpPr/>
      </dsp:nvSpPr>
      <dsp:spPr>
        <a:xfrm>
          <a:off x="0" y="534"/>
          <a:ext cx="6159033" cy="87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Parents</a:t>
          </a:r>
          <a:endParaRPr lang="en-US" sz="2800" b="1" kern="1200" dirty="0"/>
        </a:p>
      </dsp:txBody>
      <dsp:txXfrm>
        <a:off x="0" y="534"/>
        <a:ext cx="6159033" cy="876304"/>
      </dsp:txXfrm>
    </dsp:sp>
    <dsp:sp modelId="{39531132-43C7-4E00-9002-79157C7D8AF2}">
      <dsp:nvSpPr>
        <dsp:cNvPr id="0" name=""/>
        <dsp:cNvSpPr/>
      </dsp:nvSpPr>
      <dsp:spPr>
        <a:xfrm>
          <a:off x="0" y="876839"/>
          <a:ext cx="61590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BC268-60D1-4CFF-87B5-435A559F5CB2}">
      <dsp:nvSpPr>
        <dsp:cNvPr id="0" name=""/>
        <dsp:cNvSpPr/>
      </dsp:nvSpPr>
      <dsp:spPr>
        <a:xfrm>
          <a:off x="0" y="876839"/>
          <a:ext cx="6159033" cy="87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Friends</a:t>
          </a:r>
          <a:endParaRPr lang="en-US" sz="2800" b="1" kern="1200" dirty="0"/>
        </a:p>
      </dsp:txBody>
      <dsp:txXfrm>
        <a:off x="0" y="876839"/>
        <a:ext cx="6159033" cy="876304"/>
      </dsp:txXfrm>
    </dsp:sp>
    <dsp:sp modelId="{5A4E2801-26FC-498A-AE78-72B7144CA0F0}">
      <dsp:nvSpPr>
        <dsp:cNvPr id="0" name=""/>
        <dsp:cNvSpPr/>
      </dsp:nvSpPr>
      <dsp:spPr>
        <a:xfrm>
          <a:off x="0" y="1753143"/>
          <a:ext cx="61590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06E37-AB39-4672-A133-A2714CF35041}">
      <dsp:nvSpPr>
        <dsp:cNvPr id="0" name=""/>
        <dsp:cNvSpPr/>
      </dsp:nvSpPr>
      <dsp:spPr>
        <a:xfrm>
          <a:off x="0" y="1753143"/>
          <a:ext cx="6159033" cy="87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Media</a:t>
          </a:r>
          <a:endParaRPr lang="en-US" sz="2800" b="1" kern="1200" dirty="0"/>
        </a:p>
      </dsp:txBody>
      <dsp:txXfrm>
        <a:off x="0" y="1753143"/>
        <a:ext cx="6159033" cy="876304"/>
      </dsp:txXfrm>
    </dsp:sp>
    <dsp:sp modelId="{60CD15F6-9B2F-4E3E-A3BD-26B4C424669E}">
      <dsp:nvSpPr>
        <dsp:cNvPr id="0" name=""/>
        <dsp:cNvSpPr/>
      </dsp:nvSpPr>
      <dsp:spPr>
        <a:xfrm>
          <a:off x="0" y="2629447"/>
          <a:ext cx="61590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31B98-2D04-4F5E-9762-A8D55CAF17FC}">
      <dsp:nvSpPr>
        <dsp:cNvPr id="0" name=""/>
        <dsp:cNvSpPr/>
      </dsp:nvSpPr>
      <dsp:spPr>
        <a:xfrm>
          <a:off x="0" y="2629447"/>
          <a:ext cx="6159033" cy="87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Celebrities/Sports Images</a:t>
          </a:r>
          <a:endParaRPr lang="en-US" sz="2800" b="1" kern="1200" dirty="0"/>
        </a:p>
      </dsp:txBody>
      <dsp:txXfrm>
        <a:off x="0" y="2629447"/>
        <a:ext cx="6159033" cy="876304"/>
      </dsp:txXfrm>
    </dsp:sp>
    <dsp:sp modelId="{3F4E37AC-30FB-4D03-9007-BD392C9C428A}">
      <dsp:nvSpPr>
        <dsp:cNvPr id="0" name=""/>
        <dsp:cNvSpPr/>
      </dsp:nvSpPr>
      <dsp:spPr>
        <a:xfrm>
          <a:off x="0" y="3505751"/>
          <a:ext cx="61590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2A566-897E-4F87-9A38-AA904B84E9BD}">
      <dsp:nvSpPr>
        <dsp:cNvPr id="0" name=""/>
        <dsp:cNvSpPr/>
      </dsp:nvSpPr>
      <dsp:spPr>
        <a:xfrm>
          <a:off x="0" y="3505751"/>
          <a:ext cx="6159033" cy="87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Culture/Community</a:t>
          </a:r>
          <a:endParaRPr lang="en-US" sz="2800" b="1" kern="1200" dirty="0"/>
        </a:p>
      </dsp:txBody>
      <dsp:txXfrm>
        <a:off x="0" y="3505751"/>
        <a:ext cx="6159033" cy="8763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1544E2-FB89-4AB9-BE2B-FE27D86B5CE2}" type="datetimeFigureOut">
              <a:rPr lang="en-CA" smtClean="0"/>
              <a:t>2022-11-02</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8B1737-849F-480A-8DB9-FCE162DD30FF}" type="slidenum">
              <a:rPr lang="en-CA" smtClean="0"/>
              <a:t>‹#›</a:t>
            </a:fld>
            <a:endParaRPr lang="en-CA"/>
          </a:p>
        </p:txBody>
      </p:sp>
    </p:spTree>
    <p:extLst>
      <p:ext uri="{BB962C8B-B14F-4D97-AF65-F5344CB8AC3E}">
        <p14:creationId xmlns:p14="http://schemas.microsoft.com/office/powerpoint/2010/main" val="26256884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FDAFB8-8A92-46C0-98AC-74BF88596A6B}" type="datetimeFigureOut">
              <a:rPr lang="en-CA" smtClean="0"/>
              <a:t>2022-11-02</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74099-842B-4E1B-8065-29877E903EE6}" type="slidenum">
              <a:rPr lang="en-CA" smtClean="0"/>
              <a:t>‹#›</a:t>
            </a:fld>
            <a:endParaRPr lang="en-CA"/>
          </a:p>
        </p:txBody>
      </p:sp>
    </p:spTree>
    <p:extLst>
      <p:ext uri="{BB962C8B-B14F-4D97-AF65-F5344CB8AC3E}">
        <p14:creationId xmlns:p14="http://schemas.microsoft.com/office/powerpoint/2010/main" val="7076574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Notes to presenter:</a:t>
            </a:r>
          </a:p>
          <a:p>
            <a:r>
              <a:rPr lang="en-CA" dirty="0"/>
              <a:t>-this presentation directly supports the H&amp;PE Curriculum, Healthy Living Strand, in Grade 8 – C3.2 Relationships and intimacy, Grade 9 – C2.2 Relationships – skills and strategies</a:t>
            </a:r>
          </a:p>
          <a:p>
            <a:r>
              <a:rPr lang="en-CA" dirty="0"/>
              <a:t>Before presenting to students, please review content in advance with classroom teacher or other school staff to ensure appropriateness.  Addressing Healthy Relationships with younger students (e.g. elementary) is important but content is focused differently.</a:t>
            </a:r>
          </a:p>
          <a:p>
            <a:r>
              <a:rPr lang="en-CA" dirty="0"/>
              <a:t>-provide a “sensitive topic” statement and make students aware of supports available in school (e.g. have social worker on standby/available for drop ins, Guidance, trusted adult)</a:t>
            </a:r>
          </a:p>
          <a:p>
            <a:r>
              <a:rPr lang="en-CA" dirty="0"/>
              <a:t>______________________________________________________</a:t>
            </a:r>
          </a:p>
          <a:p>
            <a:r>
              <a:rPr lang="en-CA" dirty="0"/>
              <a:t>Sample Speaker Notes:</a:t>
            </a:r>
          </a:p>
          <a:p>
            <a:r>
              <a:rPr lang="en-CA" dirty="0"/>
              <a:t>-Welcome &amp; Introduction</a:t>
            </a:r>
          </a:p>
          <a:p>
            <a:r>
              <a:rPr lang="en-CA" dirty="0"/>
              <a:t>-Today we will be talking about Healthy Relationships</a:t>
            </a:r>
          </a:p>
          <a:p>
            <a:r>
              <a:rPr lang="en-CA" dirty="0"/>
              <a:t>-Talking about Healthy Relationships can be hard.  If you feel that you need advice, please talk to a teacher, parent, school social worker or other adult you trust.  </a:t>
            </a:r>
          </a:p>
          <a:p>
            <a:r>
              <a:rPr lang="en-CA" dirty="0"/>
              <a:t>-We won’t address individual situations during the presentation (privacy) but you can speak to someone after if you like.</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a:t>
            </a:fld>
            <a:endParaRPr lang="en-CA"/>
          </a:p>
        </p:txBody>
      </p:sp>
    </p:spTree>
    <p:extLst>
      <p:ext uri="{BB962C8B-B14F-4D97-AF65-F5344CB8AC3E}">
        <p14:creationId xmlns:p14="http://schemas.microsoft.com/office/powerpoint/2010/main" val="181167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10</a:t>
            </a:fld>
            <a:endParaRPr lang="en-CA"/>
          </a:p>
        </p:txBody>
      </p:sp>
    </p:spTree>
    <p:extLst>
      <p:ext uri="{BB962C8B-B14F-4D97-AF65-F5344CB8AC3E}">
        <p14:creationId xmlns:p14="http://schemas.microsoft.com/office/powerpoint/2010/main" val="38818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Healthy relationships make you feel good about yourself and your partner and have at least five things in common - the S.H.A.R.E. qualities.</a:t>
            </a:r>
          </a:p>
          <a:p>
            <a:endParaRPr lang="en-CA" dirty="0"/>
          </a:p>
          <a:p>
            <a:r>
              <a:rPr lang="en-CA" dirty="0"/>
              <a:t>Safety:  You are not worried about being harmed emotionally or physically, and you don’t feel tempted to harm the other person either.</a:t>
            </a:r>
          </a:p>
          <a:p>
            <a:endParaRPr lang="en-CA" dirty="0"/>
          </a:p>
          <a:p>
            <a:r>
              <a:rPr lang="en-CA" dirty="0"/>
              <a:t>              You are free to change your mind about something, like having sex, without being afraid of how your partner will respond.</a:t>
            </a:r>
          </a:p>
          <a:p>
            <a:endParaRPr lang="en-CA" dirty="0"/>
          </a:p>
          <a:p>
            <a:endParaRPr lang="en-CA" dirty="0"/>
          </a:p>
          <a:p>
            <a:r>
              <a:rPr lang="en-CA" dirty="0"/>
              <a:t>Honesty: You don’t hide anything important from your partner, and can say what you think without fear of being ridiculed. </a:t>
            </a:r>
          </a:p>
          <a:p>
            <a:endParaRPr lang="en-CA" dirty="0"/>
          </a:p>
          <a:p>
            <a:r>
              <a:rPr lang="en-CA" dirty="0"/>
              <a:t>                 You can admit to being wrong, and you resolve disagreements by talking honestly without being worried that your partner will end the relationship.</a:t>
            </a:r>
          </a:p>
          <a:p>
            <a:endParaRPr lang="en-CA" dirty="0"/>
          </a:p>
          <a:p>
            <a:r>
              <a:rPr lang="en-CA" dirty="0"/>
              <a:t>Acceptance: You accept each other as you are. You appreciate your partner’s unique qualities, such as shyness, and don’t try to “fix” them or change them. </a:t>
            </a:r>
          </a:p>
          <a:p>
            <a:endParaRPr lang="en-CA" dirty="0"/>
          </a:p>
          <a:p>
            <a:r>
              <a:rPr lang="en-CA" dirty="0"/>
              <a:t>                      If you don’t like your partner’s qualities, you shouldn’t be with that person.</a:t>
            </a:r>
          </a:p>
          <a:p>
            <a:endParaRPr lang="en-CA" dirty="0"/>
          </a:p>
          <a:p>
            <a:r>
              <a:rPr lang="en-CA" dirty="0"/>
              <a:t>Respect: You think highly of each other. You do not feel superior or inferior to your partner in important ways. You respect each other’s right to have separate opinions and ideas.</a:t>
            </a:r>
          </a:p>
          <a:p>
            <a:endParaRPr lang="en-CA" dirty="0"/>
          </a:p>
          <a:p>
            <a:r>
              <a:rPr lang="en-CA" dirty="0"/>
              <a:t>Enjoyment: A good relationship is not just about how two people treat each other - it also has to be enjoyable. You can play and laugh together. You have fun.</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11</a:t>
            </a:fld>
            <a:endParaRPr lang="en-CA"/>
          </a:p>
        </p:txBody>
      </p:sp>
    </p:spTree>
    <p:extLst>
      <p:ext uri="{BB962C8B-B14F-4D97-AF65-F5344CB8AC3E}">
        <p14:creationId xmlns:p14="http://schemas.microsoft.com/office/powerpoint/2010/main" val="43726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are making decisions all the time – including when you are in a relationship.</a:t>
            </a:r>
          </a:p>
          <a:p>
            <a:endParaRPr lang="en-CA" dirty="0"/>
          </a:p>
          <a:p>
            <a:r>
              <a:rPr lang="en-CA" dirty="0"/>
              <a:t>Some decisions that you made today may be decisions like:</a:t>
            </a:r>
          </a:p>
          <a:p>
            <a:endParaRPr lang="en-CA" dirty="0"/>
          </a:p>
          <a:p>
            <a:r>
              <a:rPr lang="en-CA" dirty="0"/>
              <a:t>How did you decide what to wear to school this morning? How did you decide what to have for breakfast?  </a:t>
            </a:r>
          </a:p>
          <a:p>
            <a:endParaRPr lang="en-CA" dirty="0"/>
          </a:p>
          <a:p>
            <a:r>
              <a:rPr lang="en-CA" dirty="0"/>
              <a:t>When making a decision it is always important to be aware of all the possible consequences and ways to avoid negative consequences.</a:t>
            </a:r>
          </a:p>
          <a:p>
            <a:r>
              <a:rPr lang="en-CA" dirty="0"/>
              <a:t>It is important to recognize that different cultures &amp; religions support various values that influence our decisions. </a:t>
            </a:r>
          </a:p>
          <a:p>
            <a:r>
              <a:rPr lang="en-CA" dirty="0"/>
              <a:t>So now we will look at a way to help make decisions called I.D.E.A.L</a:t>
            </a:r>
          </a:p>
          <a:p>
            <a:endParaRPr lang="en-CA" dirty="0"/>
          </a:p>
          <a:p>
            <a:r>
              <a:rPr lang="en-CA" dirty="0"/>
              <a:t>I. The first part is identifying the problem.  Sometimes when we are making decisions about relationships we have many of feelings and thoughts, and it might be hard to know what the problem actually is. Sometimes, we just know that something isn’t right but we don’t know what.  It is really important to stop and take the time to identify what the problem is. </a:t>
            </a:r>
          </a:p>
          <a:p>
            <a:endParaRPr lang="en-CA" dirty="0"/>
          </a:p>
          <a:p>
            <a:r>
              <a:rPr lang="en-CA" dirty="0"/>
              <a:t>D. Next, think about all of the possible solutions to the problem. These can be good or bad solutions and right now we are just brainstorming options. </a:t>
            </a:r>
          </a:p>
          <a:p>
            <a:endParaRPr lang="en-CA" dirty="0"/>
          </a:p>
          <a:p>
            <a:r>
              <a:rPr lang="en-CA" dirty="0"/>
              <a:t>E. After brainstorming, we need to think about the consequence or outcome from each solution. Again, these can be positive or negative. </a:t>
            </a:r>
          </a:p>
          <a:p>
            <a:endParaRPr lang="en-CA" dirty="0"/>
          </a:p>
          <a:p>
            <a:r>
              <a:rPr lang="en-CA" dirty="0"/>
              <a:t>A. Next we need to pick a solution. We can work through all of the potential outcomes, but at some point we have to make a choice and see how it goes. Using the scenarios pick the solution that you think is best.</a:t>
            </a:r>
          </a:p>
          <a:p>
            <a:endParaRPr lang="en-CA" dirty="0"/>
          </a:p>
          <a:p>
            <a:r>
              <a:rPr lang="en-CA" dirty="0"/>
              <a:t>L. Finally, we learn from all of our choices. We make great choices, and we make poor choices. The important thing is looking at the decisions we have made and deciding if we would make the same decision again. It is important that we learn from our choices.</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12</a:t>
            </a:fld>
            <a:endParaRPr lang="en-CA"/>
          </a:p>
        </p:txBody>
      </p:sp>
    </p:spTree>
    <p:extLst>
      <p:ext uri="{BB962C8B-B14F-4D97-AF65-F5344CB8AC3E}">
        <p14:creationId xmlns:p14="http://schemas.microsoft.com/office/powerpoint/2010/main" val="302350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Break students </a:t>
            </a:r>
            <a:r>
              <a:rPr lang="en-CA"/>
              <a:t>into 6 </a:t>
            </a:r>
            <a:r>
              <a:rPr lang="en-CA" dirty="0"/>
              <a:t>groups. Give each group an IDEAL worksheet (or show slide above) and a scenario.  ***Print ahead of time</a:t>
            </a:r>
          </a:p>
          <a:p>
            <a:r>
              <a:rPr lang="en-CA" dirty="0"/>
              <a:t>In their groups, read the scenario. Identify the problem and come up with 2 solutions. Think about each solution, and select the best option for the group.</a:t>
            </a:r>
          </a:p>
          <a:p>
            <a:endParaRPr lang="en-CA" dirty="0"/>
          </a:p>
          <a:p>
            <a:r>
              <a:rPr lang="en-CA" dirty="0"/>
              <a:t>Read through each scenario as a class and review problem and solution.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13</a:t>
            </a:fld>
            <a:endParaRPr lang="en-CA"/>
          </a:p>
        </p:txBody>
      </p:sp>
    </p:spTree>
    <p:extLst>
      <p:ext uri="{BB962C8B-B14F-4D97-AF65-F5344CB8AC3E}">
        <p14:creationId xmlns:p14="http://schemas.microsoft.com/office/powerpoint/2010/main" val="393072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Holly is uncomfortable with the attention Nick is paying to her body. </a:t>
            </a:r>
          </a:p>
          <a:p>
            <a:endParaRPr lang="en-CA" dirty="0"/>
          </a:p>
          <a:p>
            <a:r>
              <a:rPr lang="en-CA" dirty="0"/>
              <a:t>Potential solutions: </a:t>
            </a:r>
          </a:p>
          <a:p>
            <a:r>
              <a:rPr lang="en-CA" dirty="0"/>
              <a:t> Holly can talk to Nick</a:t>
            </a:r>
          </a:p>
          <a:p>
            <a:r>
              <a:rPr lang="en-CA" dirty="0"/>
              <a:t> Holly can talk to her parents</a:t>
            </a:r>
          </a:p>
          <a:p>
            <a:r>
              <a:rPr lang="en-CA" dirty="0"/>
              <a:t> Holly and Deedee can spend time at Holly’s house</a:t>
            </a:r>
          </a:p>
          <a:p>
            <a:r>
              <a:rPr lang="en-CA" dirty="0"/>
              <a:t> Holly can do nothing</a:t>
            </a:r>
          </a:p>
          <a:p>
            <a:endParaRPr lang="en-CA" dirty="0"/>
          </a:p>
          <a:p>
            <a:r>
              <a:rPr lang="en-CA" dirty="0"/>
              <a:t>Consider asking students to write specific phrases or sentences that they would say to Nick or their parents.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14</a:t>
            </a:fld>
            <a:endParaRPr lang="en-CA"/>
          </a:p>
        </p:txBody>
      </p:sp>
    </p:spTree>
    <p:extLst>
      <p:ext uri="{BB962C8B-B14F-4D97-AF65-F5344CB8AC3E}">
        <p14:creationId xmlns:p14="http://schemas.microsoft.com/office/powerpoint/2010/main" val="341437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Sam is worried that: his family won’t be accepted; worried he might get teased/bullied; and will it affect new friendships etc.</a:t>
            </a:r>
          </a:p>
          <a:p>
            <a:endParaRPr lang="en-CA" dirty="0"/>
          </a:p>
          <a:p>
            <a:r>
              <a:rPr lang="en-CA" dirty="0"/>
              <a:t>Potential solutions:</a:t>
            </a:r>
          </a:p>
          <a:p>
            <a:r>
              <a:rPr lang="en-CA" dirty="0"/>
              <a:t> Sam can ask his parents not to attend</a:t>
            </a:r>
          </a:p>
          <a:p>
            <a:r>
              <a:rPr lang="en-CA" dirty="0"/>
              <a:t> Sam can talk to his teacher</a:t>
            </a:r>
          </a:p>
          <a:p>
            <a:r>
              <a:rPr lang="en-CA" dirty="0"/>
              <a:t> Sam can tell his friends about his parents</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15</a:t>
            </a:fld>
            <a:endParaRPr lang="en-CA"/>
          </a:p>
        </p:txBody>
      </p:sp>
    </p:spTree>
    <p:extLst>
      <p:ext uri="{BB962C8B-B14F-4D97-AF65-F5344CB8AC3E}">
        <p14:creationId xmlns:p14="http://schemas.microsoft.com/office/powerpoint/2010/main" val="4369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Lindsay is unsure if she should tell her friend Kim that she thinks Jamie is cheating on her.  Lindsay does not have evidence that cheating is happening.</a:t>
            </a:r>
          </a:p>
          <a:p>
            <a:endParaRPr lang="en-CA" dirty="0"/>
          </a:p>
          <a:p>
            <a:r>
              <a:rPr lang="en-CA" dirty="0"/>
              <a:t>Potential solutions:</a:t>
            </a:r>
          </a:p>
          <a:p>
            <a:r>
              <a:rPr lang="en-CA" dirty="0"/>
              <a:t> Lindsay tells Kim and they confront Jamie about it</a:t>
            </a:r>
          </a:p>
          <a:p>
            <a:r>
              <a:rPr lang="en-CA" dirty="0"/>
              <a:t> Lindsay tells Kim and she thinks Lindsay is lying</a:t>
            </a:r>
          </a:p>
          <a:p>
            <a:r>
              <a:rPr lang="en-CA" dirty="0"/>
              <a:t> Lindsay doesn’t say anything and when Kim finds out she is upset with Lindsay for keeping it a secret; etc.</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16</a:t>
            </a:fld>
            <a:endParaRPr lang="en-CA"/>
          </a:p>
        </p:txBody>
      </p:sp>
    </p:spTree>
    <p:extLst>
      <p:ext uri="{BB962C8B-B14F-4D97-AF65-F5344CB8AC3E}">
        <p14:creationId xmlns:p14="http://schemas.microsoft.com/office/powerpoint/2010/main" val="80392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Chris wants more intimacy in the relationship, but Dakota does not.</a:t>
            </a:r>
          </a:p>
          <a:p>
            <a:endParaRPr lang="en-CA" dirty="0"/>
          </a:p>
          <a:p>
            <a:r>
              <a:rPr lang="en-CA" dirty="0"/>
              <a:t>Potential Solutions: </a:t>
            </a:r>
          </a:p>
          <a:p>
            <a:r>
              <a:rPr lang="en-CA" dirty="0"/>
              <a:t>Chris and Dakota can have sex</a:t>
            </a:r>
          </a:p>
          <a:p>
            <a:r>
              <a:rPr lang="en-CA" dirty="0"/>
              <a:t>Dakota can tell Chris how they feel and the relationship ends</a:t>
            </a:r>
          </a:p>
          <a:p>
            <a:r>
              <a:rPr lang="en-CA" dirty="0"/>
              <a:t>Dakota can tell Chris how they feel and they can agree on boundaries</a:t>
            </a:r>
          </a:p>
          <a:p>
            <a:endParaRPr lang="en-CA" dirty="0"/>
          </a:p>
          <a:p>
            <a:r>
              <a:rPr lang="en-CA" dirty="0"/>
              <a:t>Consider asking students to write down what they would say if they were being pressured to do something they were not comfortable with ex. – “If you loved me you wouldn’t pressure me to do something I am not ready to do.”</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17</a:t>
            </a:fld>
            <a:endParaRPr lang="en-CA"/>
          </a:p>
        </p:txBody>
      </p:sp>
    </p:spTree>
    <p:extLst>
      <p:ext uri="{BB962C8B-B14F-4D97-AF65-F5344CB8AC3E}">
        <p14:creationId xmlns:p14="http://schemas.microsoft.com/office/powerpoint/2010/main" val="272448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Taylor doesn’t like the way Lee talks to them and makes them feel</a:t>
            </a:r>
          </a:p>
          <a:p>
            <a:endParaRPr lang="en-CA" dirty="0"/>
          </a:p>
          <a:p>
            <a:r>
              <a:rPr lang="en-CA" dirty="0"/>
              <a:t>Potential Solutions: </a:t>
            </a:r>
          </a:p>
          <a:p>
            <a:r>
              <a:rPr lang="en-CA" dirty="0"/>
              <a:t>Taylor communicates with Lee their feelings about the situation</a:t>
            </a:r>
          </a:p>
          <a:p>
            <a:r>
              <a:rPr lang="en-CA" dirty="0"/>
              <a:t>Taylor says nothing and continues to feel the same way</a:t>
            </a:r>
          </a:p>
          <a:p>
            <a:r>
              <a:rPr lang="en-CA" dirty="0"/>
              <a:t>Taylor ends the relationship</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18</a:t>
            </a:fld>
            <a:endParaRPr lang="en-CA"/>
          </a:p>
        </p:txBody>
      </p:sp>
    </p:spTree>
    <p:extLst>
      <p:ext uri="{BB962C8B-B14F-4D97-AF65-F5344CB8AC3E}">
        <p14:creationId xmlns:p14="http://schemas.microsoft.com/office/powerpoint/2010/main" val="66317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 Jodi is feeling line Alana doesn’t like her anymore</a:t>
            </a:r>
          </a:p>
          <a:p>
            <a:endParaRPr lang="en-CA" dirty="0"/>
          </a:p>
          <a:p>
            <a:r>
              <a:rPr lang="en-CA" dirty="0"/>
              <a:t>Potential Solutions:</a:t>
            </a:r>
          </a:p>
          <a:p>
            <a:r>
              <a:rPr lang="en-CA" dirty="0"/>
              <a:t>Jodi could talk with Alana about her feelings</a:t>
            </a:r>
          </a:p>
          <a:p>
            <a:r>
              <a:rPr lang="en-CA" dirty="0"/>
              <a:t>Jodi says nothing and continues to feel the same way</a:t>
            </a:r>
          </a:p>
          <a:p>
            <a:r>
              <a:rPr lang="en-CA" dirty="0"/>
              <a:t>Jodi ends the relationship</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19</a:t>
            </a:fld>
            <a:endParaRPr lang="en-CA"/>
          </a:p>
        </p:txBody>
      </p:sp>
    </p:spTree>
    <p:extLst>
      <p:ext uri="{BB962C8B-B14F-4D97-AF65-F5344CB8AC3E}">
        <p14:creationId xmlns:p14="http://schemas.microsoft.com/office/powerpoint/2010/main" val="244747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a:t>
            </a:fld>
            <a:endParaRPr lang="en-CA"/>
          </a:p>
        </p:txBody>
      </p:sp>
    </p:spTree>
    <p:extLst>
      <p:ext uri="{BB962C8B-B14F-4D97-AF65-F5344CB8AC3E}">
        <p14:creationId xmlns:p14="http://schemas.microsoft.com/office/powerpoint/2010/main" val="1563957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Emphasize</a:t>
            </a:r>
            <a:r>
              <a:rPr lang="en-US" b="0" baseline="0" dirty="0">
                <a:effectLst/>
              </a:rPr>
              <a:t> to students that there are many people and places they can reach out to in order to get help or ask questions about relationships and sexual health. </a:t>
            </a:r>
          </a:p>
          <a:p>
            <a:endParaRPr lang="en-US" b="0" baseline="0" dirty="0">
              <a:effectLst/>
            </a:endParaRPr>
          </a:p>
          <a:p>
            <a:r>
              <a:rPr lang="en-US" b="0" baseline="0" dirty="0">
                <a:effectLst/>
              </a:rPr>
              <a:t>Among these are:</a:t>
            </a:r>
          </a:p>
          <a:p>
            <a:endParaRPr lang="en-US" b="0" baseline="0" dirty="0">
              <a:effectLst/>
            </a:endParaRPr>
          </a:p>
          <a:p>
            <a:pPr marL="174708" indent="-174708">
              <a:buFont typeface="Arial" panose="020B0604020202020204" pitchFamily="34" charset="0"/>
              <a:buChar char="•"/>
            </a:pPr>
            <a:r>
              <a:rPr lang="en-US" b="0" baseline="0" dirty="0">
                <a:effectLst/>
              </a:rPr>
              <a:t>A trusted adult (such as a parent or teacher)</a:t>
            </a:r>
          </a:p>
          <a:p>
            <a:pPr marL="174708" indent="-174708">
              <a:buFont typeface="Arial" panose="020B0604020202020204" pitchFamily="34" charset="0"/>
              <a:buChar char="•"/>
            </a:pPr>
            <a:endParaRPr lang="en-US" b="0" baseline="0" dirty="0">
              <a:effectLst/>
            </a:endParaRPr>
          </a:p>
          <a:p>
            <a:pPr marL="174708" indent="-174708">
              <a:buFont typeface="Arial" panose="020B0604020202020204" pitchFamily="34" charset="0"/>
              <a:buChar char="•"/>
            </a:pPr>
            <a:r>
              <a:rPr lang="en-US" b="0" baseline="0" dirty="0">
                <a:effectLst/>
              </a:rPr>
              <a:t>A health care provider (such as a doctor or nurse)</a:t>
            </a:r>
          </a:p>
          <a:p>
            <a:pPr marL="174708" indent="-174708">
              <a:buFont typeface="Arial" panose="020B0604020202020204" pitchFamily="34" charset="0"/>
              <a:buChar char="•"/>
            </a:pPr>
            <a:endParaRPr lang="en-US" b="0" baseline="0" dirty="0">
              <a:effectLst/>
            </a:endParaRPr>
          </a:p>
          <a:p>
            <a:pPr marL="174708" indent="-174708">
              <a:buFont typeface="Arial" panose="020B0604020202020204" pitchFamily="34" charset="0"/>
              <a:buChar char="•"/>
            </a:pPr>
            <a:r>
              <a:rPr lang="en-US" b="0" baseline="0" dirty="0">
                <a:effectLst/>
              </a:rPr>
              <a:t>A child youth worker, school social worker</a:t>
            </a:r>
          </a:p>
          <a:p>
            <a:pPr marL="174708" indent="-174708">
              <a:buFont typeface="Arial" panose="020B0604020202020204" pitchFamily="34" charset="0"/>
              <a:buChar char="•"/>
            </a:pPr>
            <a:endParaRPr lang="en-US" b="0" baseline="0" dirty="0">
              <a:effectLst/>
            </a:endParaRPr>
          </a:p>
          <a:p>
            <a:pPr marL="174708" indent="-174708">
              <a:buFont typeface="Arial" panose="020B0604020202020204" pitchFamily="34" charset="0"/>
              <a:buChar char="•"/>
            </a:pPr>
            <a:r>
              <a:rPr lang="en-US" b="0" baseline="0" dirty="0">
                <a:effectLst/>
              </a:rPr>
              <a:t>The school public health nurse</a:t>
            </a:r>
          </a:p>
          <a:p>
            <a:pPr marL="174708" indent="-174708">
              <a:buFont typeface="Arial" panose="020B0604020202020204" pitchFamily="34" charset="0"/>
              <a:buChar char="•"/>
            </a:pPr>
            <a:endParaRPr lang="en-US" b="0" baseline="0" dirty="0">
              <a:effectLst/>
            </a:endParaRPr>
          </a:p>
          <a:p>
            <a:pPr marL="174708" indent="-174708" defTabSz="931774">
              <a:buFont typeface="Arial" panose="020B0604020202020204" pitchFamily="34" charset="0"/>
              <a:buChar char="•"/>
              <a:defRPr/>
            </a:pPr>
            <a:r>
              <a:rPr lang="en-US" b="0" baseline="0" dirty="0">
                <a:effectLst/>
              </a:rPr>
              <a:t>Any of the HPE Sexual Health Clinics</a:t>
            </a:r>
          </a:p>
          <a:p>
            <a:pPr marL="174708" indent="-174708" defTabSz="931774">
              <a:buFont typeface="Arial" panose="020B0604020202020204" pitchFamily="34" charset="0"/>
              <a:buChar char="•"/>
              <a:defRPr/>
            </a:pPr>
            <a:endParaRPr lang="en-US" b="0" baseline="0" dirty="0">
              <a:effectLst/>
            </a:endParaRPr>
          </a:p>
          <a:p>
            <a:pPr marL="174708" indent="-174708">
              <a:buFont typeface="Arial" panose="020B0604020202020204" pitchFamily="34" charset="0"/>
              <a:buChar char="•"/>
            </a:pPr>
            <a:r>
              <a:rPr lang="en-US" b="0" baseline="0" dirty="0">
                <a:effectLst/>
              </a:rPr>
              <a:t>Kids Help Phone</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20</a:t>
            </a:fld>
            <a:endParaRPr lang="en-CA"/>
          </a:p>
        </p:txBody>
      </p:sp>
    </p:spTree>
    <p:extLst>
      <p:ext uri="{BB962C8B-B14F-4D97-AF65-F5344CB8AC3E}">
        <p14:creationId xmlns:p14="http://schemas.microsoft.com/office/powerpoint/2010/main" val="151534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21</a:t>
            </a:fld>
            <a:endParaRPr lang="en-CA"/>
          </a:p>
        </p:txBody>
      </p:sp>
    </p:spTree>
    <p:extLst>
      <p:ext uri="{BB962C8B-B14F-4D97-AF65-F5344CB8AC3E}">
        <p14:creationId xmlns:p14="http://schemas.microsoft.com/office/powerpoint/2010/main" val="94342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one type of relationship is ‘normal’ – but all relationships deserve respect.</a:t>
            </a:r>
          </a:p>
          <a:p>
            <a:r>
              <a:rPr lang="en-CA" dirty="0"/>
              <a:t>Gender identity is what gender you identify with, and how you express your gender to the world. </a:t>
            </a:r>
          </a:p>
          <a:p>
            <a:r>
              <a:rPr lang="en-CA" dirty="0"/>
              <a:t>People who’s gender identity does not match their reproductive organs are considered transgendered, meaning that they identify with a gender that is different from their biological sex. </a:t>
            </a:r>
          </a:p>
          <a:p>
            <a:r>
              <a:rPr lang="en-CA" dirty="0"/>
              <a:t>Some people may have sexual organs or hormones from both sexes; this is called being intersex. </a:t>
            </a:r>
          </a:p>
          <a:p>
            <a:r>
              <a:rPr lang="en-CA" dirty="0"/>
              <a:t>Gender expression is how you express your gender to the world – through things like how you dress, act, and behave</a:t>
            </a:r>
          </a:p>
          <a:p>
            <a:r>
              <a:rPr lang="en-CA" dirty="0"/>
              <a:t>Biological sex is the sex organ you are born with. Some people are born with organs or hormones from both sexes – this is called being intersex.</a:t>
            </a:r>
          </a:p>
          <a:p>
            <a:r>
              <a:rPr lang="en-CA" dirty="0"/>
              <a:t>Sexual Orientation is who you are attracted to physically, spiritually, and emotionally. This may include being attracted to someone of the same or opposite sex as you. This may also include being attracted to both sexes.</a:t>
            </a:r>
          </a:p>
          <a:p>
            <a:r>
              <a:rPr lang="en-CA" dirty="0"/>
              <a:t>Some sexual orientations you will identify with, and some you will not.</a:t>
            </a:r>
          </a:p>
          <a:p>
            <a:r>
              <a:rPr lang="en-CA" dirty="0"/>
              <a:t>Regardless of your own sexual orientation, you will go to school, work, and be friends with people who may identify with a different sexual orientation then yourself. </a:t>
            </a:r>
          </a:p>
          <a:p>
            <a:r>
              <a:rPr lang="en-CA" dirty="0"/>
              <a:t>We all need to be able to respect every person we come into contact with, regardless of their sexual orientation.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3</a:t>
            </a:fld>
            <a:endParaRPr lang="en-CA"/>
          </a:p>
        </p:txBody>
      </p:sp>
    </p:spTree>
    <p:extLst>
      <p:ext uri="{BB962C8B-B14F-4D97-AF65-F5344CB8AC3E}">
        <p14:creationId xmlns:p14="http://schemas.microsoft.com/office/powerpoint/2010/main" val="7805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you enter into a relationship (friends, dating </a:t>
            </a:r>
            <a:r>
              <a:rPr lang="en-CA" dirty="0" err="1"/>
              <a:t>etc</a:t>
            </a:r>
            <a:r>
              <a:rPr lang="en-CA" dirty="0"/>
              <a:t>) it is important to acknowledge and accept yourself for who you are. No one is perfect and each of us have talents and qualities that make us unique.</a:t>
            </a:r>
          </a:p>
          <a:p>
            <a:endParaRPr lang="en-CA" dirty="0"/>
          </a:p>
          <a:p>
            <a:r>
              <a:rPr lang="en-CA" dirty="0"/>
              <a:t>Some qualities of a healthy relationship include good communication, problem solving and decision making skills.</a:t>
            </a:r>
          </a:p>
          <a:p>
            <a:endParaRPr lang="en-CA" dirty="0"/>
          </a:p>
          <a:p>
            <a:r>
              <a:rPr lang="en-CA" dirty="0"/>
              <a:t>Everyone here has parts of them that make them special and unique, parts of yourself that make you who you are. </a:t>
            </a:r>
          </a:p>
          <a:p>
            <a:endParaRPr lang="en-CA" dirty="0"/>
          </a:p>
          <a:p>
            <a:r>
              <a:rPr lang="en-CA" dirty="0"/>
              <a:t>Maybe you’re a funny person, or a quiet person, or a really athletic person. Maybe you love watching sports or reading or spending time with your friends. </a:t>
            </a:r>
          </a:p>
          <a:p>
            <a:endParaRPr lang="en-CA" dirty="0"/>
          </a:p>
          <a:p>
            <a:r>
              <a:rPr lang="en-CA" dirty="0"/>
              <a:t>When thinking about romantic relationships, these are things that you will still enjoy doing when you are in a romantic relationship, and they aren’t parts of yourself that will change in a romantic relationship. </a:t>
            </a:r>
          </a:p>
          <a:p>
            <a:endParaRPr lang="en-CA" dirty="0"/>
          </a:p>
          <a:p>
            <a:r>
              <a:rPr lang="en-CA" dirty="0"/>
              <a:t>It’s important to be comfortable with who you are, and for your partner to be accepting of that as well.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4</a:t>
            </a:fld>
            <a:endParaRPr lang="en-CA"/>
          </a:p>
        </p:txBody>
      </p:sp>
    </p:spTree>
    <p:extLst>
      <p:ext uri="{BB962C8B-B14F-4D97-AF65-F5344CB8AC3E}">
        <p14:creationId xmlns:p14="http://schemas.microsoft.com/office/powerpoint/2010/main" val="203910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 each student a black piece of paper and have them trace their hand. Have them answer the five questions and write their answers on each finger. Provide prompts or an example if needed.</a:t>
            </a:r>
          </a:p>
          <a:p>
            <a:endParaRPr lang="en-CA" dirty="0"/>
          </a:p>
          <a:p>
            <a:r>
              <a:rPr lang="en-CA" dirty="0"/>
              <a:t>1)</a:t>
            </a:r>
          </a:p>
          <a:p>
            <a:r>
              <a:rPr lang="en-CA" dirty="0"/>
              <a:t>Persistent	Genuine	Patient</a:t>
            </a:r>
          </a:p>
          <a:p>
            <a:r>
              <a:rPr lang="en-CA" dirty="0"/>
              <a:t>Happy	Friendly	Thoughtful</a:t>
            </a:r>
          </a:p>
          <a:p>
            <a:r>
              <a:rPr lang="en-CA" dirty="0"/>
              <a:t>Kind	Reliable	Introverted</a:t>
            </a:r>
          </a:p>
          <a:p>
            <a:r>
              <a:rPr lang="en-CA" dirty="0" err="1"/>
              <a:t>Warmhearted</a:t>
            </a:r>
            <a:r>
              <a:rPr lang="en-CA" dirty="0"/>
              <a:t>	Loyal	Bright</a:t>
            </a:r>
          </a:p>
          <a:p>
            <a:r>
              <a:rPr lang="en-CA" dirty="0"/>
              <a:t>Easygoing	Adventurous	Emotional	</a:t>
            </a:r>
          </a:p>
          <a:p>
            <a:endParaRPr lang="en-CA" dirty="0"/>
          </a:p>
          <a:p>
            <a:r>
              <a:rPr lang="en-CA" dirty="0"/>
              <a:t>2) Honesty</a:t>
            </a:r>
          </a:p>
          <a:p>
            <a:r>
              <a:rPr lang="en-CA" dirty="0"/>
              <a:t>Responsible</a:t>
            </a:r>
          </a:p>
          <a:p>
            <a:r>
              <a:rPr lang="en-CA" dirty="0"/>
              <a:t>Adaptable</a:t>
            </a:r>
          </a:p>
          <a:p>
            <a:r>
              <a:rPr lang="en-CA" dirty="0"/>
              <a:t>Driven, determination, persistence</a:t>
            </a:r>
          </a:p>
          <a:p>
            <a:r>
              <a:rPr lang="en-CA" dirty="0"/>
              <a:t>Compassion, empathetic</a:t>
            </a:r>
          </a:p>
          <a:p>
            <a:r>
              <a:rPr lang="en-CA" dirty="0"/>
              <a:t>Confident</a:t>
            </a:r>
          </a:p>
          <a:p>
            <a:r>
              <a:rPr lang="en-CA" dirty="0"/>
              <a:t>Compassionate</a:t>
            </a:r>
          </a:p>
          <a:p>
            <a:r>
              <a:rPr lang="en-CA" dirty="0"/>
              <a:t>Loyal</a:t>
            </a:r>
          </a:p>
          <a:p>
            <a:r>
              <a:rPr lang="en-CA" dirty="0"/>
              <a:t>Adventurous</a:t>
            </a:r>
          </a:p>
          <a:p>
            <a:r>
              <a:rPr lang="en-CA" dirty="0"/>
              <a:t>Creative</a:t>
            </a:r>
          </a:p>
          <a:p>
            <a:r>
              <a:rPr lang="en-CA" dirty="0"/>
              <a:t>Helpful</a:t>
            </a:r>
          </a:p>
          <a:p>
            <a:r>
              <a:rPr lang="en-CA" dirty="0"/>
              <a:t>Optimistic</a:t>
            </a:r>
          </a:p>
          <a:p>
            <a:r>
              <a:rPr lang="en-CA" dirty="0"/>
              <a:t>Reliable</a:t>
            </a:r>
          </a:p>
          <a:p>
            <a:r>
              <a:rPr lang="en-CA" dirty="0"/>
              <a:t>Dependable</a:t>
            </a:r>
          </a:p>
          <a:p>
            <a:r>
              <a:rPr lang="en-CA" dirty="0"/>
              <a:t>Sociable</a:t>
            </a:r>
          </a:p>
          <a:p>
            <a:r>
              <a:rPr lang="en-CA" dirty="0"/>
              <a:t>Encouraging</a:t>
            </a:r>
          </a:p>
          <a:p>
            <a:r>
              <a:rPr lang="en-CA" dirty="0"/>
              <a:t>Humble</a:t>
            </a:r>
          </a:p>
          <a:p>
            <a:endParaRPr lang="en-CA" dirty="0"/>
          </a:p>
          <a:p>
            <a:r>
              <a:rPr lang="en-CA" dirty="0"/>
              <a:t>4) Your physical features are your height, weight, size, shape or another bodily characteristic. These also include facial features, hair, scarring and birthmarks. Physical features may also include piercings, tattoos or body modifications.</a:t>
            </a:r>
          </a:p>
          <a:p>
            <a:endParaRPr lang="en-CA" dirty="0"/>
          </a:p>
          <a:p>
            <a:r>
              <a:rPr lang="en-CA" dirty="0"/>
              <a:t>5) Family, friends, trusted adult</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5</a:t>
            </a:fld>
            <a:endParaRPr lang="en-CA"/>
          </a:p>
        </p:txBody>
      </p:sp>
    </p:spTree>
    <p:extLst>
      <p:ext uri="{BB962C8B-B14F-4D97-AF65-F5344CB8AC3E}">
        <p14:creationId xmlns:p14="http://schemas.microsoft.com/office/powerpoint/2010/main" val="191936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students if they can identify influences that shape our relationships with others. </a:t>
            </a:r>
          </a:p>
          <a:p>
            <a:r>
              <a:rPr lang="en-CA" dirty="0"/>
              <a:t>Explain that by relationships you mean relationships with dating partners, parents/family, siblings, friends, teachers, etc. Ask for volunteers to share their thoughts. </a:t>
            </a:r>
          </a:p>
          <a:p>
            <a:r>
              <a:rPr lang="en-CA" dirty="0"/>
              <a:t>Possible responses might be, media, culture, family. </a:t>
            </a:r>
          </a:p>
          <a:p>
            <a:r>
              <a:rPr lang="en-CA" dirty="0"/>
              <a:t>Discuss how these influences shape their views of relationships – brainstorm ideas about how each particular topic influences their views of relationships or what messages they are sent about relationships from that particular topic.</a:t>
            </a:r>
          </a:p>
          <a:p>
            <a:endParaRPr lang="en-CA" dirty="0"/>
          </a:p>
          <a:p>
            <a:r>
              <a:rPr lang="en-CA" dirty="0"/>
              <a:t>Parents</a:t>
            </a:r>
          </a:p>
          <a:p>
            <a:r>
              <a:rPr lang="en-CA" dirty="0"/>
              <a:t>• If a parent is controlling, you might think that is how you get what you want</a:t>
            </a:r>
          </a:p>
          <a:p>
            <a:r>
              <a:rPr lang="en-CA" dirty="0"/>
              <a:t>• If you see a parent who is drunk/under the influence of drugs treating your</a:t>
            </a:r>
          </a:p>
          <a:p>
            <a:r>
              <a:rPr lang="en-CA" dirty="0"/>
              <a:t>other parent in an unhealthy way, you might think it’s ok to treat people like this</a:t>
            </a:r>
          </a:p>
          <a:p>
            <a:r>
              <a:rPr lang="en-CA" dirty="0"/>
              <a:t>• If parents fight a lot, you might think this is normal</a:t>
            </a:r>
          </a:p>
          <a:p>
            <a:r>
              <a:rPr lang="en-CA" dirty="0"/>
              <a:t>• If parents take on traditional roles, then you might think this is how it is</a:t>
            </a:r>
          </a:p>
          <a:p>
            <a:r>
              <a:rPr lang="en-CA" dirty="0"/>
              <a:t>supposed to be in your own relationships</a:t>
            </a:r>
          </a:p>
          <a:p>
            <a:r>
              <a:rPr lang="en-CA" dirty="0"/>
              <a:t>• Parents sometimes tell you who you can be friends with or date</a:t>
            </a:r>
          </a:p>
          <a:p>
            <a:r>
              <a:rPr lang="en-CA" dirty="0"/>
              <a:t>• If parents don't support your gender expression or sexual orientation, it may be</a:t>
            </a:r>
          </a:p>
          <a:p>
            <a:r>
              <a:rPr lang="en-CA" dirty="0"/>
              <a:t>difficult for you to have a positive sense of self</a:t>
            </a:r>
          </a:p>
          <a:p>
            <a:r>
              <a:rPr lang="en-CA" dirty="0"/>
              <a:t> </a:t>
            </a:r>
          </a:p>
          <a:p>
            <a:r>
              <a:rPr lang="en-CA" dirty="0"/>
              <a:t>Friends</a:t>
            </a:r>
          </a:p>
          <a:p>
            <a:r>
              <a:rPr lang="en-CA" dirty="0"/>
              <a:t>• Sometimes ignore certain people/form cliques, etc.</a:t>
            </a:r>
          </a:p>
          <a:p>
            <a:r>
              <a:rPr lang="en-CA" dirty="0"/>
              <a:t>• Sometimes make you think that everyone is doing a certain thing (i.e. drinking,</a:t>
            </a:r>
          </a:p>
          <a:p>
            <a:r>
              <a:rPr lang="en-CA" dirty="0"/>
              <a:t>having sex, cutting, etc.) and there is something wrong with you if you don’t</a:t>
            </a:r>
          </a:p>
          <a:p>
            <a:r>
              <a:rPr lang="en-CA" dirty="0"/>
              <a:t>• Make us think that no one gets along with their parents, when in fact this is</a:t>
            </a:r>
          </a:p>
          <a:p>
            <a:r>
              <a:rPr lang="en-CA" dirty="0"/>
              <a:t>not the case</a:t>
            </a:r>
          </a:p>
          <a:p>
            <a:r>
              <a:rPr lang="en-CA" dirty="0"/>
              <a:t>• Sometimes treat certain adults in a negative way and then it makes us feel like</a:t>
            </a:r>
          </a:p>
          <a:p>
            <a:r>
              <a:rPr lang="en-CA" dirty="0"/>
              <a:t>we should too</a:t>
            </a:r>
          </a:p>
          <a:p>
            <a:r>
              <a:rPr lang="en-CA" dirty="0"/>
              <a:t>• Don’t always like our choice of dating partner so may try to influence us</a:t>
            </a:r>
          </a:p>
          <a:p>
            <a:r>
              <a:rPr lang="en-CA" dirty="0"/>
              <a:t> </a:t>
            </a:r>
          </a:p>
          <a:p>
            <a:r>
              <a:rPr lang="en-CA" dirty="0"/>
              <a:t>Media (music, movies, ads, television, magazines, social media, etc.)</a:t>
            </a:r>
          </a:p>
          <a:p>
            <a:r>
              <a:rPr lang="en-CA" dirty="0"/>
              <a:t>• Creates stereotypes of men and women, making us feel like certain people are</a:t>
            </a:r>
          </a:p>
          <a:p>
            <a:r>
              <a:rPr lang="en-CA" dirty="0"/>
              <a:t>just objects without thoughts, feelings, etc.</a:t>
            </a:r>
          </a:p>
          <a:p>
            <a:r>
              <a:rPr lang="en-CA" dirty="0"/>
              <a:t>• Makes us believe that relationships are just about quickly falling in love</a:t>
            </a:r>
          </a:p>
          <a:p>
            <a:r>
              <a:rPr lang="en-CA" dirty="0"/>
              <a:t>followed by having sex</a:t>
            </a:r>
          </a:p>
          <a:p>
            <a:r>
              <a:rPr lang="en-CA" dirty="0"/>
              <a:t>• It’s ok to just have sexual relations with many partners</a:t>
            </a:r>
          </a:p>
          <a:p>
            <a:r>
              <a:rPr lang="en-CA" dirty="0"/>
              <a:t>• Everyone is drinking/doing drugs because that is part of the relationship</a:t>
            </a:r>
          </a:p>
          <a:p>
            <a:r>
              <a:rPr lang="en-CA" dirty="0"/>
              <a:t>• Pornography may give an unrealistic view of what to expect in intimate relationships</a:t>
            </a:r>
          </a:p>
          <a:p>
            <a:r>
              <a:rPr lang="en-CA" dirty="0"/>
              <a:t> </a:t>
            </a:r>
          </a:p>
          <a:p>
            <a:r>
              <a:rPr lang="en-CA" dirty="0"/>
              <a:t>Celebrities/Sports Images</a:t>
            </a:r>
          </a:p>
          <a:p>
            <a:r>
              <a:rPr lang="en-CA" dirty="0"/>
              <a:t>• Make us believe that women are just there to be used and abused and that you</a:t>
            </a:r>
          </a:p>
          <a:p>
            <a:r>
              <a:rPr lang="en-CA" dirty="0"/>
              <a:t>can get away with this as long as you are a celebrity/good athlete</a:t>
            </a:r>
          </a:p>
          <a:p>
            <a:r>
              <a:rPr lang="en-CA" dirty="0"/>
              <a:t>• Teach us that violence is acceptable and desirable to get what you want</a:t>
            </a:r>
          </a:p>
          <a:p>
            <a:r>
              <a:rPr lang="en-CA" dirty="0"/>
              <a:t>• Certain people are above everyone else and can have many partners, etc.</a:t>
            </a:r>
          </a:p>
          <a:p>
            <a:r>
              <a:rPr lang="en-CA" dirty="0"/>
              <a:t>because of “who” they are</a:t>
            </a:r>
          </a:p>
          <a:p>
            <a:r>
              <a:rPr lang="en-CA" dirty="0"/>
              <a:t>• Physical abuse is acceptable if you are a professional athlete/celebrity</a:t>
            </a:r>
          </a:p>
          <a:p>
            <a:r>
              <a:rPr lang="en-CA" dirty="0"/>
              <a:t> </a:t>
            </a:r>
          </a:p>
          <a:p>
            <a:r>
              <a:rPr lang="en-CA" dirty="0"/>
              <a:t>Culture/Community</a:t>
            </a:r>
          </a:p>
          <a:p>
            <a:r>
              <a:rPr lang="en-CA" dirty="0"/>
              <a:t>• Some views may make us believe that one gender is superior to the other</a:t>
            </a:r>
          </a:p>
          <a:p>
            <a:r>
              <a:rPr lang="en-CA" dirty="0"/>
              <a:t>• Marriage is arranged in some cultures</a:t>
            </a:r>
          </a:p>
          <a:p>
            <a:r>
              <a:rPr lang="en-CA" dirty="0"/>
              <a:t>• That you must get married in order to be a valued member of society</a:t>
            </a:r>
          </a:p>
          <a:p>
            <a:r>
              <a:rPr lang="en-CA" dirty="0"/>
              <a:t>• You must do everything you can to make a relationship work, and if it isn’t</a:t>
            </a:r>
          </a:p>
          <a:p>
            <a:r>
              <a:rPr lang="en-CA" dirty="0"/>
              <a:t>working, it is your fault</a:t>
            </a:r>
          </a:p>
          <a:p>
            <a:r>
              <a:rPr lang="en-CA" dirty="0"/>
              <a:t>• Shame the family if you don’t marry</a:t>
            </a:r>
          </a:p>
          <a:p>
            <a:r>
              <a:rPr lang="en-CA" dirty="0"/>
              <a:t>• Disowned in some cultures/communities if you are LGBTQ</a:t>
            </a:r>
          </a:p>
          <a:p>
            <a:endParaRPr lang="en-CA" dirty="0"/>
          </a:p>
          <a:p>
            <a:endParaRPr lang="en-CA" dirty="0"/>
          </a:p>
          <a:p>
            <a:r>
              <a:rPr lang="en-CA" dirty="0"/>
              <a:t>Adapted from Healthy Relationships Plus Program (4th R)</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6</a:t>
            </a:fld>
            <a:endParaRPr lang="en-CA"/>
          </a:p>
        </p:txBody>
      </p:sp>
    </p:spTree>
    <p:extLst>
      <p:ext uri="{BB962C8B-B14F-4D97-AF65-F5344CB8AC3E}">
        <p14:creationId xmlns:p14="http://schemas.microsoft.com/office/powerpoint/2010/main" val="387066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snowball activity</a:t>
            </a:r>
          </a:p>
          <a:p>
            <a:endParaRPr lang="en-CA" dirty="0"/>
          </a:p>
          <a:p>
            <a:r>
              <a:rPr lang="en-CA" dirty="0"/>
              <a:t>Optional - Have students brainstorm ideas and write them on the board for all to see (add any examples as needed).</a:t>
            </a:r>
          </a:p>
          <a:p>
            <a:endParaRPr lang="en-CA" dirty="0"/>
          </a:p>
          <a:p>
            <a:r>
              <a:rPr lang="en-CA" dirty="0"/>
              <a:t>Remind students that they can think of examples from their relationships with family, friends and classmates and/or romantic/dating.</a:t>
            </a:r>
          </a:p>
          <a:p>
            <a:endParaRPr lang="en-CA" dirty="0"/>
          </a:p>
          <a:p>
            <a:endParaRPr lang="en-CA" dirty="0"/>
          </a:p>
          <a:p>
            <a:r>
              <a:rPr lang="en-CA" dirty="0"/>
              <a:t>Both people want to be in the relationship</a:t>
            </a:r>
          </a:p>
          <a:p>
            <a:r>
              <a:rPr lang="en-CA" dirty="0"/>
              <a:t>Both people feel good (brings out the best in each other)</a:t>
            </a:r>
          </a:p>
          <a:p>
            <a:r>
              <a:rPr lang="en-CA" dirty="0"/>
              <a:t>Each partner helps the other partner out when they need it </a:t>
            </a:r>
          </a:p>
          <a:p>
            <a:r>
              <a:rPr lang="en-CA" dirty="0"/>
              <a:t>Both people are comfortable being themselves</a:t>
            </a:r>
          </a:p>
          <a:p>
            <a:r>
              <a:rPr lang="en-CA" dirty="0"/>
              <a:t>Each partner brings out the positives in the other (talents, strengths) to be a better person</a:t>
            </a:r>
          </a:p>
          <a:p>
            <a:r>
              <a:rPr lang="en-CA" dirty="0"/>
              <a:t>People in Healthy Relationships:</a:t>
            </a:r>
          </a:p>
          <a:p>
            <a:r>
              <a:rPr lang="en-CA" dirty="0"/>
              <a:t>Talk with each other easily</a:t>
            </a:r>
          </a:p>
          <a:p>
            <a:r>
              <a:rPr lang="en-CA" dirty="0"/>
              <a:t>Trust each other</a:t>
            </a:r>
          </a:p>
          <a:p>
            <a:r>
              <a:rPr lang="en-CA" dirty="0"/>
              <a:t>Respect each other </a:t>
            </a:r>
          </a:p>
          <a:p>
            <a:r>
              <a:rPr lang="en-CA" dirty="0"/>
              <a:t>Are honest</a:t>
            </a:r>
          </a:p>
          <a:p>
            <a:r>
              <a:rPr lang="en-CA" dirty="0"/>
              <a:t>Laugh together</a:t>
            </a:r>
          </a:p>
          <a:p>
            <a:r>
              <a:rPr lang="en-CA" dirty="0"/>
              <a:t>Accept differences</a:t>
            </a:r>
          </a:p>
          <a:p>
            <a:r>
              <a:rPr lang="en-CA" dirty="0"/>
              <a:t>Share similar interests</a:t>
            </a:r>
          </a:p>
          <a:p>
            <a:r>
              <a:rPr lang="en-CA" dirty="0"/>
              <a:t>Are able to respectfully work through disagreements</a:t>
            </a:r>
          </a:p>
          <a:p>
            <a:endParaRPr lang="en-CA" dirty="0"/>
          </a:p>
          <a:p>
            <a:r>
              <a:rPr lang="en-CA" dirty="0"/>
              <a:t>Unhealthy Relationships:</a:t>
            </a:r>
          </a:p>
          <a:p>
            <a:r>
              <a:rPr lang="en-CA" dirty="0"/>
              <a:t>Try to control the other – can’t be yourself</a:t>
            </a:r>
          </a:p>
          <a:p>
            <a:r>
              <a:rPr lang="en-CA" dirty="0"/>
              <a:t>Be afraid to disagree</a:t>
            </a:r>
          </a:p>
          <a:p>
            <a:r>
              <a:rPr lang="en-CA" dirty="0"/>
              <a:t>Discourage of limit other close friendships</a:t>
            </a:r>
          </a:p>
          <a:p>
            <a:r>
              <a:rPr lang="en-CA" dirty="0"/>
              <a:t>Be overly possessive or jealous</a:t>
            </a:r>
          </a:p>
          <a:p>
            <a:r>
              <a:rPr lang="en-CA" dirty="0"/>
              <a:t>Prevent on another from doing things you enjoy</a:t>
            </a:r>
          </a:p>
          <a:p>
            <a:r>
              <a:rPr lang="en-CA" dirty="0"/>
              <a:t>Criticize or humiliate one another in front of others</a:t>
            </a:r>
          </a:p>
          <a:p>
            <a:r>
              <a:rPr lang="en-CA" dirty="0"/>
              <a:t>Push, shove, grab, hot or throw objects or physically be aggressive in any way</a:t>
            </a:r>
          </a:p>
          <a:p>
            <a:r>
              <a:rPr lang="en-CA" dirty="0"/>
              <a:t>Harm or threaten to harm each others person objects</a:t>
            </a:r>
          </a:p>
          <a:p>
            <a:r>
              <a:rPr lang="en-CA" dirty="0"/>
              <a:t>Do physical, emotional or sexual harm</a:t>
            </a:r>
          </a:p>
          <a:p>
            <a:r>
              <a:rPr lang="en-CA" dirty="0"/>
              <a:t>Lie or fail to tell each other important things about yourself</a:t>
            </a:r>
          </a:p>
          <a:p>
            <a:endParaRPr lang="en-CA" dirty="0"/>
          </a:p>
          <a:p>
            <a:r>
              <a:rPr lang="en-CA" dirty="0"/>
              <a:t>It is everyone's right to end unhealthy relationships. Trust your instincts and discuss your feeling with someone you trust.</a:t>
            </a:r>
          </a:p>
          <a:p>
            <a:r>
              <a:rPr lang="en-CA" dirty="0"/>
              <a:t>Talk with a friend, parent or trusted adult</a:t>
            </a:r>
          </a:p>
          <a:p>
            <a:endParaRPr lang="en-CA" dirty="0"/>
          </a:p>
          <a:p>
            <a:r>
              <a:rPr lang="en-CA" dirty="0"/>
              <a:t>If ending a relationship:</a:t>
            </a:r>
          </a:p>
          <a:p>
            <a:r>
              <a:rPr lang="en-CA" dirty="0"/>
              <a:t>Be clear – Don’t lie, avoid the other person, be manipulative or play games</a:t>
            </a:r>
          </a:p>
          <a:p>
            <a:r>
              <a:rPr lang="en-CA" dirty="0"/>
              <a:t>Be Respectful – Communicate your feelings and your intention to the relationship clearly and compassionately, don’t wait the drag it out.</a:t>
            </a:r>
          </a:p>
          <a:p>
            <a:r>
              <a:rPr lang="en-CA" dirty="0"/>
              <a:t>Be Honest</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7</a:t>
            </a:fld>
            <a:endParaRPr lang="en-CA"/>
          </a:p>
        </p:txBody>
      </p:sp>
    </p:spTree>
    <p:extLst>
      <p:ext uri="{BB962C8B-B14F-4D97-AF65-F5344CB8AC3E}">
        <p14:creationId xmlns:p14="http://schemas.microsoft.com/office/powerpoint/2010/main" val="275736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Remind students that these aspects of relationships can be with family, friends and classmates, and in dating relationships.</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8</a:t>
            </a:fld>
            <a:endParaRPr lang="en-CA"/>
          </a:p>
        </p:txBody>
      </p:sp>
    </p:spTree>
    <p:extLst>
      <p:ext uri="{BB962C8B-B14F-4D97-AF65-F5344CB8AC3E}">
        <p14:creationId xmlns:p14="http://schemas.microsoft.com/office/powerpoint/2010/main" val="14931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9</a:t>
            </a:fld>
            <a:endParaRPr lang="en-CA"/>
          </a:p>
        </p:txBody>
      </p:sp>
    </p:spTree>
    <p:extLst>
      <p:ext uri="{BB962C8B-B14F-4D97-AF65-F5344CB8AC3E}">
        <p14:creationId xmlns:p14="http://schemas.microsoft.com/office/powerpoint/2010/main" val="2219930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536724"/>
            <a:ext cx="8343900" cy="983224"/>
          </a:xfrm>
          <a:prstGeom prst="rect">
            <a:avLst/>
          </a:prstGeom>
        </p:spPr>
        <p:txBody>
          <a:bodyPr anchor="b"/>
          <a:lstStyle>
            <a:lvl1pPr algn="ctr">
              <a:defRPr sz="44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908455" y="3573939"/>
            <a:ext cx="7122041" cy="585106"/>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8" name="Picture 7" descr="Hastings Prince Edward Public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535" y="190912"/>
            <a:ext cx="2578058" cy="1627255"/>
          </a:xfrm>
          <a:prstGeom prst="rect">
            <a:avLst/>
          </a:prstGeom>
        </p:spPr>
      </p:pic>
      <p:sp>
        <p:nvSpPr>
          <p:cNvPr id="14" name="Picture Placeholder 13"/>
          <p:cNvSpPr>
            <a:spLocks noGrp="1"/>
          </p:cNvSpPr>
          <p:nvPr>
            <p:ph type="pic" sz="quarter" idx="12"/>
          </p:nvPr>
        </p:nvSpPr>
        <p:spPr>
          <a:xfrm>
            <a:off x="5801500" y="190912"/>
            <a:ext cx="3153229" cy="2124137"/>
          </a:xfrm>
          <a:prstGeom prst="rect">
            <a:avLst/>
          </a:prstGeom>
        </p:spPr>
        <p:txBody>
          <a:bodyPr/>
          <a:lstStyle/>
          <a:p>
            <a:r>
              <a:rPr lang="en-US"/>
              <a:t>Click icon to add picture</a:t>
            </a:r>
            <a:endParaRPr lang="en-CA" dirty="0"/>
          </a:p>
        </p:txBody>
      </p:sp>
      <p:sp>
        <p:nvSpPr>
          <p:cNvPr id="15" name="Slide Number Placeholder 14"/>
          <p:cNvSpPr>
            <a:spLocks noGrp="1"/>
          </p:cNvSpPr>
          <p:nvPr>
            <p:ph type="sldNum" sz="quarter" idx="13"/>
          </p:nvPr>
        </p:nvSpPr>
        <p:spPr/>
        <p:txBody>
          <a:bodyPr/>
          <a:lstStyle/>
          <a:p>
            <a:fld id="{7C52F5B9-FDB6-408B-9494-2A665E6CCD82}" type="slidenum">
              <a:rPr lang="en-CA" smtClean="0"/>
              <a:pPr/>
              <a:t>‹#›</a:t>
            </a:fld>
            <a:endParaRPr lang="en-CA" dirty="0"/>
          </a:p>
        </p:txBody>
      </p:sp>
      <p:sp>
        <p:nvSpPr>
          <p:cNvPr id="9" name="Footer Placeholder 4">
            <a:extLst>
              <a:ext uri="{FF2B5EF4-FFF2-40B4-BE49-F238E27FC236}">
                <a16:creationId xmlns:a16="http://schemas.microsoft.com/office/drawing/2014/main" id="{03814D61-368B-44C0-946A-A4816AFAFC1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180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878959" y="3040380"/>
            <a:ext cx="7122041" cy="1044836"/>
          </a:xfrm>
          <a:prstGeom prst="rect">
            <a:avLst/>
          </a:prstGeom>
        </p:spPr>
        <p:txBody>
          <a:bodyPr anchor="b"/>
          <a:lstStyle>
            <a:lvl1pPr algn="ctr">
              <a:defRPr sz="50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7" name="Subtitle 2"/>
          <p:cNvSpPr>
            <a:spLocks noGrp="1"/>
          </p:cNvSpPr>
          <p:nvPr>
            <p:ph type="subTitle" idx="1"/>
          </p:nvPr>
        </p:nvSpPr>
        <p:spPr>
          <a:xfrm>
            <a:off x="878959" y="4085216"/>
            <a:ext cx="7122041" cy="1172584"/>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76630"/>
            <a:ext cx="2387009" cy="1506666"/>
          </a:xfrm>
          <a:prstGeom prst="rect">
            <a:avLst/>
          </a:prstGeom>
        </p:spPr>
      </p:pic>
      <p:sp>
        <p:nvSpPr>
          <p:cNvPr id="10" name="Picture Placeholder 13"/>
          <p:cNvSpPr>
            <a:spLocks noGrp="1"/>
          </p:cNvSpPr>
          <p:nvPr>
            <p:ph type="pic" sz="quarter" idx="12"/>
          </p:nvPr>
        </p:nvSpPr>
        <p:spPr>
          <a:xfrm>
            <a:off x="4847771" y="584201"/>
            <a:ext cx="3153229" cy="2124137"/>
          </a:xfrm>
          <a:prstGeom prst="rect">
            <a:avLst/>
          </a:prstGeom>
        </p:spPr>
        <p:txBody>
          <a:bodyPr/>
          <a:lstStyle/>
          <a:p>
            <a:r>
              <a:rPr lang="en-US"/>
              <a:t>Click icon to add picture</a:t>
            </a:r>
            <a:endParaRPr lang="en-CA" dirty="0"/>
          </a:p>
        </p:txBody>
      </p:sp>
      <p:sp>
        <p:nvSpPr>
          <p:cNvPr id="11" name="Slide Number Placeholder 14"/>
          <p:cNvSpPr>
            <a:spLocks noGrp="1"/>
          </p:cNvSpPr>
          <p:nvPr>
            <p:ph type="sldNum" sz="quarter" idx="13"/>
          </p:nvPr>
        </p:nvSpPr>
        <p:spPr>
          <a:xfrm>
            <a:off x="228600" y="5578984"/>
            <a:ext cx="2057400" cy="365125"/>
          </a:xfrm>
        </p:spPr>
        <p:txBody>
          <a:bodyPr/>
          <a:lstStyle/>
          <a:p>
            <a:fld id="{7C52F5B9-FDB6-408B-9494-2A665E6CCD82}" type="slidenum">
              <a:rPr lang="en-CA" smtClean="0"/>
              <a:pPr/>
              <a:t>‹#›</a:t>
            </a:fld>
            <a:endParaRPr lang="en-CA" dirty="0"/>
          </a:p>
        </p:txBody>
      </p:sp>
      <p:sp>
        <p:nvSpPr>
          <p:cNvPr id="13" name="Footer Placeholder 4">
            <a:extLst>
              <a:ext uri="{FF2B5EF4-FFF2-40B4-BE49-F238E27FC236}">
                <a16:creationId xmlns:a16="http://schemas.microsoft.com/office/drawing/2014/main" id="{BA8B2C02-F613-4CA0-A883-A0E5B3B3823B}"/>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6436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053E91A1-9E37-4E51-8CF0-D6597D2ED22A}"/>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800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4748102"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74267A92-E9F4-4D31-B40B-85DC1ED05C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a:extLst>
              <a:ext uri="{FF2B5EF4-FFF2-40B4-BE49-F238E27FC236}">
                <a16:creationId xmlns:a16="http://schemas.microsoft.com/office/drawing/2014/main" id="{0D4102D7-36BA-410C-A787-D454F2B052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Tree>
    <p:extLst>
      <p:ext uri="{BB962C8B-B14F-4D97-AF65-F5344CB8AC3E}">
        <p14:creationId xmlns:p14="http://schemas.microsoft.com/office/powerpoint/2010/main" val="8057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swoosh">
    <p:spTree>
      <p:nvGrpSpPr>
        <p:cNvPr id="1" name=""/>
        <p:cNvGrpSpPr/>
        <p:nvPr/>
      </p:nvGrpSpPr>
      <p:grpSpPr>
        <a:xfrm>
          <a:off x="0" y="0"/>
          <a:ext cx="0" cy="0"/>
          <a:chOff x="0" y="0"/>
          <a:chExt cx="0" cy="0"/>
        </a:xfrm>
      </p:grpSpPr>
      <p:sp>
        <p:nvSpPr>
          <p:cNvPr id="2" name="Title 1"/>
          <p:cNvSpPr>
            <a:spLocks noGrp="1"/>
          </p:cNvSpPr>
          <p:nvPr>
            <p:ph type="title"/>
          </p:nvPr>
        </p:nvSpPr>
        <p:spPr>
          <a:xfrm>
            <a:off x="4854428" y="309669"/>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8" name="Footer Placeholder 4">
            <a:extLst>
              <a:ext uri="{FF2B5EF4-FFF2-40B4-BE49-F238E27FC236}">
                <a16:creationId xmlns:a16="http://schemas.microsoft.com/office/drawing/2014/main" id="{44A5BE6C-C90A-4D1F-81A4-2FBEC2568328}"/>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564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yout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472440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99BBC60A-E31F-41CA-85D5-3760C6BFAB2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20979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3">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6"/>
            <a:ext cx="6572250" cy="841375"/>
          </a:xfrm>
          <a:prstGeom prst="rect">
            <a:avLst/>
          </a:prstGeom>
        </p:spPr>
        <p:txBody>
          <a:body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2698751"/>
            <a:ext cx="4019550" cy="1165733"/>
          </a:xfrm>
          <a:prstGeom prst="rect">
            <a:avLst/>
          </a:prstGeom>
        </p:spPr>
        <p:txBody>
          <a:bodyPr/>
          <a:lstStyle/>
          <a:p>
            <a:r>
              <a:rPr lang="en-US"/>
              <a:t>Click icon to add picture</a:t>
            </a:r>
            <a:endParaRPr lang="en-CA" dirty="0"/>
          </a:p>
        </p:txBody>
      </p:sp>
      <p:sp>
        <p:nvSpPr>
          <p:cNvPr id="14" name="Content Placeholder 2"/>
          <p:cNvSpPr>
            <a:spLocks noGrp="1"/>
          </p:cNvSpPr>
          <p:nvPr>
            <p:ph idx="15"/>
          </p:nvPr>
        </p:nvSpPr>
        <p:spPr>
          <a:xfrm>
            <a:off x="628650" y="3907092"/>
            <a:ext cx="6572250" cy="841375"/>
          </a:xfrm>
          <a:prstGeom prst="rect">
            <a:avLst/>
          </a:prstGeom>
        </p:spPr>
        <p:txBody>
          <a:bodyPr/>
          <a:lstStyle/>
          <a:p>
            <a:pPr lvl="0"/>
            <a:r>
              <a:rPr lang="en-US"/>
              <a:t>Edit Master text styles</a:t>
            </a:r>
          </a:p>
        </p:txBody>
      </p:sp>
      <p:sp>
        <p:nvSpPr>
          <p:cNvPr id="16" name="Footer Placeholder 4">
            <a:extLst>
              <a:ext uri="{FF2B5EF4-FFF2-40B4-BE49-F238E27FC236}">
                <a16:creationId xmlns:a16="http://schemas.microsoft.com/office/drawing/2014/main" id="{1AAA9F23-5362-4424-B3FA-D80DDB50290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29595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4">
    <p:spTree>
      <p:nvGrpSpPr>
        <p:cNvPr id="1" name=""/>
        <p:cNvGrpSpPr/>
        <p:nvPr/>
      </p:nvGrpSpPr>
      <p:grpSpPr>
        <a:xfrm>
          <a:off x="0" y="0"/>
          <a:ext cx="0" cy="0"/>
          <a:chOff x="0" y="0"/>
          <a:chExt cx="0" cy="0"/>
        </a:xfrm>
      </p:grpSpPr>
      <p:sp>
        <p:nvSpPr>
          <p:cNvPr id="7" name="Title 1"/>
          <p:cNvSpPr>
            <a:spLocks noGrp="1"/>
          </p:cNvSpPr>
          <p:nvPr>
            <p:ph type="title"/>
          </p:nvPr>
        </p:nvSpPr>
        <p:spPr>
          <a:xfrm>
            <a:off x="4708398" y="387467"/>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443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9"/>
            <a:ext cx="3346323" cy="571492"/>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443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699452EF-57B2-45E7-BA96-FCCD75D9FD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86514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Display">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7886700" cy="3535617"/>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58838D53-F78D-47A4-A126-64B08EB5AD0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9150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Display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777852"/>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5645150"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4010025" cy="3535617"/>
          </a:xfrm>
          <a:prstGeom prst="rect">
            <a:avLst/>
          </a:prstGeom>
        </p:spPr>
        <p:txBody>
          <a:bodyPr/>
          <a:lstStyle/>
          <a:p>
            <a:r>
              <a:rPr lang="en-US"/>
              <a:t>Click icon to add picture</a:t>
            </a:r>
            <a:endParaRPr lang="en-CA"/>
          </a:p>
        </p:txBody>
      </p:sp>
      <p:sp>
        <p:nvSpPr>
          <p:cNvPr id="14" name="Picture Placeholder 14"/>
          <p:cNvSpPr>
            <a:spLocks noGrp="1"/>
          </p:cNvSpPr>
          <p:nvPr>
            <p:ph type="pic" sz="quarter" idx="15"/>
          </p:nvPr>
        </p:nvSpPr>
        <p:spPr>
          <a:xfrm>
            <a:off x="4657725" y="1825626"/>
            <a:ext cx="4010025" cy="3535617"/>
          </a:xfrm>
          <a:prstGeom prst="rect">
            <a:avLst/>
          </a:prstGeom>
        </p:spPr>
        <p:txBody>
          <a:bodyPr/>
          <a:lstStyle/>
          <a:p>
            <a:r>
              <a:rPr lang="en-US"/>
              <a:t>Click icon to add picture</a:t>
            </a:r>
            <a:endParaRPr lang="en-CA"/>
          </a:p>
        </p:txBody>
      </p:sp>
      <p:sp>
        <p:nvSpPr>
          <p:cNvPr id="16" name="Footer Placeholder 4">
            <a:extLst>
              <a:ext uri="{FF2B5EF4-FFF2-40B4-BE49-F238E27FC236}">
                <a16:creationId xmlns:a16="http://schemas.microsoft.com/office/drawing/2014/main" id="{167A6D4E-07E9-4A08-A233-A0AF7721F77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4146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1"/>
          <p:cNvSpPr txBox="1">
            <a:spLocks/>
          </p:cNvSpPr>
          <p:nvPr/>
        </p:nvSpPr>
        <p:spPr>
          <a:xfrm>
            <a:off x="4429125" y="365126"/>
            <a:ext cx="4086225" cy="587375"/>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Click to edit master</a:t>
            </a:r>
            <a:endParaRPr lang="en-CA" sz="2800" dirty="0"/>
          </a:p>
        </p:txBody>
      </p:sp>
      <p:sp>
        <p:nvSpPr>
          <p:cNvPr id="22"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 Master text styles</a:t>
            </a:r>
          </a:p>
          <a:p>
            <a:pPr lvl="1"/>
            <a:r>
              <a:rPr lang="en-US" sz="2400" dirty="0"/>
              <a:t>Second level</a:t>
            </a:r>
          </a:p>
          <a:p>
            <a:pPr lvl="2"/>
            <a:r>
              <a:rPr lang="en-US" sz="2000" dirty="0"/>
              <a:t>Third level</a:t>
            </a:r>
          </a:p>
          <a:p>
            <a:pPr lvl="3"/>
            <a:r>
              <a:rPr lang="en-US" sz="1800" dirty="0"/>
              <a:t>Fourth level</a:t>
            </a:r>
          </a:p>
          <a:p>
            <a:pPr lvl="4"/>
            <a:r>
              <a:rPr lang="en-US" sz="1800" dirty="0"/>
              <a:t>Fifth level</a:t>
            </a:r>
            <a:endParaRPr lang="en-CA" sz="1800" dirty="0"/>
          </a:p>
        </p:txBody>
      </p:sp>
      <p:sp>
        <p:nvSpPr>
          <p:cNvPr id="23" name="Footer Placeholder 4"/>
          <p:cNvSpPr txBox="1">
            <a:spLocks/>
          </p:cNvSpPr>
          <p:nvPr/>
        </p:nvSpPr>
        <p:spPr>
          <a:xfrm>
            <a:off x="5562600" y="630690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25" name="Picture 24" descr="Hastings Prince Edward Public Health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26" name="Slide Number Placeholder 18"/>
          <p:cNvSpPr>
            <a:spLocks noGrp="1"/>
          </p:cNvSpPr>
          <p:nvPr>
            <p:ph type="sldNum" sz="quarter" idx="4"/>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7" name="Text Placeholder 28"/>
          <p:cNvSpPr txBox="1">
            <a:spLocks/>
          </p:cNvSpPr>
          <p:nvPr/>
        </p:nvSpPr>
        <p:spPr>
          <a:xfrm>
            <a:off x="628650" y="1333501"/>
            <a:ext cx="4010025" cy="492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a:t>
            </a:r>
          </a:p>
        </p:txBody>
      </p:sp>
    </p:spTree>
    <p:extLst>
      <p:ext uri="{BB962C8B-B14F-4D97-AF65-F5344CB8AC3E}">
        <p14:creationId xmlns:p14="http://schemas.microsoft.com/office/powerpoint/2010/main" val="179625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 id="2147483652" r:id="rId6"/>
    <p:sldLayoutId id="2147483653" r:id="rId7"/>
    <p:sldLayoutId id="2147483654" r:id="rId8"/>
    <p:sldLayoutId id="2147483655" r:id="rId9"/>
    <p:sldLayoutId id="214748365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50" y="2536724"/>
            <a:ext cx="8343900" cy="983224"/>
          </a:xfrm>
        </p:spPr>
        <p:txBody>
          <a:bodyPr/>
          <a:lstStyle/>
          <a:p>
            <a:r>
              <a:rPr lang="en-CA" dirty="0"/>
              <a:t>Healthy Relationships</a:t>
            </a:r>
          </a:p>
        </p:txBody>
      </p:sp>
      <p:sp>
        <p:nvSpPr>
          <p:cNvPr id="5" name="Subtitle 2"/>
          <p:cNvSpPr txBox="1">
            <a:spLocks/>
          </p:cNvSpPr>
          <p:nvPr/>
        </p:nvSpPr>
        <p:spPr>
          <a:xfrm>
            <a:off x="313605" y="5338829"/>
            <a:ext cx="3924100" cy="58510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96655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E02E-3C24-4316-8AF8-403E3CA11FEF}"/>
              </a:ext>
            </a:extLst>
          </p:cNvPr>
          <p:cNvSpPr>
            <a:spLocks noGrp="1"/>
          </p:cNvSpPr>
          <p:nvPr>
            <p:ph type="title"/>
          </p:nvPr>
        </p:nvSpPr>
        <p:spPr>
          <a:xfrm>
            <a:off x="398546" y="444682"/>
            <a:ext cx="7625013" cy="1232478"/>
          </a:xfrm>
        </p:spPr>
        <p:txBody>
          <a:bodyPr>
            <a:noAutofit/>
          </a:bodyPr>
          <a:lstStyle/>
          <a:p>
            <a:pPr algn="l"/>
            <a:r>
              <a:rPr lang="en-CA" dirty="0">
                <a:solidFill>
                  <a:srgbClr val="C00000"/>
                </a:solidFill>
              </a:rPr>
              <a:t>Red Light (abusive relationship)</a:t>
            </a:r>
            <a:br>
              <a:rPr lang="en-CA" dirty="0">
                <a:solidFill>
                  <a:srgbClr val="C00000"/>
                </a:solidFill>
              </a:rPr>
            </a:br>
            <a:r>
              <a:rPr lang="en-CA" dirty="0">
                <a:solidFill>
                  <a:srgbClr val="C00000"/>
                </a:solidFill>
              </a:rPr>
              <a:t>B</a:t>
            </a:r>
            <a:r>
              <a:rPr lang="en-CA" sz="2400" dirty="0">
                <a:solidFill>
                  <a:srgbClr val="C00000"/>
                </a:solidFill>
              </a:rPr>
              <a:t>ased on power and control.</a:t>
            </a:r>
            <a:endParaRPr lang="en-CA" dirty="0">
              <a:solidFill>
                <a:srgbClr val="C00000"/>
              </a:solidFill>
            </a:endParaRPr>
          </a:p>
        </p:txBody>
      </p:sp>
      <p:sp>
        <p:nvSpPr>
          <p:cNvPr id="3" name="Content Placeholder 2">
            <a:extLst>
              <a:ext uri="{FF2B5EF4-FFF2-40B4-BE49-F238E27FC236}">
                <a16:creationId xmlns:a16="http://schemas.microsoft.com/office/drawing/2014/main" id="{DECC41EE-8545-41B8-8142-7DF3B683E7EB}"/>
              </a:ext>
            </a:extLst>
          </p:cNvPr>
          <p:cNvSpPr>
            <a:spLocks noGrp="1"/>
          </p:cNvSpPr>
          <p:nvPr>
            <p:ph idx="1"/>
          </p:nvPr>
        </p:nvSpPr>
        <p:spPr>
          <a:xfrm>
            <a:off x="4211053" y="1677160"/>
            <a:ext cx="4932947" cy="4187499"/>
          </a:xfrm>
        </p:spPr>
        <p:txBody>
          <a:bodyPr/>
          <a:lstStyle/>
          <a:p>
            <a:r>
              <a:rPr lang="en-CA" sz="2400" dirty="0"/>
              <a:t>One person makes all of the decisions about friends, boundaries, and sexual choices.</a:t>
            </a:r>
          </a:p>
          <a:p>
            <a:r>
              <a:rPr lang="en-CA" sz="2400" dirty="0"/>
              <a:t>You feel pressure to spend all your free time together.</a:t>
            </a:r>
          </a:p>
          <a:p>
            <a:r>
              <a:rPr lang="en-CA" sz="2400" dirty="0"/>
              <a:t>There are mind games that make you feel guilty or crazy.</a:t>
            </a:r>
          </a:p>
          <a:p>
            <a:r>
              <a:rPr lang="en-CA" sz="2400" dirty="0"/>
              <a:t>You may be afraid to talk about what is really happening in the relationship.</a:t>
            </a:r>
          </a:p>
          <a:p>
            <a:r>
              <a:rPr lang="en-CA" sz="2400" dirty="0"/>
              <a:t>You may be living in fear because of threats or acts of physical violence</a:t>
            </a:r>
          </a:p>
          <a:p>
            <a:r>
              <a:rPr lang="en-CA" sz="2400" dirty="0"/>
              <a:t>Your belongings may be destroyed.</a:t>
            </a:r>
          </a:p>
        </p:txBody>
      </p:sp>
      <p:sp>
        <p:nvSpPr>
          <p:cNvPr id="4" name="Slide Number Placeholder 3">
            <a:extLst>
              <a:ext uri="{FF2B5EF4-FFF2-40B4-BE49-F238E27FC236}">
                <a16:creationId xmlns:a16="http://schemas.microsoft.com/office/drawing/2014/main" id="{708C37B1-832D-4B10-8214-81D403EFFB90}"/>
              </a:ext>
            </a:extLst>
          </p:cNvPr>
          <p:cNvSpPr>
            <a:spLocks noGrp="1"/>
          </p:cNvSpPr>
          <p:nvPr>
            <p:ph type="sldNum" sz="quarter" idx="12"/>
          </p:nvPr>
        </p:nvSpPr>
        <p:spPr/>
        <p:txBody>
          <a:bodyPr/>
          <a:lstStyle/>
          <a:p>
            <a:fld id="{7C52F5B9-FDB6-408B-9494-2A665E6CCD82}" type="slidenum">
              <a:rPr lang="en-CA" smtClean="0"/>
              <a:pPr/>
              <a:t>10</a:t>
            </a:fld>
            <a:endParaRPr lang="en-CA" dirty="0"/>
          </a:p>
        </p:txBody>
      </p:sp>
      <p:pic>
        <p:nvPicPr>
          <p:cNvPr id="6" name="Picture 5">
            <a:extLst>
              <a:ext uri="{FF2B5EF4-FFF2-40B4-BE49-F238E27FC236}">
                <a16:creationId xmlns:a16="http://schemas.microsoft.com/office/drawing/2014/main" id="{ABB1CC88-3F49-4D3B-94EA-5406400E6A73}"/>
              </a:ext>
            </a:extLst>
          </p:cNvPr>
          <p:cNvPicPr>
            <a:picLocks noChangeAspect="1"/>
          </p:cNvPicPr>
          <p:nvPr/>
        </p:nvPicPr>
        <p:blipFill>
          <a:blip r:embed="rId3"/>
          <a:stretch>
            <a:fillRect/>
          </a:stretch>
        </p:blipFill>
        <p:spPr>
          <a:xfrm>
            <a:off x="243871" y="1836061"/>
            <a:ext cx="4197284" cy="4187499"/>
          </a:xfrm>
          <a:prstGeom prst="rect">
            <a:avLst/>
          </a:prstGeom>
        </p:spPr>
      </p:pic>
    </p:spTree>
    <p:extLst>
      <p:ext uri="{BB962C8B-B14F-4D97-AF65-F5344CB8AC3E}">
        <p14:creationId xmlns:p14="http://schemas.microsoft.com/office/powerpoint/2010/main" val="160003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593C-4777-4675-9F61-8CF7BB81CB23}"/>
              </a:ext>
            </a:extLst>
          </p:cNvPr>
          <p:cNvSpPr>
            <a:spLocks noGrp="1"/>
          </p:cNvSpPr>
          <p:nvPr>
            <p:ph type="title"/>
          </p:nvPr>
        </p:nvSpPr>
        <p:spPr>
          <a:xfrm>
            <a:off x="4077730" y="376491"/>
            <a:ext cx="4716893" cy="957009"/>
          </a:xfrm>
        </p:spPr>
        <p:txBody>
          <a:bodyPr>
            <a:normAutofit/>
          </a:bodyPr>
          <a:lstStyle/>
          <a:p>
            <a:r>
              <a:rPr lang="en-CA" dirty="0"/>
              <a:t>How do I know if I’m in a healthy relationship?</a:t>
            </a:r>
          </a:p>
        </p:txBody>
      </p:sp>
      <p:sp>
        <p:nvSpPr>
          <p:cNvPr id="4" name="Slide Number Placeholder 3">
            <a:extLst>
              <a:ext uri="{FF2B5EF4-FFF2-40B4-BE49-F238E27FC236}">
                <a16:creationId xmlns:a16="http://schemas.microsoft.com/office/drawing/2014/main" id="{302FF758-0B0C-497C-B614-870D4058508C}"/>
              </a:ext>
            </a:extLst>
          </p:cNvPr>
          <p:cNvSpPr>
            <a:spLocks noGrp="1"/>
          </p:cNvSpPr>
          <p:nvPr>
            <p:ph type="sldNum" sz="quarter" idx="12"/>
          </p:nvPr>
        </p:nvSpPr>
        <p:spPr/>
        <p:txBody>
          <a:bodyPr/>
          <a:lstStyle/>
          <a:p>
            <a:fld id="{7C52F5B9-FDB6-408B-9494-2A665E6CCD82}" type="slidenum">
              <a:rPr lang="en-CA" smtClean="0"/>
              <a:pPr/>
              <a:t>11</a:t>
            </a:fld>
            <a:endParaRPr lang="en-CA" dirty="0"/>
          </a:p>
        </p:txBody>
      </p:sp>
      <p:pic>
        <p:nvPicPr>
          <p:cNvPr id="6" name="Content Placeholder 3">
            <a:extLst>
              <a:ext uri="{FF2B5EF4-FFF2-40B4-BE49-F238E27FC236}">
                <a16:creationId xmlns:a16="http://schemas.microsoft.com/office/drawing/2014/main" id="{2DF05CA1-5AEE-4C37-B880-05976892F5AC}"/>
              </a:ext>
            </a:extLst>
          </p:cNvPr>
          <p:cNvPicPr>
            <a:picLocks noGrp="1" noChangeAspect="1"/>
          </p:cNvPicPr>
          <p:nvPr>
            <p:ph idx="1"/>
          </p:nvPr>
        </p:nvPicPr>
        <p:blipFill>
          <a:blip r:embed="rId3"/>
          <a:stretch>
            <a:fillRect/>
          </a:stretch>
        </p:blipFill>
        <p:spPr>
          <a:xfrm>
            <a:off x="1739353" y="1505361"/>
            <a:ext cx="3012464" cy="4351338"/>
          </a:xfrm>
          <a:prstGeom prst="rect">
            <a:avLst/>
          </a:prstGeom>
        </p:spPr>
      </p:pic>
      <p:pic>
        <p:nvPicPr>
          <p:cNvPr id="7" name="Picture 6">
            <a:extLst>
              <a:ext uri="{FF2B5EF4-FFF2-40B4-BE49-F238E27FC236}">
                <a16:creationId xmlns:a16="http://schemas.microsoft.com/office/drawing/2014/main" id="{256EADBF-5D7A-49BA-A774-09DD5C38813F}"/>
              </a:ext>
            </a:extLst>
          </p:cNvPr>
          <p:cNvPicPr>
            <a:picLocks noChangeAspect="1"/>
          </p:cNvPicPr>
          <p:nvPr/>
        </p:nvPicPr>
        <p:blipFill>
          <a:blip r:embed="rId4"/>
          <a:stretch>
            <a:fillRect/>
          </a:stretch>
        </p:blipFill>
        <p:spPr>
          <a:xfrm>
            <a:off x="4077730" y="1746175"/>
            <a:ext cx="2170364" cy="963251"/>
          </a:xfrm>
          <a:prstGeom prst="rect">
            <a:avLst/>
          </a:prstGeom>
        </p:spPr>
      </p:pic>
      <p:pic>
        <p:nvPicPr>
          <p:cNvPr id="8" name="Picture 7">
            <a:extLst>
              <a:ext uri="{FF2B5EF4-FFF2-40B4-BE49-F238E27FC236}">
                <a16:creationId xmlns:a16="http://schemas.microsoft.com/office/drawing/2014/main" id="{1BC368FD-AC86-4B39-BA99-6B87DAEE85EF}"/>
              </a:ext>
            </a:extLst>
          </p:cNvPr>
          <p:cNvPicPr>
            <a:picLocks noChangeAspect="1"/>
          </p:cNvPicPr>
          <p:nvPr/>
        </p:nvPicPr>
        <p:blipFill>
          <a:blip r:embed="rId5"/>
          <a:stretch>
            <a:fillRect/>
          </a:stretch>
        </p:blipFill>
        <p:spPr>
          <a:xfrm>
            <a:off x="4085446" y="2454339"/>
            <a:ext cx="2182557" cy="963251"/>
          </a:xfrm>
          <a:prstGeom prst="rect">
            <a:avLst/>
          </a:prstGeom>
        </p:spPr>
      </p:pic>
      <p:pic>
        <p:nvPicPr>
          <p:cNvPr id="9" name="Picture 8">
            <a:extLst>
              <a:ext uri="{FF2B5EF4-FFF2-40B4-BE49-F238E27FC236}">
                <a16:creationId xmlns:a16="http://schemas.microsoft.com/office/drawing/2014/main" id="{B23C87DD-5924-420D-8170-C530B1138C50}"/>
              </a:ext>
            </a:extLst>
          </p:cNvPr>
          <p:cNvPicPr>
            <a:picLocks noChangeAspect="1"/>
          </p:cNvPicPr>
          <p:nvPr/>
        </p:nvPicPr>
        <p:blipFill>
          <a:blip r:embed="rId6"/>
          <a:stretch>
            <a:fillRect/>
          </a:stretch>
        </p:blipFill>
        <p:spPr>
          <a:xfrm>
            <a:off x="4095187" y="3199405"/>
            <a:ext cx="3444539" cy="963251"/>
          </a:xfrm>
          <a:prstGeom prst="rect">
            <a:avLst/>
          </a:prstGeom>
        </p:spPr>
      </p:pic>
      <p:pic>
        <p:nvPicPr>
          <p:cNvPr id="10" name="Picture 9">
            <a:extLst>
              <a:ext uri="{FF2B5EF4-FFF2-40B4-BE49-F238E27FC236}">
                <a16:creationId xmlns:a16="http://schemas.microsoft.com/office/drawing/2014/main" id="{CDEE0F13-2C3D-4420-B749-133712F40671}"/>
              </a:ext>
            </a:extLst>
          </p:cNvPr>
          <p:cNvPicPr>
            <a:picLocks noChangeAspect="1"/>
          </p:cNvPicPr>
          <p:nvPr/>
        </p:nvPicPr>
        <p:blipFill>
          <a:blip r:embed="rId7"/>
          <a:stretch>
            <a:fillRect/>
          </a:stretch>
        </p:blipFill>
        <p:spPr>
          <a:xfrm>
            <a:off x="4118056" y="3907569"/>
            <a:ext cx="2170364" cy="963251"/>
          </a:xfrm>
          <a:prstGeom prst="rect">
            <a:avLst/>
          </a:prstGeom>
        </p:spPr>
      </p:pic>
      <p:pic>
        <p:nvPicPr>
          <p:cNvPr id="11" name="Picture 10">
            <a:extLst>
              <a:ext uri="{FF2B5EF4-FFF2-40B4-BE49-F238E27FC236}">
                <a16:creationId xmlns:a16="http://schemas.microsoft.com/office/drawing/2014/main" id="{4888AA6B-4520-4DB2-9F25-41AD8CAC7F1E}"/>
              </a:ext>
            </a:extLst>
          </p:cNvPr>
          <p:cNvPicPr>
            <a:picLocks noChangeAspect="1"/>
          </p:cNvPicPr>
          <p:nvPr/>
        </p:nvPicPr>
        <p:blipFill>
          <a:blip r:embed="rId8"/>
          <a:stretch>
            <a:fillRect/>
          </a:stretch>
        </p:blipFill>
        <p:spPr>
          <a:xfrm>
            <a:off x="4077730" y="4615733"/>
            <a:ext cx="2700762" cy="963251"/>
          </a:xfrm>
          <a:prstGeom prst="rect">
            <a:avLst/>
          </a:prstGeom>
        </p:spPr>
      </p:pic>
    </p:spTree>
    <p:extLst>
      <p:ext uri="{BB962C8B-B14F-4D97-AF65-F5344CB8AC3E}">
        <p14:creationId xmlns:p14="http://schemas.microsoft.com/office/powerpoint/2010/main" val="318387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AD2B-3AF8-43C1-8400-0ED7ACD98A0B}"/>
              </a:ext>
            </a:extLst>
          </p:cNvPr>
          <p:cNvSpPr>
            <a:spLocks noGrp="1"/>
          </p:cNvSpPr>
          <p:nvPr>
            <p:ph type="title"/>
          </p:nvPr>
        </p:nvSpPr>
        <p:spPr/>
        <p:txBody>
          <a:bodyPr/>
          <a:lstStyle/>
          <a:p>
            <a:r>
              <a:rPr lang="en-CA" dirty="0"/>
              <a:t>I.D.E.A.L.</a:t>
            </a:r>
          </a:p>
        </p:txBody>
      </p:sp>
      <p:sp>
        <p:nvSpPr>
          <p:cNvPr id="4" name="Slide Number Placeholder 3">
            <a:extLst>
              <a:ext uri="{FF2B5EF4-FFF2-40B4-BE49-F238E27FC236}">
                <a16:creationId xmlns:a16="http://schemas.microsoft.com/office/drawing/2014/main" id="{20775764-3893-4F52-9823-9434E4B2C4D9}"/>
              </a:ext>
            </a:extLst>
          </p:cNvPr>
          <p:cNvSpPr>
            <a:spLocks noGrp="1"/>
          </p:cNvSpPr>
          <p:nvPr>
            <p:ph type="sldNum" sz="quarter" idx="12"/>
          </p:nvPr>
        </p:nvSpPr>
        <p:spPr/>
        <p:txBody>
          <a:bodyPr/>
          <a:lstStyle/>
          <a:p>
            <a:fld id="{7C52F5B9-FDB6-408B-9494-2A665E6CCD82}" type="slidenum">
              <a:rPr lang="en-CA" smtClean="0"/>
              <a:pPr/>
              <a:t>12</a:t>
            </a:fld>
            <a:endParaRPr lang="en-CA" dirty="0"/>
          </a:p>
        </p:txBody>
      </p:sp>
      <p:pic>
        <p:nvPicPr>
          <p:cNvPr id="6" name="Content Placeholder 3">
            <a:extLst>
              <a:ext uri="{FF2B5EF4-FFF2-40B4-BE49-F238E27FC236}">
                <a16:creationId xmlns:a16="http://schemas.microsoft.com/office/drawing/2014/main" id="{95114102-F132-4333-B1C3-AC2E22D9F09F}"/>
              </a:ext>
            </a:extLst>
          </p:cNvPr>
          <p:cNvPicPr>
            <a:picLocks noGrp="1" noChangeAspect="1"/>
          </p:cNvPicPr>
          <p:nvPr>
            <p:ph idx="1"/>
          </p:nvPr>
        </p:nvPicPr>
        <p:blipFill>
          <a:blip r:embed="rId3"/>
          <a:stretch>
            <a:fillRect/>
          </a:stretch>
        </p:blipFill>
        <p:spPr>
          <a:xfrm>
            <a:off x="73354" y="1337724"/>
            <a:ext cx="3737172" cy="4279763"/>
          </a:xfrm>
          <a:prstGeom prst="rect">
            <a:avLst/>
          </a:prstGeom>
        </p:spPr>
      </p:pic>
      <p:sp>
        <p:nvSpPr>
          <p:cNvPr id="7" name="TextBox 3">
            <a:extLst>
              <a:ext uri="{FF2B5EF4-FFF2-40B4-BE49-F238E27FC236}">
                <a16:creationId xmlns:a16="http://schemas.microsoft.com/office/drawing/2014/main" id="{D7BF089E-314E-4878-A6EA-6DA50597B831}"/>
              </a:ext>
            </a:extLst>
          </p:cNvPr>
          <p:cNvSpPr txBox="1"/>
          <p:nvPr/>
        </p:nvSpPr>
        <p:spPr>
          <a:xfrm>
            <a:off x="2225022" y="1563309"/>
            <a:ext cx="518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IDENTIFY</a:t>
            </a:r>
            <a:r>
              <a:rPr lang="en-US" sz="2400" dirty="0"/>
              <a:t> the problem.</a:t>
            </a:r>
            <a:endParaRPr lang="en-CA" sz="2400" dirty="0"/>
          </a:p>
        </p:txBody>
      </p:sp>
      <p:sp>
        <p:nvSpPr>
          <p:cNvPr id="8" name="TextBox 7">
            <a:extLst>
              <a:ext uri="{FF2B5EF4-FFF2-40B4-BE49-F238E27FC236}">
                <a16:creationId xmlns:a16="http://schemas.microsoft.com/office/drawing/2014/main" id="{0D8275BC-1752-4380-B7D0-68B45FA8CC63}"/>
              </a:ext>
            </a:extLst>
          </p:cNvPr>
          <p:cNvSpPr txBox="1"/>
          <p:nvPr/>
        </p:nvSpPr>
        <p:spPr>
          <a:xfrm>
            <a:off x="2225022" y="2374199"/>
            <a:ext cx="86159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DESCRIBE</a:t>
            </a:r>
            <a:r>
              <a:rPr lang="en-US" sz="2400" dirty="0"/>
              <a:t> all the possible solutions.</a:t>
            </a:r>
            <a:endParaRPr lang="en-CA" sz="2400" dirty="0"/>
          </a:p>
        </p:txBody>
      </p:sp>
      <p:sp>
        <p:nvSpPr>
          <p:cNvPr id="9" name="TextBox 5">
            <a:extLst>
              <a:ext uri="{FF2B5EF4-FFF2-40B4-BE49-F238E27FC236}">
                <a16:creationId xmlns:a16="http://schemas.microsoft.com/office/drawing/2014/main" id="{8FB17B44-D801-4DD1-A3E6-287AA7EBBE66}"/>
              </a:ext>
            </a:extLst>
          </p:cNvPr>
          <p:cNvSpPr txBox="1"/>
          <p:nvPr/>
        </p:nvSpPr>
        <p:spPr>
          <a:xfrm>
            <a:off x="2225022" y="3184950"/>
            <a:ext cx="1026750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EVALUATE</a:t>
            </a:r>
            <a:r>
              <a:rPr lang="en-US" sz="2400" dirty="0"/>
              <a:t> the consequences of each solution.</a:t>
            </a:r>
            <a:endParaRPr lang="en-CA" sz="2400" dirty="0"/>
          </a:p>
        </p:txBody>
      </p:sp>
      <p:sp>
        <p:nvSpPr>
          <p:cNvPr id="10" name="TextBox 6">
            <a:extLst>
              <a:ext uri="{FF2B5EF4-FFF2-40B4-BE49-F238E27FC236}">
                <a16:creationId xmlns:a16="http://schemas.microsoft.com/office/drawing/2014/main" id="{18CECB3D-D09D-4CBA-B0A6-512BFB5DF997}"/>
              </a:ext>
            </a:extLst>
          </p:cNvPr>
          <p:cNvSpPr txBox="1"/>
          <p:nvPr/>
        </p:nvSpPr>
        <p:spPr>
          <a:xfrm>
            <a:off x="2225022" y="3995701"/>
            <a:ext cx="927159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ACT</a:t>
            </a:r>
            <a:r>
              <a:rPr lang="en-US" sz="2400" dirty="0"/>
              <a:t> – Choose a solution and try it.</a:t>
            </a:r>
            <a:endParaRPr lang="en-CA" sz="2400" dirty="0"/>
          </a:p>
        </p:txBody>
      </p:sp>
      <p:sp>
        <p:nvSpPr>
          <p:cNvPr id="11" name="TextBox 4">
            <a:extLst>
              <a:ext uri="{FF2B5EF4-FFF2-40B4-BE49-F238E27FC236}">
                <a16:creationId xmlns:a16="http://schemas.microsoft.com/office/drawing/2014/main" id="{9164A892-FB36-41E8-BAD6-09BFE00A63A2}"/>
              </a:ext>
            </a:extLst>
          </p:cNvPr>
          <p:cNvSpPr txBox="1"/>
          <p:nvPr/>
        </p:nvSpPr>
        <p:spPr>
          <a:xfrm>
            <a:off x="2225022" y="4806452"/>
            <a:ext cx="70706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LEARN</a:t>
            </a:r>
            <a:r>
              <a:rPr lang="en-US" sz="2400" dirty="0"/>
              <a:t> – Did it work? Why? Why not?</a:t>
            </a:r>
            <a:endParaRPr lang="en-CA" sz="2400" dirty="0"/>
          </a:p>
        </p:txBody>
      </p:sp>
    </p:spTree>
    <p:extLst>
      <p:ext uri="{BB962C8B-B14F-4D97-AF65-F5344CB8AC3E}">
        <p14:creationId xmlns:p14="http://schemas.microsoft.com/office/powerpoint/2010/main" val="253813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A6F8-A5D8-4DFC-B57D-30BAC3BDF110}"/>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6D7A0DFF-6A2E-4990-8E16-47E0BCD2E339}"/>
              </a:ext>
            </a:extLst>
          </p:cNvPr>
          <p:cNvSpPr>
            <a:spLocks noGrp="1"/>
          </p:cNvSpPr>
          <p:nvPr>
            <p:ph idx="1"/>
          </p:nvPr>
        </p:nvSpPr>
        <p:spPr/>
        <p:txBody>
          <a:bodyPr/>
          <a:lstStyle/>
          <a:p>
            <a:pPr marL="0" indent="0">
              <a:buNone/>
            </a:pPr>
            <a:r>
              <a:rPr lang="en-CA" dirty="0"/>
              <a:t>In your groups, read your scenario. Identify the problem and come up with 2 solutions. Think about each solution, and select the best option for your group.</a:t>
            </a:r>
          </a:p>
        </p:txBody>
      </p:sp>
      <p:sp>
        <p:nvSpPr>
          <p:cNvPr id="4" name="Slide Number Placeholder 3">
            <a:extLst>
              <a:ext uri="{FF2B5EF4-FFF2-40B4-BE49-F238E27FC236}">
                <a16:creationId xmlns:a16="http://schemas.microsoft.com/office/drawing/2014/main" id="{7FBBE18A-DBE9-40AC-B065-2CBB1D4ED372}"/>
              </a:ext>
            </a:extLst>
          </p:cNvPr>
          <p:cNvSpPr>
            <a:spLocks noGrp="1"/>
          </p:cNvSpPr>
          <p:nvPr>
            <p:ph type="sldNum" sz="quarter" idx="12"/>
          </p:nvPr>
        </p:nvSpPr>
        <p:spPr/>
        <p:txBody>
          <a:bodyPr/>
          <a:lstStyle/>
          <a:p>
            <a:fld id="{7C52F5B9-FDB6-408B-9494-2A665E6CCD82}" type="slidenum">
              <a:rPr lang="en-CA" smtClean="0"/>
              <a:pPr/>
              <a:t>13</a:t>
            </a:fld>
            <a:endParaRPr lang="en-CA" dirty="0"/>
          </a:p>
        </p:txBody>
      </p:sp>
      <p:pic>
        <p:nvPicPr>
          <p:cNvPr id="8" name="Picture 7">
            <a:extLst>
              <a:ext uri="{FF2B5EF4-FFF2-40B4-BE49-F238E27FC236}">
                <a16:creationId xmlns:a16="http://schemas.microsoft.com/office/drawing/2014/main" id="{78AC68F0-955B-4C08-83E0-E2296D119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316162"/>
            <a:ext cx="4572000" cy="20299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09780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71DB-9B40-45E0-8DEA-6E1D67EE7C1E}"/>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0E70ECB0-CB62-42DA-8F95-DB7638735346}"/>
              </a:ext>
            </a:extLst>
          </p:cNvPr>
          <p:cNvSpPr>
            <a:spLocks noGrp="1"/>
          </p:cNvSpPr>
          <p:nvPr>
            <p:ph idx="1"/>
          </p:nvPr>
        </p:nvSpPr>
        <p:spPr/>
        <p:txBody>
          <a:bodyPr/>
          <a:lstStyle/>
          <a:p>
            <a:pPr marL="0" indent="0">
              <a:buNone/>
            </a:pPr>
            <a:r>
              <a:rPr lang="en-CA" dirty="0"/>
              <a:t>Holly and her best friend Deedee are in Grade 7. They do everything together and Holly spends a lot of time over at Deedee’s house.  Deedee has an older brother Nick, who is in high school.  Nick is always teasing Deedee and Holly about the changes their bodies are going through. Holly is feeling uncomfortable with the attention she is receiving from Nick.</a:t>
            </a:r>
          </a:p>
        </p:txBody>
      </p:sp>
      <p:sp>
        <p:nvSpPr>
          <p:cNvPr id="4" name="Slide Number Placeholder 3">
            <a:extLst>
              <a:ext uri="{FF2B5EF4-FFF2-40B4-BE49-F238E27FC236}">
                <a16:creationId xmlns:a16="http://schemas.microsoft.com/office/drawing/2014/main" id="{B4109A78-4263-4D8E-9C66-F48D0085BCCE}"/>
              </a:ext>
            </a:extLst>
          </p:cNvPr>
          <p:cNvSpPr>
            <a:spLocks noGrp="1"/>
          </p:cNvSpPr>
          <p:nvPr>
            <p:ph type="sldNum" sz="quarter" idx="12"/>
          </p:nvPr>
        </p:nvSpPr>
        <p:spPr/>
        <p:txBody>
          <a:bodyPr/>
          <a:lstStyle/>
          <a:p>
            <a:fld id="{7C52F5B9-FDB6-408B-9494-2A665E6CCD82}" type="slidenum">
              <a:rPr lang="en-CA" smtClean="0"/>
              <a:pPr/>
              <a:t>14</a:t>
            </a:fld>
            <a:endParaRPr lang="en-CA" dirty="0"/>
          </a:p>
        </p:txBody>
      </p:sp>
      <p:sp>
        <p:nvSpPr>
          <p:cNvPr id="5" name="Text Placeholder 4">
            <a:extLst>
              <a:ext uri="{FF2B5EF4-FFF2-40B4-BE49-F238E27FC236}">
                <a16:creationId xmlns:a16="http://schemas.microsoft.com/office/drawing/2014/main" id="{735BC286-2775-4D65-B63D-5721EC3D28FA}"/>
              </a:ext>
            </a:extLst>
          </p:cNvPr>
          <p:cNvSpPr>
            <a:spLocks noGrp="1"/>
          </p:cNvSpPr>
          <p:nvPr>
            <p:ph type="body" sz="quarter" idx="13"/>
          </p:nvPr>
        </p:nvSpPr>
        <p:spPr/>
        <p:txBody>
          <a:bodyPr/>
          <a:lstStyle/>
          <a:p>
            <a:r>
              <a:rPr lang="en-CA" dirty="0"/>
              <a:t>Scenario 1</a:t>
            </a:r>
          </a:p>
        </p:txBody>
      </p:sp>
    </p:spTree>
    <p:extLst>
      <p:ext uri="{BB962C8B-B14F-4D97-AF65-F5344CB8AC3E}">
        <p14:creationId xmlns:p14="http://schemas.microsoft.com/office/powerpoint/2010/main" val="327709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D369-3D6C-449C-938F-1B9FB9D5F783}"/>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C6368BF0-84C3-4EF0-9892-E4522B2B452B}"/>
              </a:ext>
            </a:extLst>
          </p:cNvPr>
          <p:cNvSpPr>
            <a:spLocks noGrp="1"/>
          </p:cNvSpPr>
          <p:nvPr>
            <p:ph idx="1"/>
          </p:nvPr>
        </p:nvSpPr>
        <p:spPr/>
        <p:txBody>
          <a:bodyPr/>
          <a:lstStyle/>
          <a:p>
            <a:pPr marL="0" indent="0">
              <a:buNone/>
            </a:pPr>
            <a:r>
              <a:rPr lang="en-CA" dirty="0"/>
              <a:t>Sam is a new student at your school. His family left their previous community because Sam was being bullied about his same-sex parents.  Meet the teacher night is coming up and Sam is worried about how his family will be accepted. </a:t>
            </a:r>
          </a:p>
          <a:p>
            <a:endParaRPr lang="en-CA" dirty="0"/>
          </a:p>
        </p:txBody>
      </p:sp>
      <p:sp>
        <p:nvSpPr>
          <p:cNvPr id="4" name="Slide Number Placeholder 3">
            <a:extLst>
              <a:ext uri="{FF2B5EF4-FFF2-40B4-BE49-F238E27FC236}">
                <a16:creationId xmlns:a16="http://schemas.microsoft.com/office/drawing/2014/main" id="{2E8FFD49-A8C5-4BEF-AD47-72A199D61A9D}"/>
              </a:ext>
            </a:extLst>
          </p:cNvPr>
          <p:cNvSpPr>
            <a:spLocks noGrp="1"/>
          </p:cNvSpPr>
          <p:nvPr>
            <p:ph type="sldNum" sz="quarter" idx="12"/>
          </p:nvPr>
        </p:nvSpPr>
        <p:spPr/>
        <p:txBody>
          <a:bodyPr/>
          <a:lstStyle/>
          <a:p>
            <a:fld id="{7C52F5B9-FDB6-408B-9494-2A665E6CCD82}" type="slidenum">
              <a:rPr lang="en-CA" smtClean="0"/>
              <a:pPr/>
              <a:t>15</a:t>
            </a:fld>
            <a:endParaRPr lang="en-CA" dirty="0"/>
          </a:p>
        </p:txBody>
      </p:sp>
      <p:sp>
        <p:nvSpPr>
          <p:cNvPr id="5" name="Text Placeholder 4">
            <a:extLst>
              <a:ext uri="{FF2B5EF4-FFF2-40B4-BE49-F238E27FC236}">
                <a16:creationId xmlns:a16="http://schemas.microsoft.com/office/drawing/2014/main" id="{02AF98E2-9CB1-4B5A-B2BA-7C40B62CA29F}"/>
              </a:ext>
            </a:extLst>
          </p:cNvPr>
          <p:cNvSpPr>
            <a:spLocks noGrp="1"/>
          </p:cNvSpPr>
          <p:nvPr>
            <p:ph type="body" sz="quarter" idx="13"/>
          </p:nvPr>
        </p:nvSpPr>
        <p:spPr/>
        <p:txBody>
          <a:bodyPr/>
          <a:lstStyle/>
          <a:p>
            <a:r>
              <a:rPr lang="en-CA" dirty="0"/>
              <a:t>Scenario 2</a:t>
            </a:r>
          </a:p>
        </p:txBody>
      </p:sp>
    </p:spTree>
    <p:extLst>
      <p:ext uri="{BB962C8B-B14F-4D97-AF65-F5344CB8AC3E}">
        <p14:creationId xmlns:p14="http://schemas.microsoft.com/office/powerpoint/2010/main" val="11147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5096-30DF-48BC-9002-BC89A8E4C7C2}"/>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9FFA6C81-C0B6-4343-85F4-337C5E415D9B}"/>
              </a:ext>
            </a:extLst>
          </p:cNvPr>
          <p:cNvSpPr>
            <a:spLocks noGrp="1"/>
          </p:cNvSpPr>
          <p:nvPr>
            <p:ph idx="1"/>
          </p:nvPr>
        </p:nvSpPr>
        <p:spPr/>
        <p:txBody>
          <a:bodyPr/>
          <a:lstStyle/>
          <a:p>
            <a:pPr marL="0" indent="0">
              <a:buNone/>
            </a:pPr>
            <a:r>
              <a:rPr lang="en-CA" dirty="0"/>
              <a:t>Kim and Jamie have been dating for some time. Lindsay is a good friend of Kim’s. Lindsay has heard that Jamie has been seeing someone else without Kim knowing. Lindsay feels the need to talk to Kim about this but isn’t sure if she should.</a:t>
            </a:r>
          </a:p>
          <a:p>
            <a:endParaRPr lang="en-CA" dirty="0"/>
          </a:p>
        </p:txBody>
      </p:sp>
      <p:sp>
        <p:nvSpPr>
          <p:cNvPr id="4" name="Slide Number Placeholder 3">
            <a:extLst>
              <a:ext uri="{FF2B5EF4-FFF2-40B4-BE49-F238E27FC236}">
                <a16:creationId xmlns:a16="http://schemas.microsoft.com/office/drawing/2014/main" id="{8FF3A083-E4BA-449F-91ED-D5B6C61EE980}"/>
              </a:ext>
            </a:extLst>
          </p:cNvPr>
          <p:cNvSpPr>
            <a:spLocks noGrp="1"/>
          </p:cNvSpPr>
          <p:nvPr>
            <p:ph type="sldNum" sz="quarter" idx="12"/>
          </p:nvPr>
        </p:nvSpPr>
        <p:spPr/>
        <p:txBody>
          <a:bodyPr/>
          <a:lstStyle/>
          <a:p>
            <a:fld id="{7C52F5B9-FDB6-408B-9494-2A665E6CCD82}" type="slidenum">
              <a:rPr lang="en-CA" smtClean="0"/>
              <a:pPr/>
              <a:t>16</a:t>
            </a:fld>
            <a:endParaRPr lang="en-CA" dirty="0"/>
          </a:p>
        </p:txBody>
      </p:sp>
      <p:sp>
        <p:nvSpPr>
          <p:cNvPr id="5" name="Text Placeholder 4">
            <a:extLst>
              <a:ext uri="{FF2B5EF4-FFF2-40B4-BE49-F238E27FC236}">
                <a16:creationId xmlns:a16="http://schemas.microsoft.com/office/drawing/2014/main" id="{C8AA12DB-8F0C-4E90-9599-0CAE98CA07EF}"/>
              </a:ext>
            </a:extLst>
          </p:cNvPr>
          <p:cNvSpPr>
            <a:spLocks noGrp="1"/>
          </p:cNvSpPr>
          <p:nvPr>
            <p:ph type="body" sz="quarter" idx="13"/>
          </p:nvPr>
        </p:nvSpPr>
        <p:spPr/>
        <p:txBody>
          <a:bodyPr/>
          <a:lstStyle/>
          <a:p>
            <a:r>
              <a:rPr lang="en-CA" dirty="0"/>
              <a:t>Scenario 3</a:t>
            </a:r>
          </a:p>
        </p:txBody>
      </p:sp>
    </p:spTree>
    <p:extLst>
      <p:ext uri="{BB962C8B-B14F-4D97-AF65-F5344CB8AC3E}">
        <p14:creationId xmlns:p14="http://schemas.microsoft.com/office/powerpoint/2010/main" val="376919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5C95-331A-43FF-AC14-97323BF2D391}"/>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560B5191-DABA-4686-8805-B83E28D8FEB8}"/>
              </a:ext>
            </a:extLst>
          </p:cNvPr>
          <p:cNvSpPr>
            <a:spLocks noGrp="1"/>
          </p:cNvSpPr>
          <p:nvPr>
            <p:ph idx="1"/>
          </p:nvPr>
        </p:nvSpPr>
        <p:spPr/>
        <p:txBody>
          <a:bodyPr/>
          <a:lstStyle/>
          <a:p>
            <a:pPr marL="0" indent="0">
              <a:buNone/>
            </a:pPr>
            <a:r>
              <a:rPr lang="en-CA" dirty="0"/>
              <a:t>Chris and Dakota have been dating for 8 months. Recently Chris has been pressuring Dakota to have sex by saying things like “If you love me, why don’t you want to be with me?” Dakota isn’t sure what to do.</a:t>
            </a:r>
          </a:p>
          <a:p>
            <a:endParaRPr lang="en-CA" dirty="0"/>
          </a:p>
        </p:txBody>
      </p:sp>
      <p:sp>
        <p:nvSpPr>
          <p:cNvPr id="4" name="Slide Number Placeholder 3">
            <a:extLst>
              <a:ext uri="{FF2B5EF4-FFF2-40B4-BE49-F238E27FC236}">
                <a16:creationId xmlns:a16="http://schemas.microsoft.com/office/drawing/2014/main" id="{85C2DF0D-DD32-48A1-8E88-1A1CBB1694BE}"/>
              </a:ext>
            </a:extLst>
          </p:cNvPr>
          <p:cNvSpPr>
            <a:spLocks noGrp="1"/>
          </p:cNvSpPr>
          <p:nvPr>
            <p:ph type="sldNum" sz="quarter" idx="12"/>
          </p:nvPr>
        </p:nvSpPr>
        <p:spPr/>
        <p:txBody>
          <a:bodyPr/>
          <a:lstStyle/>
          <a:p>
            <a:fld id="{7C52F5B9-FDB6-408B-9494-2A665E6CCD82}" type="slidenum">
              <a:rPr lang="en-CA" smtClean="0"/>
              <a:pPr/>
              <a:t>17</a:t>
            </a:fld>
            <a:endParaRPr lang="en-CA" dirty="0"/>
          </a:p>
        </p:txBody>
      </p:sp>
      <p:sp>
        <p:nvSpPr>
          <p:cNvPr id="5" name="Text Placeholder 4">
            <a:extLst>
              <a:ext uri="{FF2B5EF4-FFF2-40B4-BE49-F238E27FC236}">
                <a16:creationId xmlns:a16="http://schemas.microsoft.com/office/drawing/2014/main" id="{BE56CC7B-3E17-4D7E-820E-2D71D6450C2B}"/>
              </a:ext>
            </a:extLst>
          </p:cNvPr>
          <p:cNvSpPr>
            <a:spLocks noGrp="1"/>
          </p:cNvSpPr>
          <p:nvPr>
            <p:ph type="body" sz="quarter" idx="13"/>
          </p:nvPr>
        </p:nvSpPr>
        <p:spPr/>
        <p:txBody>
          <a:bodyPr/>
          <a:lstStyle/>
          <a:p>
            <a:r>
              <a:rPr lang="en-CA" dirty="0"/>
              <a:t>Scenario 4</a:t>
            </a:r>
          </a:p>
        </p:txBody>
      </p:sp>
    </p:spTree>
    <p:extLst>
      <p:ext uri="{BB962C8B-B14F-4D97-AF65-F5344CB8AC3E}">
        <p14:creationId xmlns:p14="http://schemas.microsoft.com/office/powerpoint/2010/main" val="408831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24A5-3C93-4CD4-A270-80A97C1D33AE}"/>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26527C85-89C1-488B-8D29-46053606FC76}"/>
              </a:ext>
            </a:extLst>
          </p:cNvPr>
          <p:cNvSpPr>
            <a:spLocks noGrp="1"/>
          </p:cNvSpPr>
          <p:nvPr>
            <p:ph idx="1"/>
          </p:nvPr>
        </p:nvSpPr>
        <p:spPr/>
        <p:txBody>
          <a:bodyPr/>
          <a:lstStyle/>
          <a:p>
            <a:pPr marL="0" indent="0">
              <a:buNone/>
            </a:pPr>
            <a:r>
              <a:rPr lang="en-CA" dirty="0"/>
              <a:t>Taylor and Lee are in a relationship. Lee is always trying to change things about Taylor’s appearance. Every time Taylor walks into the room, Lee will say things like, “Why are you wearing that? Your hair looks horrible. I’m not going out with you looking like that!” Taylor feels hurt that Lee is never happy about the way they look.</a:t>
            </a:r>
          </a:p>
          <a:p>
            <a:endParaRPr lang="en-CA" dirty="0"/>
          </a:p>
        </p:txBody>
      </p:sp>
      <p:sp>
        <p:nvSpPr>
          <p:cNvPr id="4" name="Slide Number Placeholder 3">
            <a:extLst>
              <a:ext uri="{FF2B5EF4-FFF2-40B4-BE49-F238E27FC236}">
                <a16:creationId xmlns:a16="http://schemas.microsoft.com/office/drawing/2014/main" id="{C8BED66B-A6B4-47E8-A4FC-5D04140A847D}"/>
              </a:ext>
            </a:extLst>
          </p:cNvPr>
          <p:cNvSpPr>
            <a:spLocks noGrp="1"/>
          </p:cNvSpPr>
          <p:nvPr>
            <p:ph type="sldNum" sz="quarter" idx="12"/>
          </p:nvPr>
        </p:nvSpPr>
        <p:spPr/>
        <p:txBody>
          <a:bodyPr/>
          <a:lstStyle/>
          <a:p>
            <a:fld id="{7C52F5B9-FDB6-408B-9494-2A665E6CCD82}" type="slidenum">
              <a:rPr lang="en-CA" smtClean="0"/>
              <a:pPr/>
              <a:t>18</a:t>
            </a:fld>
            <a:endParaRPr lang="en-CA" dirty="0"/>
          </a:p>
        </p:txBody>
      </p:sp>
      <p:sp>
        <p:nvSpPr>
          <p:cNvPr id="5" name="Text Placeholder 4">
            <a:extLst>
              <a:ext uri="{FF2B5EF4-FFF2-40B4-BE49-F238E27FC236}">
                <a16:creationId xmlns:a16="http://schemas.microsoft.com/office/drawing/2014/main" id="{5DA4F90A-26CA-48DF-A81A-10B78EE7FC0F}"/>
              </a:ext>
            </a:extLst>
          </p:cNvPr>
          <p:cNvSpPr>
            <a:spLocks noGrp="1"/>
          </p:cNvSpPr>
          <p:nvPr>
            <p:ph type="body" sz="quarter" idx="13"/>
          </p:nvPr>
        </p:nvSpPr>
        <p:spPr/>
        <p:txBody>
          <a:bodyPr/>
          <a:lstStyle/>
          <a:p>
            <a:r>
              <a:rPr lang="en-CA" dirty="0"/>
              <a:t>Scenario 5</a:t>
            </a:r>
          </a:p>
        </p:txBody>
      </p:sp>
    </p:spTree>
    <p:extLst>
      <p:ext uri="{BB962C8B-B14F-4D97-AF65-F5344CB8AC3E}">
        <p14:creationId xmlns:p14="http://schemas.microsoft.com/office/powerpoint/2010/main" val="62225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0B57-2646-40DF-8309-9B0743EABBD1}"/>
              </a:ext>
            </a:extLst>
          </p:cNvPr>
          <p:cNvSpPr>
            <a:spLocks noGrp="1"/>
          </p:cNvSpPr>
          <p:nvPr>
            <p:ph type="title"/>
          </p:nvPr>
        </p:nvSpPr>
        <p:spPr/>
        <p:txBody>
          <a:bodyPr/>
          <a:lstStyle/>
          <a:p>
            <a:r>
              <a:rPr lang="en-CA" dirty="0"/>
              <a:t>I.D.E.A.L. activity</a:t>
            </a:r>
          </a:p>
        </p:txBody>
      </p:sp>
      <p:sp>
        <p:nvSpPr>
          <p:cNvPr id="3" name="Content Placeholder 2">
            <a:extLst>
              <a:ext uri="{FF2B5EF4-FFF2-40B4-BE49-F238E27FC236}">
                <a16:creationId xmlns:a16="http://schemas.microsoft.com/office/drawing/2014/main" id="{9B2E2126-B7E3-42D6-9577-3F6FBC1F6DB0}"/>
              </a:ext>
            </a:extLst>
          </p:cNvPr>
          <p:cNvSpPr>
            <a:spLocks noGrp="1"/>
          </p:cNvSpPr>
          <p:nvPr>
            <p:ph idx="1"/>
          </p:nvPr>
        </p:nvSpPr>
        <p:spPr/>
        <p:txBody>
          <a:bodyPr/>
          <a:lstStyle/>
          <a:p>
            <a:pPr marL="0" indent="0">
              <a:buNone/>
            </a:pPr>
            <a:r>
              <a:rPr lang="en-CA" sz="2400" dirty="0"/>
              <a:t>Alana and Jodi have been close friends since elementary school. They were always in the same classes and spent most of their time outside of school together. When they get to high school they are in different classes. Alana decided to try out for volleyball and get involved in student council. Jodi feels like they haven’t been spending must time together and she tells Alana that she feels like Alana ditched her. Even though Jodi has a few other friends, she starts to feel like she has done something wrong. She starts to tell herself that Alana doesn’t like her anymore because she isn’t popular or athletic enough.</a:t>
            </a:r>
          </a:p>
          <a:p>
            <a:endParaRPr lang="en-CA" dirty="0"/>
          </a:p>
        </p:txBody>
      </p:sp>
      <p:sp>
        <p:nvSpPr>
          <p:cNvPr id="4" name="Slide Number Placeholder 3">
            <a:extLst>
              <a:ext uri="{FF2B5EF4-FFF2-40B4-BE49-F238E27FC236}">
                <a16:creationId xmlns:a16="http://schemas.microsoft.com/office/drawing/2014/main" id="{49290972-923F-4869-82EA-2CF4F6BC747C}"/>
              </a:ext>
            </a:extLst>
          </p:cNvPr>
          <p:cNvSpPr>
            <a:spLocks noGrp="1"/>
          </p:cNvSpPr>
          <p:nvPr>
            <p:ph type="sldNum" sz="quarter" idx="12"/>
          </p:nvPr>
        </p:nvSpPr>
        <p:spPr/>
        <p:txBody>
          <a:bodyPr/>
          <a:lstStyle/>
          <a:p>
            <a:fld id="{7C52F5B9-FDB6-408B-9494-2A665E6CCD82}" type="slidenum">
              <a:rPr lang="en-CA" smtClean="0"/>
              <a:pPr/>
              <a:t>19</a:t>
            </a:fld>
            <a:endParaRPr lang="en-CA" dirty="0"/>
          </a:p>
        </p:txBody>
      </p:sp>
      <p:sp>
        <p:nvSpPr>
          <p:cNvPr id="5" name="Text Placeholder 4">
            <a:extLst>
              <a:ext uri="{FF2B5EF4-FFF2-40B4-BE49-F238E27FC236}">
                <a16:creationId xmlns:a16="http://schemas.microsoft.com/office/drawing/2014/main" id="{1BBD702A-1974-4604-BFEF-16B7D735551B}"/>
              </a:ext>
            </a:extLst>
          </p:cNvPr>
          <p:cNvSpPr>
            <a:spLocks noGrp="1"/>
          </p:cNvSpPr>
          <p:nvPr>
            <p:ph type="body" sz="quarter" idx="13"/>
          </p:nvPr>
        </p:nvSpPr>
        <p:spPr/>
        <p:txBody>
          <a:bodyPr/>
          <a:lstStyle/>
          <a:p>
            <a:r>
              <a:rPr lang="en-CA" dirty="0"/>
              <a:t>Scenario 6</a:t>
            </a:r>
          </a:p>
        </p:txBody>
      </p:sp>
    </p:spTree>
    <p:extLst>
      <p:ext uri="{BB962C8B-B14F-4D97-AF65-F5344CB8AC3E}">
        <p14:creationId xmlns:p14="http://schemas.microsoft.com/office/powerpoint/2010/main" val="29549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591" y="256353"/>
            <a:ext cx="4086225" cy="587375"/>
          </a:xfrm>
        </p:spPr>
        <p:txBody>
          <a:bodyPr/>
          <a:lstStyle/>
          <a:p>
            <a:pPr algn="r"/>
            <a:r>
              <a:rPr lang="en-CA" dirty="0"/>
              <a:t>Relationships</a:t>
            </a:r>
          </a:p>
        </p:txBody>
      </p:sp>
      <p:sp>
        <p:nvSpPr>
          <p:cNvPr id="3" name="Content Placeholder 2"/>
          <p:cNvSpPr>
            <a:spLocks noGrp="1"/>
          </p:cNvSpPr>
          <p:nvPr>
            <p:ph idx="1"/>
          </p:nvPr>
        </p:nvSpPr>
        <p:spPr>
          <a:xfrm>
            <a:off x="411684" y="1281626"/>
            <a:ext cx="4933950" cy="3753359"/>
          </a:xfrm>
        </p:spPr>
        <p:txBody>
          <a:bodyPr/>
          <a:lstStyle/>
          <a:p>
            <a:pPr>
              <a:spcAft>
                <a:spcPts val="1200"/>
              </a:spcAft>
            </a:pPr>
            <a:r>
              <a:rPr lang="en-CA" dirty="0">
                <a:ea typeface="Open Sans" panose="020B0606030504020204" pitchFamily="34" charset="0"/>
                <a:cs typeface="Open Sans" panose="020B0606030504020204" pitchFamily="34" charset="0"/>
              </a:rPr>
              <a:t>Relationships can develop with a number of people including: family members, friends, coworkers, as well as people you are dating.</a:t>
            </a:r>
          </a:p>
          <a:p>
            <a:pPr>
              <a:spcAft>
                <a:spcPts val="1200"/>
              </a:spcAft>
            </a:pPr>
            <a:r>
              <a:rPr lang="en-CA" dirty="0">
                <a:ea typeface="Open Sans" panose="020B0606030504020204" pitchFamily="34" charset="0"/>
                <a:cs typeface="Open Sans" panose="020B0606030504020204" pitchFamily="34" charset="0"/>
              </a:rPr>
              <a:t>Healthy relationships can be rewarding and are important for everyone.</a:t>
            </a:r>
          </a:p>
          <a:p>
            <a:r>
              <a:rPr lang="en-CA" dirty="0">
                <a:ea typeface="Open Sans" panose="020B0606030504020204" pitchFamily="34" charset="0"/>
                <a:cs typeface="Open Sans" panose="020B0606030504020204" pitchFamily="34" charset="0"/>
              </a:rPr>
              <a:t>Healthy relationships can make us happier and add to our feelings of self-worth.</a:t>
            </a:r>
          </a:p>
        </p:txBody>
      </p:sp>
      <p:sp>
        <p:nvSpPr>
          <p:cNvPr id="4" name="Slide Number Placeholder 3"/>
          <p:cNvSpPr>
            <a:spLocks noGrp="1"/>
          </p:cNvSpPr>
          <p:nvPr>
            <p:ph type="sldNum" sz="quarter" idx="12"/>
          </p:nvPr>
        </p:nvSpPr>
        <p:spPr/>
        <p:txBody>
          <a:bodyPr/>
          <a:lstStyle/>
          <a:p>
            <a:fld id="{7C52F5B9-FDB6-408B-9494-2A665E6CCD82}" type="slidenum">
              <a:rPr lang="en-CA" smtClean="0"/>
              <a:pPr/>
              <a:t>2</a:t>
            </a:fld>
            <a:endParaRPr lang="en-CA" dirty="0"/>
          </a:p>
        </p:txBody>
      </p:sp>
      <p:pic>
        <p:nvPicPr>
          <p:cNvPr id="6" name="Picture 5">
            <a:extLst>
              <a:ext uri="{FF2B5EF4-FFF2-40B4-BE49-F238E27FC236}">
                <a16:creationId xmlns:a16="http://schemas.microsoft.com/office/drawing/2014/main" id="{D13AD584-AAE2-449D-85BA-0CA2EF982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046" y="1939105"/>
            <a:ext cx="3655770" cy="2438400"/>
          </a:xfrm>
          <a:prstGeom prst="rect">
            <a:avLst/>
          </a:prstGeom>
        </p:spPr>
      </p:pic>
    </p:spTree>
    <p:extLst>
      <p:ext uri="{BB962C8B-B14F-4D97-AF65-F5344CB8AC3E}">
        <p14:creationId xmlns:p14="http://schemas.microsoft.com/office/powerpoint/2010/main" val="1144936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937B-D6A1-4F40-AB40-FCACC1DA51A2}"/>
              </a:ext>
            </a:extLst>
          </p:cNvPr>
          <p:cNvSpPr>
            <a:spLocks noGrp="1"/>
          </p:cNvSpPr>
          <p:nvPr>
            <p:ph type="title"/>
          </p:nvPr>
        </p:nvSpPr>
        <p:spPr>
          <a:xfrm>
            <a:off x="4275438" y="376491"/>
            <a:ext cx="4519185" cy="957009"/>
          </a:xfrm>
        </p:spPr>
        <p:txBody>
          <a:bodyPr>
            <a:normAutofit/>
          </a:bodyPr>
          <a:lstStyle/>
          <a:p>
            <a:r>
              <a:rPr lang="en-CA" dirty="0"/>
              <a:t>People and places that can help</a:t>
            </a:r>
          </a:p>
        </p:txBody>
      </p:sp>
      <p:sp>
        <p:nvSpPr>
          <p:cNvPr id="3" name="Content Placeholder 2">
            <a:extLst>
              <a:ext uri="{FF2B5EF4-FFF2-40B4-BE49-F238E27FC236}">
                <a16:creationId xmlns:a16="http://schemas.microsoft.com/office/drawing/2014/main" id="{4EE8F98D-A8EC-4A92-B163-A9CC4484987F}"/>
              </a:ext>
            </a:extLst>
          </p:cNvPr>
          <p:cNvSpPr>
            <a:spLocks noGrp="1"/>
          </p:cNvSpPr>
          <p:nvPr>
            <p:ph idx="1"/>
          </p:nvPr>
        </p:nvSpPr>
        <p:spPr>
          <a:xfrm>
            <a:off x="781050" y="1516316"/>
            <a:ext cx="4114800" cy="3825367"/>
          </a:xfrm>
        </p:spPr>
        <p:txBody>
          <a:bodyPr/>
          <a:lstStyle/>
          <a:p>
            <a:r>
              <a:rPr lang="en-CA" dirty="0"/>
              <a:t>Trusted adult – parent, teacher, coach, friend</a:t>
            </a:r>
          </a:p>
          <a:p>
            <a:r>
              <a:rPr lang="en-CA" dirty="0"/>
              <a:t>Health care provider</a:t>
            </a:r>
          </a:p>
          <a:p>
            <a:r>
              <a:rPr lang="en-CA" dirty="0"/>
              <a:t>Child youth worker/ School social worker</a:t>
            </a:r>
          </a:p>
          <a:p>
            <a:r>
              <a:rPr lang="en-CA" dirty="0"/>
              <a:t>School public health nurse</a:t>
            </a:r>
          </a:p>
          <a:p>
            <a:r>
              <a:rPr lang="en-CA" dirty="0"/>
              <a:t>Sexual Health Clinics</a:t>
            </a:r>
          </a:p>
          <a:p>
            <a:r>
              <a:rPr lang="en-CA" dirty="0"/>
              <a:t>Kids Help Phone: 1-800-668-6868</a:t>
            </a:r>
          </a:p>
        </p:txBody>
      </p:sp>
      <p:sp>
        <p:nvSpPr>
          <p:cNvPr id="4" name="Slide Number Placeholder 3">
            <a:extLst>
              <a:ext uri="{FF2B5EF4-FFF2-40B4-BE49-F238E27FC236}">
                <a16:creationId xmlns:a16="http://schemas.microsoft.com/office/drawing/2014/main" id="{53ABE3B3-4F5D-47F3-A483-2460A39E3646}"/>
              </a:ext>
            </a:extLst>
          </p:cNvPr>
          <p:cNvSpPr>
            <a:spLocks noGrp="1"/>
          </p:cNvSpPr>
          <p:nvPr>
            <p:ph type="sldNum" sz="quarter" idx="12"/>
          </p:nvPr>
        </p:nvSpPr>
        <p:spPr/>
        <p:txBody>
          <a:bodyPr/>
          <a:lstStyle/>
          <a:p>
            <a:fld id="{7C52F5B9-FDB6-408B-9494-2A665E6CCD82}" type="slidenum">
              <a:rPr lang="en-CA" smtClean="0"/>
              <a:pPr/>
              <a:t>20</a:t>
            </a:fld>
            <a:endParaRPr lang="en-CA" dirty="0"/>
          </a:p>
        </p:txBody>
      </p:sp>
      <p:pic>
        <p:nvPicPr>
          <p:cNvPr id="6" name="Picture 5">
            <a:extLst>
              <a:ext uri="{FF2B5EF4-FFF2-40B4-BE49-F238E27FC236}">
                <a16:creationId xmlns:a16="http://schemas.microsoft.com/office/drawing/2014/main" id="{3230B28A-219E-414B-9563-C66A83B7AB03}"/>
              </a:ext>
            </a:extLst>
          </p:cNvPr>
          <p:cNvPicPr>
            <a:picLocks noChangeAspect="1"/>
          </p:cNvPicPr>
          <p:nvPr/>
        </p:nvPicPr>
        <p:blipFill rotWithShape="1">
          <a:blip r:embed="rId3">
            <a:extLst>
              <a:ext uri="{28A0092B-C50C-407E-A947-70E740481C1C}">
                <a14:useLocalDpi xmlns:a14="http://schemas.microsoft.com/office/drawing/2010/main" val="0"/>
              </a:ext>
            </a:extLst>
          </a:blip>
          <a:srcRect l="31762" t="1" b="-4425"/>
          <a:stretch/>
        </p:blipFill>
        <p:spPr>
          <a:xfrm>
            <a:off x="4699944" y="2064193"/>
            <a:ext cx="3670172" cy="2729611"/>
          </a:xfrm>
          <a:prstGeom prst="rect">
            <a:avLst/>
          </a:prstGeom>
        </p:spPr>
      </p:pic>
    </p:spTree>
    <p:extLst>
      <p:ext uri="{BB962C8B-B14F-4D97-AF65-F5344CB8AC3E}">
        <p14:creationId xmlns:p14="http://schemas.microsoft.com/office/powerpoint/2010/main" val="172031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5ABD-9990-4A92-9A6E-488EB4A59DA0}"/>
              </a:ext>
            </a:extLst>
          </p:cNvPr>
          <p:cNvSpPr>
            <a:spLocks noGrp="1"/>
          </p:cNvSpPr>
          <p:nvPr>
            <p:ph type="title"/>
          </p:nvPr>
        </p:nvSpPr>
        <p:spPr>
          <a:xfrm>
            <a:off x="2528888" y="1352649"/>
            <a:ext cx="4086225" cy="587375"/>
          </a:xfrm>
        </p:spPr>
        <p:txBody>
          <a:bodyPr/>
          <a:lstStyle/>
          <a:p>
            <a:pPr algn="ctr"/>
            <a:r>
              <a:rPr lang="en-CA" b="1" dirty="0">
                <a:solidFill>
                  <a:schemeClr val="tx1"/>
                </a:solidFill>
              </a:rPr>
              <a:t>Questions?</a:t>
            </a:r>
          </a:p>
        </p:txBody>
      </p:sp>
      <p:sp>
        <p:nvSpPr>
          <p:cNvPr id="4" name="Slide Number Placeholder 3">
            <a:extLst>
              <a:ext uri="{FF2B5EF4-FFF2-40B4-BE49-F238E27FC236}">
                <a16:creationId xmlns:a16="http://schemas.microsoft.com/office/drawing/2014/main" id="{9F808BDC-A57B-4632-BA12-468CAFF78F9C}"/>
              </a:ext>
            </a:extLst>
          </p:cNvPr>
          <p:cNvSpPr>
            <a:spLocks noGrp="1"/>
          </p:cNvSpPr>
          <p:nvPr>
            <p:ph type="sldNum" sz="quarter" idx="12"/>
          </p:nvPr>
        </p:nvSpPr>
        <p:spPr/>
        <p:txBody>
          <a:bodyPr/>
          <a:lstStyle/>
          <a:p>
            <a:fld id="{7C52F5B9-FDB6-408B-9494-2A665E6CCD82}" type="slidenum">
              <a:rPr lang="en-CA" smtClean="0"/>
              <a:pPr/>
              <a:t>21</a:t>
            </a:fld>
            <a:endParaRPr lang="en-CA" dirty="0"/>
          </a:p>
        </p:txBody>
      </p:sp>
      <p:pic>
        <p:nvPicPr>
          <p:cNvPr id="6" name="Content Placeholder 3">
            <a:extLst>
              <a:ext uri="{FF2B5EF4-FFF2-40B4-BE49-F238E27FC236}">
                <a16:creationId xmlns:a16="http://schemas.microsoft.com/office/drawing/2014/main" id="{541BB6F7-981A-4259-9613-53D3EAA8B8AD}"/>
              </a:ext>
            </a:extLst>
          </p:cNvPr>
          <p:cNvPicPr>
            <a:picLocks noGrp="1" noChangeAspect="1"/>
          </p:cNvPicPr>
          <p:nvPr>
            <p:ph idx="1"/>
          </p:nvPr>
        </p:nvPicPr>
        <p:blipFill>
          <a:blip r:embed="rId3"/>
          <a:stretch>
            <a:fillRect/>
          </a:stretch>
        </p:blipFill>
        <p:spPr>
          <a:xfrm>
            <a:off x="2820476" y="2075934"/>
            <a:ext cx="3503049" cy="3503049"/>
          </a:xfrm>
          <a:prstGeom prst="rect">
            <a:avLst/>
          </a:prstGeom>
        </p:spPr>
      </p:pic>
    </p:spTree>
    <p:extLst>
      <p:ext uri="{BB962C8B-B14F-4D97-AF65-F5344CB8AC3E}">
        <p14:creationId xmlns:p14="http://schemas.microsoft.com/office/powerpoint/2010/main" val="212956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68E807D-C69F-4D5C-BDCD-760971F5A76C}"/>
              </a:ext>
            </a:extLst>
          </p:cNvPr>
          <p:cNvPicPr>
            <a:picLocks noGrp="1" noChangeAspect="1"/>
          </p:cNvPicPr>
          <p:nvPr>
            <p:ph idx="1"/>
          </p:nvPr>
        </p:nvPicPr>
        <p:blipFill>
          <a:blip r:embed="rId3"/>
          <a:stretch>
            <a:fillRect/>
          </a:stretch>
        </p:blipFill>
        <p:spPr>
          <a:xfrm>
            <a:off x="1245347" y="1191551"/>
            <a:ext cx="6653306" cy="4351338"/>
          </a:xfrm>
          <a:prstGeom prst="rect">
            <a:avLst/>
          </a:prstGeom>
        </p:spPr>
      </p:pic>
      <p:sp>
        <p:nvSpPr>
          <p:cNvPr id="4" name="Slide Number Placeholder 3">
            <a:extLst>
              <a:ext uri="{FF2B5EF4-FFF2-40B4-BE49-F238E27FC236}">
                <a16:creationId xmlns:a16="http://schemas.microsoft.com/office/drawing/2014/main" id="{F206A63F-E719-4C7E-A837-62D8CB6F5FFE}"/>
              </a:ext>
            </a:extLst>
          </p:cNvPr>
          <p:cNvSpPr>
            <a:spLocks noGrp="1"/>
          </p:cNvSpPr>
          <p:nvPr>
            <p:ph type="sldNum" sz="quarter" idx="12"/>
          </p:nvPr>
        </p:nvSpPr>
        <p:spPr/>
        <p:txBody>
          <a:bodyPr/>
          <a:lstStyle/>
          <a:p>
            <a:fld id="{7C52F5B9-FDB6-408B-9494-2A665E6CCD82}" type="slidenum">
              <a:rPr lang="en-CA" smtClean="0"/>
              <a:pPr/>
              <a:t>3</a:t>
            </a:fld>
            <a:endParaRPr lang="en-CA" dirty="0"/>
          </a:p>
        </p:txBody>
      </p:sp>
    </p:spTree>
    <p:extLst>
      <p:ext uri="{BB962C8B-B14F-4D97-AF65-F5344CB8AC3E}">
        <p14:creationId xmlns:p14="http://schemas.microsoft.com/office/powerpoint/2010/main" val="34420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C606-9573-4030-8F3E-5EF07204E0F6}"/>
              </a:ext>
            </a:extLst>
          </p:cNvPr>
          <p:cNvSpPr>
            <a:spLocks noGrp="1"/>
          </p:cNvSpPr>
          <p:nvPr>
            <p:ph type="title"/>
          </p:nvPr>
        </p:nvSpPr>
        <p:spPr>
          <a:xfrm>
            <a:off x="4572000" y="376491"/>
            <a:ext cx="4222623" cy="747459"/>
          </a:xfrm>
        </p:spPr>
        <p:txBody>
          <a:bodyPr>
            <a:noAutofit/>
          </a:bodyPr>
          <a:lstStyle/>
          <a:p>
            <a:r>
              <a:rPr lang="en-CA" dirty="0"/>
              <a:t>Healthy relationships start with you!</a:t>
            </a:r>
          </a:p>
        </p:txBody>
      </p:sp>
      <p:sp>
        <p:nvSpPr>
          <p:cNvPr id="3" name="Content Placeholder 2">
            <a:extLst>
              <a:ext uri="{FF2B5EF4-FFF2-40B4-BE49-F238E27FC236}">
                <a16:creationId xmlns:a16="http://schemas.microsoft.com/office/drawing/2014/main" id="{AC701471-2E3E-4F46-94D3-3706F1CC51C7}"/>
              </a:ext>
            </a:extLst>
          </p:cNvPr>
          <p:cNvSpPr>
            <a:spLocks noGrp="1"/>
          </p:cNvSpPr>
          <p:nvPr>
            <p:ph idx="1"/>
          </p:nvPr>
        </p:nvSpPr>
        <p:spPr>
          <a:xfrm>
            <a:off x="246850" y="1520381"/>
            <a:ext cx="4591050" cy="3184525"/>
          </a:xfrm>
        </p:spPr>
        <p:txBody>
          <a:bodyPr/>
          <a:lstStyle/>
          <a:p>
            <a:pPr>
              <a:spcAft>
                <a:spcPts val="1200"/>
              </a:spcAft>
            </a:pPr>
            <a:r>
              <a:rPr lang="en-CA" dirty="0"/>
              <a:t>When you are confident and happy with yourself, others will be drawn to you.</a:t>
            </a:r>
          </a:p>
          <a:p>
            <a:pPr>
              <a:spcAft>
                <a:spcPts val="1200"/>
              </a:spcAft>
            </a:pPr>
            <a:r>
              <a:rPr lang="en-CA" dirty="0"/>
              <a:t>We all have talents, strengths and parts of our personality that are great.</a:t>
            </a:r>
          </a:p>
          <a:p>
            <a:r>
              <a:rPr lang="en-CA" dirty="0"/>
              <a:t>We all have things we want to work on – no one is perfect.</a:t>
            </a:r>
          </a:p>
        </p:txBody>
      </p:sp>
      <p:sp>
        <p:nvSpPr>
          <p:cNvPr id="4" name="Slide Number Placeholder 3">
            <a:extLst>
              <a:ext uri="{FF2B5EF4-FFF2-40B4-BE49-F238E27FC236}">
                <a16:creationId xmlns:a16="http://schemas.microsoft.com/office/drawing/2014/main" id="{B2DD2E1F-054E-477D-8FC3-976330FE8CCF}"/>
              </a:ext>
            </a:extLst>
          </p:cNvPr>
          <p:cNvSpPr>
            <a:spLocks noGrp="1"/>
          </p:cNvSpPr>
          <p:nvPr>
            <p:ph type="sldNum" sz="quarter" idx="12"/>
          </p:nvPr>
        </p:nvSpPr>
        <p:spPr/>
        <p:txBody>
          <a:bodyPr/>
          <a:lstStyle/>
          <a:p>
            <a:fld id="{7C52F5B9-FDB6-408B-9494-2A665E6CCD82}" type="slidenum">
              <a:rPr lang="en-CA" smtClean="0"/>
              <a:pPr/>
              <a:t>4</a:t>
            </a:fld>
            <a:endParaRPr lang="en-CA" dirty="0"/>
          </a:p>
        </p:txBody>
      </p:sp>
      <p:pic>
        <p:nvPicPr>
          <p:cNvPr id="6" name="Picture 5">
            <a:extLst>
              <a:ext uri="{FF2B5EF4-FFF2-40B4-BE49-F238E27FC236}">
                <a16:creationId xmlns:a16="http://schemas.microsoft.com/office/drawing/2014/main" id="{5F2C6033-BE47-4A82-81FF-7F08A611B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161" y="1520381"/>
            <a:ext cx="3772300" cy="2516124"/>
          </a:xfrm>
          <a:prstGeom prst="rect">
            <a:avLst/>
          </a:prstGeom>
        </p:spPr>
      </p:pic>
      <p:pic>
        <p:nvPicPr>
          <p:cNvPr id="8" name="Picture 7" descr="A picture containing person, outdoor&#10;&#10;Description automatically generated">
            <a:extLst>
              <a:ext uri="{FF2B5EF4-FFF2-40B4-BE49-F238E27FC236}">
                <a16:creationId xmlns:a16="http://schemas.microsoft.com/office/drawing/2014/main" id="{F14633F9-06E9-4289-A0E7-6AF6D0E16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300" y="3358553"/>
            <a:ext cx="3314700" cy="2326920"/>
          </a:xfrm>
          <a:prstGeom prst="rect">
            <a:avLst/>
          </a:prstGeom>
        </p:spPr>
      </p:pic>
    </p:spTree>
    <p:extLst>
      <p:ext uri="{BB962C8B-B14F-4D97-AF65-F5344CB8AC3E}">
        <p14:creationId xmlns:p14="http://schemas.microsoft.com/office/powerpoint/2010/main" val="265591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D651-E578-43AA-81ED-91DC82824306}"/>
              </a:ext>
            </a:extLst>
          </p:cNvPr>
          <p:cNvSpPr>
            <a:spLocks noGrp="1"/>
          </p:cNvSpPr>
          <p:nvPr>
            <p:ph type="title"/>
          </p:nvPr>
        </p:nvSpPr>
        <p:spPr>
          <a:xfrm>
            <a:off x="4438650" y="376491"/>
            <a:ext cx="4355973" cy="728409"/>
          </a:xfrm>
        </p:spPr>
        <p:txBody>
          <a:bodyPr>
            <a:noAutofit/>
          </a:bodyPr>
          <a:lstStyle/>
          <a:p>
            <a:r>
              <a:rPr lang="en-CA" dirty="0"/>
              <a:t>Activity – </a:t>
            </a:r>
            <a:br>
              <a:rPr lang="en-CA" dirty="0"/>
            </a:br>
            <a:r>
              <a:rPr lang="en-CA" dirty="0"/>
              <a:t>Looking at myself</a:t>
            </a:r>
          </a:p>
        </p:txBody>
      </p:sp>
      <p:pic>
        <p:nvPicPr>
          <p:cNvPr id="6" name="Picture 5">
            <a:extLst>
              <a:ext uri="{FF2B5EF4-FFF2-40B4-BE49-F238E27FC236}">
                <a16:creationId xmlns:a16="http://schemas.microsoft.com/office/drawing/2014/main" id="{322025C6-C4F3-4CC9-A5FA-710F1276764E}"/>
              </a:ext>
            </a:extLst>
          </p:cNvPr>
          <p:cNvPicPr>
            <a:picLocks noChangeAspect="1"/>
          </p:cNvPicPr>
          <p:nvPr/>
        </p:nvPicPr>
        <p:blipFill>
          <a:blip r:embed="rId3"/>
          <a:stretch>
            <a:fillRect/>
          </a:stretch>
        </p:blipFill>
        <p:spPr>
          <a:xfrm>
            <a:off x="5579000" y="1540345"/>
            <a:ext cx="3523762" cy="3777307"/>
          </a:xfrm>
          <a:prstGeom prst="rect">
            <a:avLst/>
          </a:prstGeom>
        </p:spPr>
      </p:pic>
      <p:sp>
        <p:nvSpPr>
          <p:cNvPr id="3" name="Content Placeholder 2">
            <a:extLst>
              <a:ext uri="{FF2B5EF4-FFF2-40B4-BE49-F238E27FC236}">
                <a16:creationId xmlns:a16="http://schemas.microsoft.com/office/drawing/2014/main" id="{5B90B18C-0CA6-4A3A-9062-0A57B3C7A7EF}"/>
              </a:ext>
            </a:extLst>
          </p:cNvPr>
          <p:cNvSpPr>
            <a:spLocks noGrp="1"/>
          </p:cNvSpPr>
          <p:nvPr>
            <p:ph idx="1"/>
          </p:nvPr>
        </p:nvSpPr>
        <p:spPr>
          <a:xfrm>
            <a:off x="508334" y="1394660"/>
            <a:ext cx="5452628" cy="4068679"/>
          </a:xfrm>
        </p:spPr>
        <p:txBody>
          <a:bodyPr/>
          <a:lstStyle/>
          <a:p>
            <a:pPr marL="0" indent="0">
              <a:buNone/>
            </a:pPr>
            <a:r>
              <a:rPr lang="en-CA" sz="2400" b="1" dirty="0"/>
              <a:t>Trace your hand and number your fingers for the corresponding 5 questions:</a:t>
            </a:r>
          </a:p>
          <a:p>
            <a:pPr marL="457200" indent="-457200">
              <a:buFont typeface="+mj-lt"/>
              <a:buAutoNum type="arabicPeriod"/>
            </a:pPr>
            <a:r>
              <a:rPr lang="en-CA" sz="2400" dirty="0"/>
              <a:t>Name one characteristic about yourself that makes you feel proud.</a:t>
            </a:r>
          </a:p>
          <a:p>
            <a:pPr marL="457200" indent="-457200">
              <a:buFont typeface="+mj-lt"/>
              <a:buAutoNum type="arabicPeriod"/>
            </a:pPr>
            <a:r>
              <a:rPr lang="en-CA" sz="2400" dirty="0"/>
              <a:t>What is your strongest, positive personality trait?</a:t>
            </a:r>
          </a:p>
          <a:p>
            <a:pPr marL="457200" indent="-457200">
              <a:buFont typeface="+mj-lt"/>
              <a:buAutoNum type="arabicPeriod"/>
            </a:pPr>
            <a:r>
              <a:rPr lang="en-CA" sz="2400" dirty="0"/>
              <a:t>List one thing you would like to change or improve about yourself.</a:t>
            </a:r>
          </a:p>
          <a:p>
            <a:pPr marL="457200" indent="-457200">
              <a:buFont typeface="+mj-lt"/>
              <a:buAutoNum type="arabicPeriod"/>
            </a:pPr>
            <a:r>
              <a:rPr lang="en-CA" sz="2400" dirty="0"/>
              <a:t>What is your best physical characteristic?</a:t>
            </a:r>
          </a:p>
          <a:p>
            <a:pPr marL="457200" indent="-457200">
              <a:buFont typeface="+mj-lt"/>
              <a:buAutoNum type="arabicPeriod"/>
            </a:pPr>
            <a:r>
              <a:rPr lang="en-CA" sz="2400" dirty="0"/>
              <a:t>Who could you turn to if you needed help?</a:t>
            </a:r>
          </a:p>
          <a:p>
            <a:endParaRPr lang="en-CA" dirty="0"/>
          </a:p>
        </p:txBody>
      </p:sp>
      <p:sp>
        <p:nvSpPr>
          <p:cNvPr id="4" name="Slide Number Placeholder 3">
            <a:extLst>
              <a:ext uri="{FF2B5EF4-FFF2-40B4-BE49-F238E27FC236}">
                <a16:creationId xmlns:a16="http://schemas.microsoft.com/office/drawing/2014/main" id="{58EA88F8-7A8F-47DA-A0FB-5E86FF50CA57}"/>
              </a:ext>
            </a:extLst>
          </p:cNvPr>
          <p:cNvSpPr>
            <a:spLocks noGrp="1"/>
          </p:cNvSpPr>
          <p:nvPr>
            <p:ph type="sldNum" sz="quarter" idx="12"/>
          </p:nvPr>
        </p:nvSpPr>
        <p:spPr/>
        <p:txBody>
          <a:bodyPr/>
          <a:lstStyle/>
          <a:p>
            <a:fld id="{7C52F5B9-FDB6-408B-9494-2A665E6CCD82}" type="slidenum">
              <a:rPr lang="en-CA" smtClean="0"/>
              <a:pPr/>
              <a:t>5</a:t>
            </a:fld>
            <a:endParaRPr lang="en-CA" dirty="0"/>
          </a:p>
        </p:txBody>
      </p:sp>
    </p:spTree>
    <p:extLst>
      <p:ext uri="{BB962C8B-B14F-4D97-AF65-F5344CB8AC3E}">
        <p14:creationId xmlns:p14="http://schemas.microsoft.com/office/powerpoint/2010/main" val="260424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49EA-4279-46B0-BC3A-6F4628457965}"/>
              </a:ext>
            </a:extLst>
          </p:cNvPr>
          <p:cNvSpPr>
            <a:spLocks noGrp="1"/>
          </p:cNvSpPr>
          <p:nvPr>
            <p:ph type="title"/>
          </p:nvPr>
        </p:nvSpPr>
        <p:spPr>
          <a:xfrm>
            <a:off x="4138864" y="376491"/>
            <a:ext cx="4655760" cy="957009"/>
          </a:xfrm>
        </p:spPr>
        <p:txBody>
          <a:bodyPr>
            <a:normAutofit/>
          </a:bodyPr>
          <a:lstStyle/>
          <a:p>
            <a:r>
              <a:rPr lang="en-CA" dirty="0"/>
              <a:t>What shapes our relationships?</a:t>
            </a:r>
          </a:p>
        </p:txBody>
      </p:sp>
      <p:sp>
        <p:nvSpPr>
          <p:cNvPr id="4" name="Slide Number Placeholder 3">
            <a:extLst>
              <a:ext uri="{FF2B5EF4-FFF2-40B4-BE49-F238E27FC236}">
                <a16:creationId xmlns:a16="http://schemas.microsoft.com/office/drawing/2014/main" id="{45675332-86D2-4E8D-87E1-A2B59D3C3E80}"/>
              </a:ext>
            </a:extLst>
          </p:cNvPr>
          <p:cNvSpPr>
            <a:spLocks noGrp="1"/>
          </p:cNvSpPr>
          <p:nvPr>
            <p:ph type="sldNum" sz="quarter" idx="12"/>
          </p:nvPr>
        </p:nvSpPr>
        <p:spPr/>
        <p:txBody>
          <a:bodyPr/>
          <a:lstStyle/>
          <a:p>
            <a:fld id="{7C52F5B9-FDB6-408B-9494-2A665E6CCD82}" type="slidenum">
              <a:rPr lang="en-CA" smtClean="0"/>
              <a:pPr/>
              <a:t>6</a:t>
            </a:fld>
            <a:endParaRPr lang="en-CA" dirty="0"/>
          </a:p>
        </p:txBody>
      </p:sp>
      <p:graphicFrame>
        <p:nvGraphicFramePr>
          <p:cNvPr id="8" name="Content Placeholder 2">
            <a:extLst>
              <a:ext uri="{FF2B5EF4-FFF2-40B4-BE49-F238E27FC236}">
                <a16:creationId xmlns:a16="http://schemas.microsoft.com/office/drawing/2014/main" id="{ECB1BF24-6EC3-4545-82B0-F54D7A7E144C}"/>
              </a:ext>
            </a:extLst>
          </p:cNvPr>
          <p:cNvGraphicFramePr>
            <a:graphicFrameLocks noGrp="1"/>
          </p:cNvGraphicFramePr>
          <p:nvPr>
            <p:ph idx="1"/>
            <p:extLst>
              <p:ext uri="{D42A27DB-BD31-4B8C-83A1-F6EECF244321}">
                <p14:modId xmlns:p14="http://schemas.microsoft.com/office/powerpoint/2010/main" val="1071871239"/>
              </p:ext>
            </p:extLst>
          </p:nvPr>
        </p:nvGraphicFramePr>
        <p:xfrm>
          <a:off x="1649001" y="1561518"/>
          <a:ext cx="6159033" cy="4382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4B9F8FAA-34C7-47E6-95D6-EA6EDDED3DD1}"/>
              </a:ext>
            </a:extLst>
          </p:cNvPr>
          <p:cNvCxnSpPr>
            <a:cxnSpLocks/>
          </p:cNvCxnSpPr>
          <p:nvPr/>
        </p:nvCxnSpPr>
        <p:spPr>
          <a:xfrm>
            <a:off x="1299410" y="1378956"/>
            <a:ext cx="0" cy="420002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109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0D76-B6EA-422E-96EF-B1533D1A1CEC}"/>
              </a:ext>
            </a:extLst>
          </p:cNvPr>
          <p:cNvSpPr>
            <a:spLocks noGrp="1"/>
          </p:cNvSpPr>
          <p:nvPr>
            <p:ph type="title"/>
          </p:nvPr>
        </p:nvSpPr>
        <p:spPr>
          <a:xfrm>
            <a:off x="4379496" y="376490"/>
            <a:ext cx="4415128" cy="957009"/>
          </a:xfrm>
        </p:spPr>
        <p:txBody>
          <a:bodyPr>
            <a:normAutofit/>
          </a:bodyPr>
          <a:lstStyle/>
          <a:p>
            <a:r>
              <a:rPr lang="en-CA" dirty="0"/>
              <a:t>What is a healthy relationship?</a:t>
            </a:r>
          </a:p>
        </p:txBody>
      </p:sp>
      <p:sp>
        <p:nvSpPr>
          <p:cNvPr id="3" name="Content Placeholder 2">
            <a:extLst>
              <a:ext uri="{FF2B5EF4-FFF2-40B4-BE49-F238E27FC236}">
                <a16:creationId xmlns:a16="http://schemas.microsoft.com/office/drawing/2014/main" id="{21A3C042-0D62-4EA0-862C-0CDD25D8F0BD}"/>
              </a:ext>
            </a:extLst>
          </p:cNvPr>
          <p:cNvSpPr>
            <a:spLocks noGrp="1"/>
          </p:cNvSpPr>
          <p:nvPr>
            <p:ph idx="1"/>
          </p:nvPr>
        </p:nvSpPr>
        <p:spPr/>
        <p:txBody>
          <a:bodyPr/>
          <a:lstStyle/>
          <a:p>
            <a:r>
              <a:rPr lang="en-CA" dirty="0"/>
              <a:t>Can you think of examples/characteristics of what makes a healthy relationship?</a:t>
            </a:r>
          </a:p>
          <a:p>
            <a:r>
              <a:rPr lang="en-CA" dirty="0"/>
              <a:t>What would be an example/characteristic of an unhealthy relationship?</a:t>
            </a:r>
          </a:p>
          <a:p>
            <a:r>
              <a:rPr lang="en-CA" dirty="0"/>
              <a:t>What are some ways to get out of an unhealthy relationship or how would you help a friend get out of one?</a:t>
            </a:r>
          </a:p>
        </p:txBody>
      </p:sp>
      <p:sp>
        <p:nvSpPr>
          <p:cNvPr id="4" name="Slide Number Placeholder 3">
            <a:extLst>
              <a:ext uri="{FF2B5EF4-FFF2-40B4-BE49-F238E27FC236}">
                <a16:creationId xmlns:a16="http://schemas.microsoft.com/office/drawing/2014/main" id="{739C2B73-D03A-49BC-A2D3-E27793FA50EE}"/>
              </a:ext>
            </a:extLst>
          </p:cNvPr>
          <p:cNvSpPr>
            <a:spLocks noGrp="1"/>
          </p:cNvSpPr>
          <p:nvPr>
            <p:ph type="sldNum" sz="quarter" idx="12"/>
          </p:nvPr>
        </p:nvSpPr>
        <p:spPr/>
        <p:txBody>
          <a:bodyPr/>
          <a:lstStyle/>
          <a:p>
            <a:fld id="{7C52F5B9-FDB6-408B-9494-2A665E6CCD82}" type="slidenum">
              <a:rPr lang="en-CA" smtClean="0"/>
              <a:pPr/>
              <a:t>7</a:t>
            </a:fld>
            <a:endParaRPr lang="en-CA" dirty="0"/>
          </a:p>
        </p:txBody>
      </p:sp>
      <p:sp>
        <p:nvSpPr>
          <p:cNvPr id="5" name="Text Placeholder 4">
            <a:extLst>
              <a:ext uri="{FF2B5EF4-FFF2-40B4-BE49-F238E27FC236}">
                <a16:creationId xmlns:a16="http://schemas.microsoft.com/office/drawing/2014/main" id="{8F43E73D-E804-4CB2-BC07-6F211C6E5213}"/>
              </a:ext>
            </a:extLst>
          </p:cNvPr>
          <p:cNvSpPr>
            <a:spLocks noGrp="1"/>
          </p:cNvSpPr>
          <p:nvPr>
            <p:ph type="body" sz="quarter" idx="13"/>
          </p:nvPr>
        </p:nvSpPr>
        <p:spPr/>
        <p:txBody>
          <a:bodyPr/>
          <a:lstStyle/>
          <a:p>
            <a:r>
              <a:rPr lang="en-CA" dirty="0"/>
              <a:t>Snowball activity</a:t>
            </a:r>
          </a:p>
        </p:txBody>
      </p:sp>
    </p:spTree>
    <p:extLst>
      <p:ext uri="{BB962C8B-B14F-4D97-AF65-F5344CB8AC3E}">
        <p14:creationId xmlns:p14="http://schemas.microsoft.com/office/powerpoint/2010/main" val="359635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425C-52CE-4FE4-ACE9-87B58AC0E596}"/>
              </a:ext>
            </a:extLst>
          </p:cNvPr>
          <p:cNvSpPr>
            <a:spLocks noGrp="1"/>
          </p:cNvSpPr>
          <p:nvPr>
            <p:ph type="title"/>
          </p:nvPr>
        </p:nvSpPr>
        <p:spPr>
          <a:xfrm>
            <a:off x="460208" y="404773"/>
            <a:ext cx="7886700" cy="1310158"/>
          </a:xfrm>
        </p:spPr>
        <p:txBody>
          <a:bodyPr>
            <a:normAutofit/>
          </a:bodyPr>
          <a:lstStyle/>
          <a:p>
            <a:pPr algn="l">
              <a:lnSpc>
                <a:spcPct val="100000"/>
              </a:lnSpc>
              <a:spcBef>
                <a:spcPts val="1200"/>
              </a:spcBef>
              <a:spcAft>
                <a:spcPts val="600"/>
              </a:spcAft>
            </a:pPr>
            <a:r>
              <a:rPr lang="en-CA" dirty="0">
                <a:solidFill>
                  <a:schemeClr val="accent6">
                    <a:lumMod val="75000"/>
                  </a:schemeClr>
                </a:solidFill>
              </a:rPr>
              <a:t>Green light (healthy relationship)</a:t>
            </a:r>
            <a:br>
              <a:rPr lang="en-CA" dirty="0">
                <a:solidFill>
                  <a:schemeClr val="accent6">
                    <a:lumMod val="75000"/>
                  </a:schemeClr>
                </a:solidFill>
              </a:rPr>
            </a:br>
            <a:r>
              <a:rPr lang="en-CA" sz="2400" dirty="0">
                <a:solidFill>
                  <a:schemeClr val="accent6">
                    <a:lumMod val="75000"/>
                  </a:schemeClr>
                </a:solidFill>
              </a:rPr>
              <a:t>Based on equality and respect.</a:t>
            </a:r>
          </a:p>
        </p:txBody>
      </p:sp>
      <p:sp>
        <p:nvSpPr>
          <p:cNvPr id="3" name="Content Placeholder 2">
            <a:extLst>
              <a:ext uri="{FF2B5EF4-FFF2-40B4-BE49-F238E27FC236}">
                <a16:creationId xmlns:a16="http://schemas.microsoft.com/office/drawing/2014/main" id="{194CB4FB-6FFE-4EBF-BBDD-A62DF905FBE8}"/>
              </a:ext>
            </a:extLst>
          </p:cNvPr>
          <p:cNvSpPr>
            <a:spLocks noGrp="1"/>
          </p:cNvSpPr>
          <p:nvPr>
            <p:ph idx="1"/>
          </p:nvPr>
        </p:nvSpPr>
        <p:spPr>
          <a:xfrm>
            <a:off x="5104893" y="1907373"/>
            <a:ext cx="2934357" cy="3043254"/>
          </a:xfrm>
        </p:spPr>
        <p:txBody>
          <a:bodyPr/>
          <a:lstStyle/>
          <a:p>
            <a:r>
              <a:rPr lang="en-CA" sz="2400" dirty="0"/>
              <a:t>Make decisions together</a:t>
            </a:r>
          </a:p>
          <a:p>
            <a:r>
              <a:rPr lang="en-CA" sz="2400" dirty="0"/>
              <a:t>Openly discuss challenges</a:t>
            </a:r>
          </a:p>
          <a:p>
            <a:r>
              <a:rPr lang="en-CA" sz="2400" dirty="0"/>
              <a:t>Enjoy spending time together or apart</a:t>
            </a:r>
          </a:p>
        </p:txBody>
      </p:sp>
      <p:sp>
        <p:nvSpPr>
          <p:cNvPr id="4" name="Slide Number Placeholder 3">
            <a:extLst>
              <a:ext uri="{FF2B5EF4-FFF2-40B4-BE49-F238E27FC236}">
                <a16:creationId xmlns:a16="http://schemas.microsoft.com/office/drawing/2014/main" id="{3EF1BAEE-05E1-4A52-8B8A-6A4C4FFC2DC5}"/>
              </a:ext>
            </a:extLst>
          </p:cNvPr>
          <p:cNvSpPr>
            <a:spLocks noGrp="1"/>
          </p:cNvSpPr>
          <p:nvPr>
            <p:ph type="sldNum" sz="quarter" idx="12"/>
          </p:nvPr>
        </p:nvSpPr>
        <p:spPr/>
        <p:txBody>
          <a:bodyPr/>
          <a:lstStyle/>
          <a:p>
            <a:fld id="{7C52F5B9-FDB6-408B-9494-2A665E6CCD82}" type="slidenum">
              <a:rPr lang="en-CA" smtClean="0"/>
              <a:pPr/>
              <a:t>8</a:t>
            </a:fld>
            <a:endParaRPr lang="en-CA" dirty="0"/>
          </a:p>
        </p:txBody>
      </p:sp>
      <p:pic>
        <p:nvPicPr>
          <p:cNvPr id="5" name="Picture 4">
            <a:extLst>
              <a:ext uri="{FF2B5EF4-FFF2-40B4-BE49-F238E27FC236}">
                <a16:creationId xmlns:a16="http://schemas.microsoft.com/office/drawing/2014/main" id="{2646BF5D-FD82-4F85-89A4-811D290B06D1}"/>
              </a:ext>
            </a:extLst>
          </p:cNvPr>
          <p:cNvPicPr>
            <a:picLocks noChangeAspect="1"/>
          </p:cNvPicPr>
          <p:nvPr/>
        </p:nvPicPr>
        <p:blipFill>
          <a:blip r:embed="rId3"/>
          <a:stretch>
            <a:fillRect/>
          </a:stretch>
        </p:blipFill>
        <p:spPr>
          <a:xfrm>
            <a:off x="489980" y="1540042"/>
            <a:ext cx="4353533" cy="4038942"/>
          </a:xfrm>
          <a:prstGeom prst="rect">
            <a:avLst/>
          </a:prstGeom>
        </p:spPr>
      </p:pic>
    </p:spTree>
    <p:extLst>
      <p:ext uri="{BB962C8B-B14F-4D97-AF65-F5344CB8AC3E}">
        <p14:creationId xmlns:p14="http://schemas.microsoft.com/office/powerpoint/2010/main" val="68138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8199-94D9-425C-BB21-ACE6208ED514}"/>
              </a:ext>
            </a:extLst>
          </p:cNvPr>
          <p:cNvSpPr>
            <a:spLocks noGrp="1"/>
          </p:cNvSpPr>
          <p:nvPr>
            <p:ph type="title"/>
          </p:nvPr>
        </p:nvSpPr>
        <p:spPr>
          <a:xfrm>
            <a:off x="314325" y="543251"/>
            <a:ext cx="8515350" cy="1313287"/>
          </a:xfrm>
        </p:spPr>
        <p:txBody>
          <a:bodyPr>
            <a:normAutofit/>
          </a:bodyPr>
          <a:lstStyle/>
          <a:p>
            <a:pPr algn="l"/>
            <a:r>
              <a:rPr lang="en-CA" dirty="0">
                <a:solidFill>
                  <a:schemeClr val="accent4">
                    <a:lumMod val="75000"/>
                  </a:schemeClr>
                </a:solidFill>
              </a:rPr>
              <a:t>Yellow light (unhealthy relationship) </a:t>
            </a:r>
            <a:br>
              <a:rPr lang="en-CA" dirty="0">
                <a:solidFill>
                  <a:schemeClr val="accent4">
                    <a:lumMod val="75000"/>
                  </a:schemeClr>
                </a:solidFill>
              </a:rPr>
            </a:br>
            <a:r>
              <a:rPr lang="en-CA" sz="2400" dirty="0">
                <a:solidFill>
                  <a:schemeClr val="accent4">
                    <a:lumMod val="75000"/>
                  </a:schemeClr>
                </a:solidFill>
              </a:rPr>
              <a:t>Based on attempts to control the other person.</a:t>
            </a:r>
            <a:endParaRPr lang="en-CA" dirty="0">
              <a:solidFill>
                <a:schemeClr val="accent4">
                  <a:lumMod val="75000"/>
                </a:schemeClr>
              </a:solidFill>
            </a:endParaRPr>
          </a:p>
        </p:txBody>
      </p:sp>
      <p:sp>
        <p:nvSpPr>
          <p:cNvPr id="3" name="Content Placeholder 2">
            <a:extLst>
              <a:ext uri="{FF2B5EF4-FFF2-40B4-BE49-F238E27FC236}">
                <a16:creationId xmlns:a16="http://schemas.microsoft.com/office/drawing/2014/main" id="{BCB47BE4-0FC5-47DF-A3DB-24D1E3E10808}"/>
              </a:ext>
            </a:extLst>
          </p:cNvPr>
          <p:cNvSpPr>
            <a:spLocks noGrp="1"/>
          </p:cNvSpPr>
          <p:nvPr>
            <p:ph idx="1"/>
          </p:nvPr>
        </p:nvSpPr>
        <p:spPr>
          <a:xfrm>
            <a:off x="4757737" y="1982951"/>
            <a:ext cx="3886201" cy="3620010"/>
          </a:xfrm>
        </p:spPr>
        <p:txBody>
          <a:bodyPr/>
          <a:lstStyle/>
          <a:p>
            <a:pPr marL="285750" indent="-285750"/>
            <a:r>
              <a:rPr lang="en-CA" sz="2400" dirty="0"/>
              <a:t>One person tries to make most of the decisions.</a:t>
            </a:r>
          </a:p>
          <a:p>
            <a:pPr marL="285750" indent="-285750"/>
            <a:r>
              <a:rPr lang="en-CA" sz="2400" dirty="0"/>
              <a:t>One person pressures their partner about sex.</a:t>
            </a:r>
          </a:p>
          <a:p>
            <a:pPr marL="285750" indent="-285750"/>
            <a:r>
              <a:rPr lang="en-CA" sz="2400" dirty="0"/>
              <a:t>One person does not see how their actions can be hurtful.</a:t>
            </a:r>
          </a:p>
          <a:p>
            <a:pPr marL="285750" indent="-285750"/>
            <a:r>
              <a:rPr lang="en-CA" sz="2400" dirty="0"/>
              <a:t>You feel pressured to spend time only with your partner.</a:t>
            </a:r>
          </a:p>
        </p:txBody>
      </p:sp>
      <p:sp>
        <p:nvSpPr>
          <p:cNvPr id="4" name="Slide Number Placeholder 3">
            <a:extLst>
              <a:ext uri="{FF2B5EF4-FFF2-40B4-BE49-F238E27FC236}">
                <a16:creationId xmlns:a16="http://schemas.microsoft.com/office/drawing/2014/main" id="{D9571B15-E108-4E7B-B34B-2EB1EBBCC25A}"/>
              </a:ext>
            </a:extLst>
          </p:cNvPr>
          <p:cNvSpPr>
            <a:spLocks noGrp="1"/>
          </p:cNvSpPr>
          <p:nvPr>
            <p:ph type="sldNum" sz="quarter" idx="12"/>
          </p:nvPr>
        </p:nvSpPr>
        <p:spPr/>
        <p:txBody>
          <a:bodyPr/>
          <a:lstStyle/>
          <a:p>
            <a:fld id="{7C52F5B9-FDB6-408B-9494-2A665E6CCD82}" type="slidenum">
              <a:rPr lang="en-CA" smtClean="0"/>
              <a:pPr/>
              <a:t>9</a:t>
            </a:fld>
            <a:endParaRPr lang="en-CA" dirty="0"/>
          </a:p>
        </p:txBody>
      </p:sp>
      <p:pic>
        <p:nvPicPr>
          <p:cNvPr id="6" name="Content Placeholder 4">
            <a:extLst>
              <a:ext uri="{FF2B5EF4-FFF2-40B4-BE49-F238E27FC236}">
                <a16:creationId xmlns:a16="http://schemas.microsoft.com/office/drawing/2014/main" id="{001B4DBC-E715-4FB0-A318-79E34F83A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5" y="1856538"/>
            <a:ext cx="4390705" cy="3802573"/>
          </a:xfrm>
          <a:prstGeom prst="rect">
            <a:avLst/>
          </a:prstGeom>
        </p:spPr>
      </p:pic>
    </p:spTree>
    <p:extLst>
      <p:ext uri="{BB962C8B-B14F-4D97-AF65-F5344CB8AC3E}">
        <p14:creationId xmlns:p14="http://schemas.microsoft.com/office/powerpoint/2010/main" val="2407513774"/>
      </p:ext>
    </p:extLst>
  </p:cSld>
  <p:clrMapOvr>
    <a:masterClrMapping/>
  </p:clrMapOvr>
</p:sld>
</file>

<file path=ppt/theme/theme1.xml><?xml version="1.0" encoding="utf-8"?>
<a:theme xmlns:a="http://schemas.openxmlformats.org/drawingml/2006/main" name="HPEPH-Powerpoint-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Standard" id="{68C62BDE-96DA-4F04-90DE-DCA828FB81B8}" vid="{3E3E2EB2-7379-426B-B81E-86E722AE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 Standard</Template>
  <TotalTime>235</TotalTime>
  <Words>3853</Words>
  <Application>Microsoft Office PowerPoint</Application>
  <PresentationFormat>On-screen Show (4:3)</PresentationFormat>
  <Paragraphs>373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Open Sans</vt:lpstr>
      <vt:lpstr>Open Sans Semibold</vt:lpstr>
      <vt:lpstr>HPEPH-Powerpoint-standard</vt:lpstr>
      <vt:lpstr>Healthy Relationships</vt:lpstr>
      <vt:lpstr>Relationships</vt:lpstr>
      <vt:lpstr>PowerPoint Presentation</vt:lpstr>
      <vt:lpstr>Healthy relationships start with you!</vt:lpstr>
      <vt:lpstr>Activity –  Looking at myself</vt:lpstr>
      <vt:lpstr>What shapes our relationships?</vt:lpstr>
      <vt:lpstr>What is a healthy relationship?</vt:lpstr>
      <vt:lpstr>Green light (healthy relationship) Based on equality and respect.</vt:lpstr>
      <vt:lpstr>Yellow light (unhealthy relationship)  Based on attempts to control the other person.</vt:lpstr>
      <vt:lpstr>Red Light (abusive relationship) Based on power and control.</vt:lpstr>
      <vt:lpstr>How do I know if I’m in a healthy relationship?</vt:lpstr>
      <vt:lpstr>I.D.E.A.L.</vt:lpstr>
      <vt:lpstr>I.D.E.A.L. activity</vt:lpstr>
      <vt:lpstr>I.D.E.A.L. activity</vt:lpstr>
      <vt:lpstr>I.D.E.A.L. activity</vt:lpstr>
      <vt:lpstr>I.D.E.A.L. activity</vt:lpstr>
      <vt:lpstr>I.D.E.A.L. activity</vt:lpstr>
      <vt:lpstr>I.D.E.A.L. activity</vt:lpstr>
      <vt:lpstr>I.D.E.A.L. activity</vt:lpstr>
      <vt:lpstr>People and places that can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LaRose</dc:creator>
  <cp:lastModifiedBy>Jessica</cp:lastModifiedBy>
  <cp:revision>47</cp:revision>
  <cp:lastPrinted>2022-10-18T13:25:48Z</cp:lastPrinted>
  <dcterms:created xsi:type="dcterms:W3CDTF">2020-01-21T19:14:18Z</dcterms:created>
  <dcterms:modified xsi:type="dcterms:W3CDTF">2022-11-02T18:13:03Z</dcterms:modified>
</cp:coreProperties>
</file>