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3"/>
  </p:notesMasterIdLst>
  <p:handoutMasterIdLst>
    <p:handoutMasterId r:id="rId34"/>
  </p:handoutMasterIdLst>
  <p:sldIdLst>
    <p:sldId id="256" r:id="rId2"/>
    <p:sldId id="302" r:id="rId3"/>
    <p:sldId id="258" r:id="rId4"/>
    <p:sldId id="259" r:id="rId5"/>
    <p:sldId id="260" r:id="rId6"/>
    <p:sldId id="261" r:id="rId7"/>
    <p:sldId id="262" r:id="rId8"/>
    <p:sldId id="264" r:id="rId9"/>
    <p:sldId id="265" r:id="rId10"/>
    <p:sldId id="266" r:id="rId11"/>
    <p:sldId id="267" r:id="rId12"/>
    <p:sldId id="268" r:id="rId13"/>
    <p:sldId id="269" r:id="rId14"/>
    <p:sldId id="270" r:id="rId15"/>
    <p:sldId id="271" r:id="rId16"/>
    <p:sldId id="303" r:id="rId17"/>
    <p:sldId id="272" r:id="rId18"/>
    <p:sldId id="273" r:id="rId19"/>
    <p:sldId id="274" r:id="rId20"/>
    <p:sldId id="275" r:id="rId21"/>
    <p:sldId id="276" r:id="rId22"/>
    <p:sldId id="277" r:id="rId23"/>
    <p:sldId id="280" r:id="rId24"/>
    <p:sldId id="283" r:id="rId25"/>
    <p:sldId id="285" r:id="rId26"/>
    <p:sldId id="288" r:id="rId27"/>
    <p:sldId id="291" r:id="rId28"/>
    <p:sldId id="294" r:id="rId29"/>
    <p:sldId id="297" r:id="rId30"/>
    <p:sldId id="300" r:id="rId31"/>
    <p:sldId id="301"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xually Transmitted Infections (STIs)" id="{B0770FE5-9F32-4FC8-B4F2-00C9A10196E0}">
          <p14:sldIdLst>
            <p14:sldId id="256"/>
            <p14:sldId id="302"/>
            <p14:sldId id="258"/>
            <p14:sldId id="259"/>
            <p14:sldId id="260"/>
            <p14:sldId id="261"/>
            <p14:sldId id="262"/>
            <p14:sldId id="264"/>
            <p14:sldId id="265"/>
            <p14:sldId id="266"/>
            <p14:sldId id="267"/>
            <p14:sldId id="268"/>
            <p14:sldId id="269"/>
            <p14:sldId id="270"/>
            <p14:sldId id="271"/>
            <p14:sldId id="303"/>
            <p14:sldId id="272"/>
            <p14:sldId id="273"/>
            <p14:sldId id="274"/>
            <p14:sldId id="275"/>
            <p14:sldId id="276"/>
            <p14:sldId id="277"/>
            <p14:sldId id="280"/>
            <p14:sldId id="283"/>
            <p14:sldId id="285"/>
            <p14:sldId id="288"/>
            <p14:sldId id="291"/>
            <p14:sldId id="294"/>
            <p14:sldId id="297"/>
            <p14:sldId id="300"/>
            <p14:sldId id="301"/>
          </p14:sldIdLst>
        </p14:section>
      </p14:sectionLst>
    </p:ext>
    <p:ext uri="{EFAFB233-063F-42B5-8137-9DF3F51BA10A}">
      <p15:sldGuideLst xmlns:p15="http://schemas.microsoft.com/office/powerpoint/2012/main">
        <p15:guide id="1" orient="horz" pos="506">
          <p15:clr>
            <a:srgbClr val="A4A3A4"/>
          </p15:clr>
        </p15:guide>
        <p15:guide id="2" pos="5686">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E9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42" autoAdjust="0"/>
    <p:restoredTop sz="72356" autoAdjust="0"/>
  </p:normalViewPr>
  <p:slideViewPr>
    <p:cSldViewPr snapToGrid="0">
      <p:cViewPr varScale="1">
        <p:scale>
          <a:sx n="82" d="100"/>
          <a:sy n="82" d="100"/>
        </p:scale>
        <p:origin x="2436" y="126"/>
      </p:cViewPr>
      <p:guideLst>
        <p:guide orient="horz" pos="506"/>
        <p:guide pos="5686"/>
      </p:guideLst>
    </p:cSldViewPr>
  </p:slideViewPr>
  <p:outlineViewPr>
    <p:cViewPr>
      <p:scale>
        <a:sx n="33" d="100"/>
        <a:sy n="33" d="100"/>
      </p:scale>
      <p:origin x="0" y="-1428"/>
    </p:cViewPr>
  </p:outlineViewPr>
  <p:notesTextViewPr>
    <p:cViewPr>
      <p:scale>
        <a:sx n="1" d="1"/>
        <a:sy n="1" d="1"/>
      </p:scale>
      <p:origin x="0" y="0"/>
    </p:cViewPr>
  </p:notesTextViewPr>
  <p:notesViewPr>
    <p:cSldViewPr snapToGrid="0">
      <p:cViewPr varScale="1">
        <p:scale>
          <a:sx n="145" d="100"/>
          <a:sy n="145" d="100"/>
        </p:scale>
        <p:origin x="6160" y="19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F49954C-1B91-4ADB-8CE1-89C7E0E8A430}" type="doc">
      <dgm:prSet loTypeId="urn:microsoft.com/office/officeart/2005/8/layout/vList5" loCatId="list" qsTypeId="urn:microsoft.com/office/officeart/2005/8/quickstyle/simple1" qsCatId="simple" csTypeId="urn:microsoft.com/office/officeart/2005/8/colors/accent0_3" csCatId="mainScheme" phldr="1"/>
      <dgm:spPr/>
      <dgm:t>
        <a:bodyPr/>
        <a:lstStyle/>
        <a:p>
          <a:endParaRPr lang="en-CA"/>
        </a:p>
      </dgm:t>
    </dgm:pt>
    <dgm:pt modelId="{D8C75C38-FDC6-419D-A5F2-C850F3484D4D}">
      <dgm:prSet phldrT="[Text]"/>
      <dgm:spPr/>
      <dgm:t>
        <a:bodyPr/>
        <a:lstStyle/>
        <a:p>
          <a:r>
            <a:rPr lang="en-CA" dirty="0"/>
            <a:t>Bacterial</a:t>
          </a:r>
        </a:p>
      </dgm:t>
    </dgm:pt>
    <dgm:pt modelId="{C8E9B876-3B21-4C62-BAC0-99544EED087A}" type="parTrans" cxnId="{C98212D1-BA1A-4FC6-8BAA-D79010DF0A20}">
      <dgm:prSet/>
      <dgm:spPr/>
      <dgm:t>
        <a:bodyPr/>
        <a:lstStyle/>
        <a:p>
          <a:endParaRPr lang="en-CA"/>
        </a:p>
      </dgm:t>
    </dgm:pt>
    <dgm:pt modelId="{DA9FD836-3E4B-4BB1-86CA-B7B7386C0952}" type="sibTrans" cxnId="{C98212D1-BA1A-4FC6-8BAA-D79010DF0A20}">
      <dgm:prSet/>
      <dgm:spPr/>
      <dgm:t>
        <a:bodyPr/>
        <a:lstStyle/>
        <a:p>
          <a:endParaRPr lang="en-CA"/>
        </a:p>
      </dgm:t>
    </dgm:pt>
    <dgm:pt modelId="{3B20D746-E978-40B0-8E33-E19310B50550}">
      <dgm:prSet phldrT="[Text]" custT="1"/>
      <dgm:spPr/>
      <dgm:t>
        <a:bodyPr/>
        <a:lstStyle/>
        <a:p>
          <a:r>
            <a:rPr lang="en-CA" sz="1800" dirty="0"/>
            <a:t>Chlamydia</a:t>
          </a:r>
          <a:endParaRPr lang="en-CA" sz="2000" dirty="0"/>
        </a:p>
      </dgm:t>
    </dgm:pt>
    <dgm:pt modelId="{01283F75-1F5C-401F-AB63-12672FB1A339}" type="parTrans" cxnId="{63919E36-0CC6-43AF-8578-8234453457C4}">
      <dgm:prSet/>
      <dgm:spPr/>
      <dgm:t>
        <a:bodyPr/>
        <a:lstStyle/>
        <a:p>
          <a:endParaRPr lang="en-CA"/>
        </a:p>
      </dgm:t>
    </dgm:pt>
    <dgm:pt modelId="{DC8407B0-C094-4043-9C8B-13605736A2FB}" type="sibTrans" cxnId="{63919E36-0CC6-43AF-8578-8234453457C4}">
      <dgm:prSet/>
      <dgm:spPr/>
      <dgm:t>
        <a:bodyPr/>
        <a:lstStyle/>
        <a:p>
          <a:endParaRPr lang="en-CA"/>
        </a:p>
      </dgm:t>
    </dgm:pt>
    <dgm:pt modelId="{F4E22F2D-6656-4667-B1D7-6111AA103E3C}">
      <dgm:prSet phldrT="[Text]"/>
      <dgm:spPr/>
      <dgm:t>
        <a:bodyPr/>
        <a:lstStyle/>
        <a:p>
          <a:r>
            <a:rPr lang="en-CA" dirty="0"/>
            <a:t>Viral</a:t>
          </a:r>
        </a:p>
      </dgm:t>
    </dgm:pt>
    <dgm:pt modelId="{FAD7216F-1083-4CD0-A86D-E33C90CF131A}" type="parTrans" cxnId="{D53DFAD7-EA12-43DE-ABF9-8CC4D9AA8970}">
      <dgm:prSet/>
      <dgm:spPr/>
      <dgm:t>
        <a:bodyPr/>
        <a:lstStyle/>
        <a:p>
          <a:endParaRPr lang="en-CA"/>
        </a:p>
      </dgm:t>
    </dgm:pt>
    <dgm:pt modelId="{ECC8825D-AC1E-40BC-B8CB-BD393A40544D}" type="sibTrans" cxnId="{D53DFAD7-EA12-43DE-ABF9-8CC4D9AA8970}">
      <dgm:prSet/>
      <dgm:spPr/>
      <dgm:t>
        <a:bodyPr/>
        <a:lstStyle/>
        <a:p>
          <a:endParaRPr lang="en-CA"/>
        </a:p>
      </dgm:t>
    </dgm:pt>
    <dgm:pt modelId="{78795689-9D26-4E8F-8CFB-D370A2CF37F9}">
      <dgm:prSet phldrT="[Text]" custT="1"/>
      <dgm:spPr/>
      <dgm:t>
        <a:bodyPr/>
        <a:lstStyle/>
        <a:p>
          <a:r>
            <a:rPr lang="en-CA" sz="1800" dirty="0"/>
            <a:t>HPV</a:t>
          </a:r>
        </a:p>
      </dgm:t>
    </dgm:pt>
    <dgm:pt modelId="{1CFAD862-8917-42AD-92C6-BD5F487020C3}" type="parTrans" cxnId="{35F0E26E-E11F-4406-8531-D2D502AFA964}">
      <dgm:prSet/>
      <dgm:spPr/>
      <dgm:t>
        <a:bodyPr/>
        <a:lstStyle/>
        <a:p>
          <a:endParaRPr lang="en-CA"/>
        </a:p>
      </dgm:t>
    </dgm:pt>
    <dgm:pt modelId="{6C2DFFEE-60C2-4479-B68C-01DAFD5785A6}" type="sibTrans" cxnId="{35F0E26E-E11F-4406-8531-D2D502AFA964}">
      <dgm:prSet/>
      <dgm:spPr/>
      <dgm:t>
        <a:bodyPr/>
        <a:lstStyle/>
        <a:p>
          <a:endParaRPr lang="en-CA"/>
        </a:p>
      </dgm:t>
    </dgm:pt>
    <dgm:pt modelId="{2ADF8ADE-86CF-44BC-B0A0-1B3BFC8910E3}">
      <dgm:prSet phldrT="[Text]"/>
      <dgm:spPr/>
      <dgm:t>
        <a:bodyPr/>
        <a:lstStyle/>
        <a:p>
          <a:r>
            <a:rPr lang="en-CA" dirty="0"/>
            <a:t>Parasitic</a:t>
          </a:r>
        </a:p>
      </dgm:t>
    </dgm:pt>
    <dgm:pt modelId="{CE8C18AE-EBD4-4BB3-A78E-7357BC336F8B}" type="parTrans" cxnId="{BA2C8857-5D42-4D7B-8C8F-CB558A44AB2E}">
      <dgm:prSet/>
      <dgm:spPr/>
      <dgm:t>
        <a:bodyPr/>
        <a:lstStyle/>
        <a:p>
          <a:endParaRPr lang="en-CA"/>
        </a:p>
      </dgm:t>
    </dgm:pt>
    <dgm:pt modelId="{9323FFDC-76BD-42AB-A651-B4DEF7EB45E7}" type="sibTrans" cxnId="{BA2C8857-5D42-4D7B-8C8F-CB558A44AB2E}">
      <dgm:prSet/>
      <dgm:spPr/>
      <dgm:t>
        <a:bodyPr/>
        <a:lstStyle/>
        <a:p>
          <a:endParaRPr lang="en-CA"/>
        </a:p>
      </dgm:t>
    </dgm:pt>
    <dgm:pt modelId="{8D59CA3A-0DBE-4A14-A027-0F524D1AE5C5}">
      <dgm:prSet phldrT="[Text]" custT="1"/>
      <dgm:spPr/>
      <dgm:t>
        <a:bodyPr/>
        <a:lstStyle/>
        <a:p>
          <a:r>
            <a:rPr lang="en-CA" sz="1800" dirty="0"/>
            <a:t>Trichomoniasis “</a:t>
          </a:r>
          <a:r>
            <a:rPr lang="en-CA" sz="1800" dirty="0" err="1"/>
            <a:t>Trich</a:t>
          </a:r>
          <a:r>
            <a:rPr lang="en-CA" sz="1800" dirty="0"/>
            <a:t>”</a:t>
          </a:r>
          <a:endParaRPr lang="en-CA" sz="3800" dirty="0"/>
        </a:p>
      </dgm:t>
    </dgm:pt>
    <dgm:pt modelId="{D9042DD4-5438-4428-8A52-DDE78AD6CE67}" type="parTrans" cxnId="{73BD4B3E-99E6-43F2-8006-C21628A46E7B}">
      <dgm:prSet/>
      <dgm:spPr/>
      <dgm:t>
        <a:bodyPr/>
        <a:lstStyle/>
        <a:p>
          <a:endParaRPr lang="en-CA"/>
        </a:p>
      </dgm:t>
    </dgm:pt>
    <dgm:pt modelId="{EF148A39-F6DB-489A-9DE1-F710EBD19811}" type="sibTrans" cxnId="{73BD4B3E-99E6-43F2-8006-C21628A46E7B}">
      <dgm:prSet/>
      <dgm:spPr/>
      <dgm:t>
        <a:bodyPr/>
        <a:lstStyle/>
        <a:p>
          <a:endParaRPr lang="en-CA"/>
        </a:p>
      </dgm:t>
    </dgm:pt>
    <dgm:pt modelId="{E798DE47-8312-4648-888A-12A86F9C2080}">
      <dgm:prSet custT="1"/>
      <dgm:spPr/>
      <dgm:t>
        <a:bodyPr/>
        <a:lstStyle/>
        <a:p>
          <a:r>
            <a:rPr lang="en-CA" sz="1800" dirty="0"/>
            <a:t>Gonorrhea</a:t>
          </a:r>
          <a:endParaRPr lang="en-CA" sz="2000" dirty="0"/>
        </a:p>
      </dgm:t>
    </dgm:pt>
    <dgm:pt modelId="{9AA4DB49-C88F-4A7A-8144-A89008BD07E6}" type="parTrans" cxnId="{79A4B663-7E98-4622-A3BC-04775A6A47EF}">
      <dgm:prSet/>
      <dgm:spPr/>
      <dgm:t>
        <a:bodyPr/>
        <a:lstStyle/>
        <a:p>
          <a:endParaRPr lang="en-CA"/>
        </a:p>
      </dgm:t>
    </dgm:pt>
    <dgm:pt modelId="{6A7B5A5D-229F-4A8A-AAF6-7BD38CBB6A88}" type="sibTrans" cxnId="{79A4B663-7E98-4622-A3BC-04775A6A47EF}">
      <dgm:prSet/>
      <dgm:spPr/>
      <dgm:t>
        <a:bodyPr/>
        <a:lstStyle/>
        <a:p>
          <a:endParaRPr lang="en-CA"/>
        </a:p>
      </dgm:t>
    </dgm:pt>
    <dgm:pt modelId="{D945973E-93F8-4641-81F2-57361C0CDA36}">
      <dgm:prSet custT="1"/>
      <dgm:spPr/>
      <dgm:t>
        <a:bodyPr/>
        <a:lstStyle/>
        <a:p>
          <a:r>
            <a:rPr lang="en-CA" sz="1800" dirty="0"/>
            <a:t>Syphilis</a:t>
          </a:r>
          <a:endParaRPr lang="en-CA" sz="2000" dirty="0"/>
        </a:p>
      </dgm:t>
    </dgm:pt>
    <dgm:pt modelId="{A5C274E4-E17B-40CD-9B97-00C41A638539}" type="parTrans" cxnId="{48F3F908-7236-4DD1-922D-5F831593DCCF}">
      <dgm:prSet/>
      <dgm:spPr/>
      <dgm:t>
        <a:bodyPr/>
        <a:lstStyle/>
        <a:p>
          <a:endParaRPr lang="en-CA"/>
        </a:p>
      </dgm:t>
    </dgm:pt>
    <dgm:pt modelId="{E2CD68FB-0519-4E0B-B225-6886312399E5}" type="sibTrans" cxnId="{48F3F908-7236-4DD1-922D-5F831593DCCF}">
      <dgm:prSet/>
      <dgm:spPr/>
      <dgm:t>
        <a:bodyPr/>
        <a:lstStyle/>
        <a:p>
          <a:endParaRPr lang="en-CA"/>
        </a:p>
      </dgm:t>
    </dgm:pt>
    <dgm:pt modelId="{4E2B9CE4-5748-436E-9AB3-9ADD2A82015C}">
      <dgm:prSet custT="1"/>
      <dgm:spPr/>
      <dgm:t>
        <a:bodyPr/>
        <a:lstStyle/>
        <a:p>
          <a:r>
            <a:rPr lang="en-CA" sz="1800" dirty="0"/>
            <a:t>Herpes</a:t>
          </a:r>
        </a:p>
      </dgm:t>
    </dgm:pt>
    <dgm:pt modelId="{364C5C85-DCAD-4C17-B120-B8B982A137D8}" type="parTrans" cxnId="{037CE40C-3E98-4029-8DFA-39FD613A1F87}">
      <dgm:prSet/>
      <dgm:spPr/>
      <dgm:t>
        <a:bodyPr/>
        <a:lstStyle/>
        <a:p>
          <a:endParaRPr lang="en-CA"/>
        </a:p>
      </dgm:t>
    </dgm:pt>
    <dgm:pt modelId="{063407AD-6860-4347-9A88-007455D2FA23}" type="sibTrans" cxnId="{037CE40C-3E98-4029-8DFA-39FD613A1F87}">
      <dgm:prSet/>
      <dgm:spPr/>
      <dgm:t>
        <a:bodyPr/>
        <a:lstStyle/>
        <a:p>
          <a:endParaRPr lang="en-CA"/>
        </a:p>
      </dgm:t>
    </dgm:pt>
    <dgm:pt modelId="{2822E985-D066-4664-B123-F6307E30E42C}">
      <dgm:prSet custT="1"/>
      <dgm:spPr/>
      <dgm:t>
        <a:bodyPr/>
        <a:lstStyle/>
        <a:p>
          <a:r>
            <a:rPr lang="en-CA" sz="1800" dirty="0"/>
            <a:t>HIV</a:t>
          </a:r>
        </a:p>
      </dgm:t>
    </dgm:pt>
    <dgm:pt modelId="{39F223E4-4C40-41EC-9528-CC9D8BFA3294}" type="parTrans" cxnId="{15D2ACA6-B113-455C-B963-F3FC0331A4D9}">
      <dgm:prSet/>
      <dgm:spPr/>
      <dgm:t>
        <a:bodyPr/>
        <a:lstStyle/>
        <a:p>
          <a:endParaRPr lang="en-CA"/>
        </a:p>
      </dgm:t>
    </dgm:pt>
    <dgm:pt modelId="{6CEBAC56-BC3D-455C-B43C-06AFC0A46EE2}" type="sibTrans" cxnId="{15D2ACA6-B113-455C-B963-F3FC0331A4D9}">
      <dgm:prSet/>
      <dgm:spPr/>
      <dgm:t>
        <a:bodyPr/>
        <a:lstStyle/>
        <a:p>
          <a:endParaRPr lang="en-CA"/>
        </a:p>
      </dgm:t>
    </dgm:pt>
    <dgm:pt modelId="{04A999ED-A8CA-4094-B1C1-E291DE437BD4}">
      <dgm:prSet custT="1"/>
      <dgm:spPr/>
      <dgm:t>
        <a:bodyPr/>
        <a:lstStyle/>
        <a:p>
          <a:r>
            <a:rPr lang="en-CA" sz="1800" dirty="0"/>
            <a:t>Hepatitis B</a:t>
          </a:r>
        </a:p>
      </dgm:t>
    </dgm:pt>
    <dgm:pt modelId="{1865F6CE-6A65-41DA-966D-5E211DFE0E94}" type="parTrans" cxnId="{92F54581-6E70-46F7-9596-AD6DB3310035}">
      <dgm:prSet/>
      <dgm:spPr/>
      <dgm:t>
        <a:bodyPr/>
        <a:lstStyle/>
        <a:p>
          <a:endParaRPr lang="en-CA"/>
        </a:p>
      </dgm:t>
    </dgm:pt>
    <dgm:pt modelId="{1433A618-6967-455C-8636-9C7E2C5974A6}" type="sibTrans" cxnId="{92F54581-6E70-46F7-9596-AD6DB3310035}">
      <dgm:prSet/>
      <dgm:spPr/>
      <dgm:t>
        <a:bodyPr/>
        <a:lstStyle/>
        <a:p>
          <a:endParaRPr lang="en-CA"/>
        </a:p>
      </dgm:t>
    </dgm:pt>
    <dgm:pt modelId="{739F460A-3429-4A7E-9BD3-5FA11057BC6D}" type="pres">
      <dgm:prSet presAssocID="{CF49954C-1B91-4ADB-8CE1-89C7E0E8A430}" presName="Name0" presStyleCnt="0">
        <dgm:presLayoutVars>
          <dgm:dir/>
          <dgm:animLvl val="lvl"/>
          <dgm:resizeHandles val="exact"/>
        </dgm:presLayoutVars>
      </dgm:prSet>
      <dgm:spPr/>
    </dgm:pt>
    <dgm:pt modelId="{155F68CE-2B5C-40BF-99F4-7C918414BE9A}" type="pres">
      <dgm:prSet presAssocID="{D8C75C38-FDC6-419D-A5F2-C850F3484D4D}" presName="linNode" presStyleCnt="0"/>
      <dgm:spPr/>
    </dgm:pt>
    <dgm:pt modelId="{B59F7DA6-2C32-4DF3-840B-9329322113AB}" type="pres">
      <dgm:prSet presAssocID="{D8C75C38-FDC6-419D-A5F2-C850F3484D4D}" presName="parentText" presStyleLbl="node1" presStyleIdx="0" presStyleCnt="3">
        <dgm:presLayoutVars>
          <dgm:chMax val="1"/>
          <dgm:bulletEnabled val="1"/>
        </dgm:presLayoutVars>
      </dgm:prSet>
      <dgm:spPr/>
    </dgm:pt>
    <dgm:pt modelId="{86A7B461-0EC3-4464-931E-CA497C9AD37C}" type="pres">
      <dgm:prSet presAssocID="{D8C75C38-FDC6-419D-A5F2-C850F3484D4D}" presName="descendantText" presStyleLbl="alignAccFollowNode1" presStyleIdx="0" presStyleCnt="3">
        <dgm:presLayoutVars>
          <dgm:bulletEnabled val="1"/>
        </dgm:presLayoutVars>
      </dgm:prSet>
      <dgm:spPr/>
    </dgm:pt>
    <dgm:pt modelId="{31893540-6057-4014-8921-088169651137}" type="pres">
      <dgm:prSet presAssocID="{DA9FD836-3E4B-4BB1-86CA-B7B7386C0952}" presName="sp" presStyleCnt="0"/>
      <dgm:spPr/>
    </dgm:pt>
    <dgm:pt modelId="{26E6E088-3FCE-4197-AF34-A418D8E47F5E}" type="pres">
      <dgm:prSet presAssocID="{F4E22F2D-6656-4667-B1D7-6111AA103E3C}" presName="linNode" presStyleCnt="0"/>
      <dgm:spPr/>
    </dgm:pt>
    <dgm:pt modelId="{CA7E2A02-E22D-4B84-A1F0-F06AA6F37BBD}" type="pres">
      <dgm:prSet presAssocID="{F4E22F2D-6656-4667-B1D7-6111AA103E3C}" presName="parentText" presStyleLbl="node1" presStyleIdx="1" presStyleCnt="3">
        <dgm:presLayoutVars>
          <dgm:chMax val="1"/>
          <dgm:bulletEnabled val="1"/>
        </dgm:presLayoutVars>
      </dgm:prSet>
      <dgm:spPr/>
    </dgm:pt>
    <dgm:pt modelId="{813A33CF-C608-4097-8620-BFD0F1BBAF79}" type="pres">
      <dgm:prSet presAssocID="{F4E22F2D-6656-4667-B1D7-6111AA103E3C}" presName="descendantText" presStyleLbl="alignAccFollowNode1" presStyleIdx="1" presStyleCnt="3">
        <dgm:presLayoutVars>
          <dgm:bulletEnabled val="1"/>
        </dgm:presLayoutVars>
      </dgm:prSet>
      <dgm:spPr/>
    </dgm:pt>
    <dgm:pt modelId="{52ADE792-4088-4CA3-84E7-81F616C1CEDB}" type="pres">
      <dgm:prSet presAssocID="{ECC8825D-AC1E-40BC-B8CB-BD393A40544D}" presName="sp" presStyleCnt="0"/>
      <dgm:spPr/>
    </dgm:pt>
    <dgm:pt modelId="{DBE0FC7F-9DFA-4FE6-B5E4-F3EC4DB664AE}" type="pres">
      <dgm:prSet presAssocID="{2ADF8ADE-86CF-44BC-B0A0-1B3BFC8910E3}" presName="linNode" presStyleCnt="0"/>
      <dgm:spPr/>
    </dgm:pt>
    <dgm:pt modelId="{42038CA0-9208-4402-B4CF-4948E5F6EEBC}" type="pres">
      <dgm:prSet presAssocID="{2ADF8ADE-86CF-44BC-B0A0-1B3BFC8910E3}" presName="parentText" presStyleLbl="node1" presStyleIdx="2" presStyleCnt="3">
        <dgm:presLayoutVars>
          <dgm:chMax val="1"/>
          <dgm:bulletEnabled val="1"/>
        </dgm:presLayoutVars>
      </dgm:prSet>
      <dgm:spPr/>
    </dgm:pt>
    <dgm:pt modelId="{8F99A03B-FF59-4553-B288-528CB9524D69}" type="pres">
      <dgm:prSet presAssocID="{2ADF8ADE-86CF-44BC-B0A0-1B3BFC8910E3}" presName="descendantText" presStyleLbl="alignAccFollowNode1" presStyleIdx="2" presStyleCnt="3">
        <dgm:presLayoutVars>
          <dgm:bulletEnabled val="1"/>
        </dgm:presLayoutVars>
      </dgm:prSet>
      <dgm:spPr/>
    </dgm:pt>
  </dgm:ptLst>
  <dgm:cxnLst>
    <dgm:cxn modelId="{48F3F908-7236-4DD1-922D-5F831593DCCF}" srcId="{D8C75C38-FDC6-419D-A5F2-C850F3484D4D}" destId="{D945973E-93F8-4641-81F2-57361C0CDA36}" srcOrd="2" destOrd="0" parTransId="{A5C274E4-E17B-40CD-9B97-00C41A638539}" sibTransId="{E2CD68FB-0519-4E0B-B225-6886312399E5}"/>
    <dgm:cxn modelId="{037CE40C-3E98-4029-8DFA-39FD613A1F87}" srcId="{F4E22F2D-6656-4667-B1D7-6111AA103E3C}" destId="{4E2B9CE4-5748-436E-9AB3-9ADD2A82015C}" srcOrd="1" destOrd="0" parTransId="{364C5C85-DCAD-4C17-B120-B8B982A137D8}" sibTransId="{063407AD-6860-4347-9A88-007455D2FA23}"/>
    <dgm:cxn modelId="{E7939518-45BA-4C1A-934C-EF7BC3C5D04E}" type="presOf" srcId="{8D59CA3A-0DBE-4A14-A027-0F524D1AE5C5}" destId="{8F99A03B-FF59-4553-B288-528CB9524D69}" srcOrd="0" destOrd="0" presId="urn:microsoft.com/office/officeart/2005/8/layout/vList5"/>
    <dgm:cxn modelId="{63919E36-0CC6-43AF-8578-8234453457C4}" srcId="{D8C75C38-FDC6-419D-A5F2-C850F3484D4D}" destId="{3B20D746-E978-40B0-8E33-E19310B50550}" srcOrd="0" destOrd="0" parTransId="{01283F75-1F5C-401F-AB63-12672FB1A339}" sibTransId="{DC8407B0-C094-4043-9C8B-13605736A2FB}"/>
    <dgm:cxn modelId="{73BD4B3E-99E6-43F2-8006-C21628A46E7B}" srcId="{2ADF8ADE-86CF-44BC-B0A0-1B3BFC8910E3}" destId="{8D59CA3A-0DBE-4A14-A027-0F524D1AE5C5}" srcOrd="0" destOrd="0" parTransId="{D9042DD4-5438-4428-8A52-DDE78AD6CE67}" sibTransId="{EF148A39-F6DB-489A-9DE1-F710EBD19811}"/>
    <dgm:cxn modelId="{F13F345C-A57D-48BD-A633-6FDAEE69E38B}" type="presOf" srcId="{F4E22F2D-6656-4667-B1D7-6111AA103E3C}" destId="{CA7E2A02-E22D-4B84-A1F0-F06AA6F37BBD}" srcOrd="0" destOrd="0" presId="urn:microsoft.com/office/officeart/2005/8/layout/vList5"/>
    <dgm:cxn modelId="{14102163-78B4-4C30-A0C1-C1C88C52521F}" type="presOf" srcId="{CF49954C-1B91-4ADB-8CE1-89C7E0E8A430}" destId="{739F460A-3429-4A7E-9BD3-5FA11057BC6D}" srcOrd="0" destOrd="0" presId="urn:microsoft.com/office/officeart/2005/8/layout/vList5"/>
    <dgm:cxn modelId="{79A4B663-7E98-4622-A3BC-04775A6A47EF}" srcId="{D8C75C38-FDC6-419D-A5F2-C850F3484D4D}" destId="{E798DE47-8312-4648-888A-12A86F9C2080}" srcOrd="1" destOrd="0" parTransId="{9AA4DB49-C88F-4A7A-8144-A89008BD07E6}" sibTransId="{6A7B5A5D-229F-4A8A-AAF6-7BD38CBB6A88}"/>
    <dgm:cxn modelId="{E41DA46D-E3B3-4EDF-AFD4-3D6AA0215FF2}" type="presOf" srcId="{4E2B9CE4-5748-436E-9AB3-9ADD2A82015C}" destId="{813A33CF-C608-4097-8620-BFD0F1BBAF79}" srcOrd="0" destOrd="1" presId="urn:microsoft.com/office/officeart/2005/8/layout/vList5"/>
    <dgm:cxn modelId="{35F0E26E-E11F-4406-8531-D2D502AFA964}" srcId="{F4E22F2D-6656-4667-B1D7-6111AA103E3C}" destId="{78795689-9D26-4E8F-8CFB-D370A2CF37F9}" srcOrd="0" destOrd="0" parTransId="{1CFAD862-8917-42AD-92C6-BD5F487020C3}" sibTransId="{6C2DFFEE-60C2-4479-B68C-01DAFD5785A6}"/>
    <dgm:cxn modelId="{F9EF2A72-6A9C-4640-82BF-606A4D401601}" type="presOf" srcId="{04A999ED-A8CA-4094-B1C1-E291DE437BD4}" destId="{813A33CF-C608-4097-8620-BFD0F1BBAF79}" srcOrd="0" destOrd="3" presId="urn:microsoft.com/office/officeart/2005/8/layout/vList5"/>
    <dgm:cxn modelId="{BA2C8857-5D42-4D7B-8C8F-CB558A44AB2E}" srcId="{CF49954C-1B91-4ADB-8CE1-89C7E0E8A430}" destId="{2ADF8ADE-86CF-44BC-B0A0-1B3BFC8910E3}" srcOrd="2" destOrd="0" parTransId="{CE8C18AE-EBD4-4BB3-A78E-7357BC336F8B}" sibTransId="{9323FFDC-76BD-42AB-A651-B4DEF7EB45E7}"/>
    <dgm:cxn modelId="{92F54581-6E70-46F7-9596-AD6DB3310035}" srcId="{F4E22F2D-6656-4667-B1D7-6111AA103E3C}" destId="{04A999ED-A8CA-4094-B1C1-E291DE437BD4}" srcOrd="3" destOrd="0" parTransId="{1865F6CE-6A65-41DA-966D-5E211DFE0E94}" sibTransId="{1433A618-6967-455C-8636-9C7E2C5974A6}"/>
    <dgm:cxn modelId="{6000258E-FB86-4029-ACFC-A835CDEE4D63}" type="presOf" srcId="{D8C75C38-FDC6-419D-A5F2-C850F3484D4D}" destId="{B59F7DA6-2C32-4DF3-840B-9329322113AB}" srcOrd="0" destOrd="0" presId="urn:microsoft.com/office/officeart/2005/8/layout/vList5"/>
    <dgm:cxn modelId="{6313F598-B838-4C9D-B457-63564AA7FDA1}" type="presOf" srcId="{E798DE47-8312-4648-888A-12A86F9C2080}" destId="{86A7B461-0EC3-4464-931E-CA497C9AD37C}" srcOrd="0" destOrd="1" presId="urn:microsoft.com/office/officeart/2005/8/layout/vList5"/>
    <dgm:cxn modelId="{15D2ACA6-B113-455C-B963-F3FC0331A4D9}" srcId="{F4E22F2D-6656-4667-B1D7-6111AA103E3C}" destId="{2822E985-D066-4664-B123-F6307E30E42C}" srcOrd="2" destOrd="0" parTransId="{39F223E4-4C40-41EC-9528-CC9D8BFA3294}" sibTransId="{6CEBAC56-BC3D-455C-B43C-06AFC0A46EE2}"/>
    <dgm:cxn modelId="{1D00C5AD-40AF-4E1B-8343-494E98B40EE7}" type="presOf" srcId="{78795689-9D26-4E8F-8CFB-D370A2CF37F9}" destId="{813A33CF-C608-4097-8620-BFD0F1BBAF79}" srcOrd="0" destOrd="0" presId="urn:microsoft.com/office/officeart/2005/8/layout/vList5"/>
    <dgm:cxn modelId="{E53869B3-9F64-4B11-A1E1-823CD7B4E828}" type="presOf" srcId="{2822E985-D066-4664-B123-F6307E30E42C}" destId="{813A33CF-C608-4097-8620-BFD0F1BBAF79}" srcOrd="0" destOrd="2" presId="urn:microsoft.com/office/officeart/2005/8/layout/vList5"/>
    <dgm:cxn modelId="{A92304C6-7F2A-49D3-963C-9C1728C878D1}" type="presOf" srcId="{2ADF8ADE-86CF-44BC-B0A0-1B3BFC8910E3}" destId="{42038CA0-9208-4402-B4CF-4948E5F6EEBC}" srcOrd="0" destOrd="0" presId="urn:microsoft.com/office/officeart/2005/8/layout/vList5"/>
    <dgm:cxn modelId="{C98212D1-BA1A-4FC6-8BAA-D79010DF0A20}" srcId="{CF49954C-1B91-4ADB-8CE1-89C7E0E8A430}" destId="{D8C75C38-FDC6-419D-A5F2-C850F3484D4D}" srcOrd="0" destOrd="0" parTransId="{C8E9B876-3B21-4C62-BAC0-99544EED087A}" sibTransId="{DA9FD836-3E4B-4BB1-86CA-B7B7386C0952}"/>
    <dgm:cxn modelId="{D53DFAD7-EA12-43DE-ABF9-8CC4D9AA8970}" srcId="{CF49954C-1B91-4ADB-8CE1-89C7E0E8A430}" destId="{F4E22F2D-6656-4667-B1D7-6111AA103E3C}" srcOrd="1" destOrd="0" parTransId="{FAD7216F-1083-4CD0-A86D-E33C90CF131A}" sibTransId="{ECC8825D-AC1E-40BC-B8CB-BD393A40544D}"/>
    <dgm:cxn modelId="{059536D9-814C-4E66-B848-B00D1D4AB0FD}" type="presOf" srcId="{D945973E-93F8-4641-81F2-57361C0CDA36}" destId="{86A7B461-0EC3-4464-931E-CA497C9AD37C}" srcOrd="0" destOrd="2" presId="urn:microsoft.com/office/officeart/2005/8/layout/vList5"/>
    <dgm:cxn modelId="{58CAE0E0-81AE-4F05-AA75-9659394BBF02}" type="presOf" srcId="{3B20D746-E978-40B0-8E33-E19310B50550}" destId="{86A7B461-0EC3-4464-931E-CA497C9AD37C}" srcOrd="0" destOrd="0" presId="urn:microsoft.com/office/officeart/2005/8/layout/vList5"/>
    <dgm:cxn modelId="{CA1D3051-2D25-4F7A-9286-A487D4745A00}" type="presParOf" srcId="{739F460A-3429-4A7E-9BD3-5FA11057BC6D}" destId="{155F68CE-2B5C-40BF-99F4-7C918414BE9A}" srcOrd="0" destOrd="0" presId="urn:microsoft.com/office/officeart/2005/8/layout/vList5"/>
    <dgm:cxn modelId="{7B817777-E16B-49EE-A8CD-B6331D48472F}" type="presParOf" srcId="{155F68CE-2B5C-40BF-99F4-7C918414BE9A}" destId="{B59F7DA6-2C32-4DF3-840B-9329322113AB}" srcOrd="0" destOrd="0" presId="urn:microsoft.com/office/officeart/2005/8/layout/vList5"/>
    <dgm:cxn modelId="{67DBEA5D-3AA1-4C5A-8310-7A1ABC500AB8}" type="presParOf" srcId="{155F68CE-2B5C-40BF-99F4-7C918414BE9A}" destId="{86A7B461-0EC3-4464-931E-CA497C9AD37C}" srcOrd="1" destOrd="0" presId="urn:microsoft.com/office/officeart/2005/8/layout/vList5"/>
    <dgm:cxn modelId="{A8628FA8-55E6-4DCA-AC81-CADDEAA4B7DC}" type="presParOf" srcId="{739F460A-3429-4A7E-9BD3-5FA11057BC6D}" destId="{31893540-6057-4014-8921-088169651137}" srcOrd="1" destOrd="0" presId="urn:microsoft.com/office/officeart/2005/8/layout/vList5"/>
    <dgm:cxn modelId="{C738A4D5-4219-4CF0-84EA-5AF31AF36BAA}" type="presParOf" srcId="{739F460A-3429-4A7E-9BD3-5FA11057BC6D}" destId="{26E6E088-3FCE-4197-AF34-A418D8E47F5E}" srcOrd="2" destOrd="0" presId="urn:microsoft.com/office/officeart/2005/8/layout/vList5"/>
    <dgm:cxn modelId="{E8EB248C-F506-45B9-956B-7F5632ABBC62}" type="presParOf" srcId="{26E6E088-3FCE-4197-AF34-A418D8E47F5E}" destId="{CA7E2A02-E22D-4B84-A1F0-F06AA6F37BBD}" srcOrd="0" destOrd="0" presId="urn:microsoft.com/office/officeart/2005/8/layout/vList5"/>
    <dgm:cxn modelId="{B6C1EC7E-E752-4006-844D-4ED4C3EC4BE0}" type="presParOf" srcId="{26E6E088-3FCE-4197-AF34-A418D8E47F5E}" destId="{813A33CF-C608-4097-8620-BFD0F1BBAF79}" srcOrd="1" destOrd="0" presId="urn:microsoft.com/office/officeart/2005/8/layout/vList5"/>
    <dgm:cxn modelId="{446BDA74-2905-460A-91B2-CD04571B5318}" type="presParOf" srcId="{739F460A-3429-4A7E-9BD3-5FA11057BC6D}" destId="{52ADE792-4088-4CA3-84E7-81F616C1CEDB}" srcOrd="3" destOrd="0" presId="urn:microsoft.com/office/officeart/2005/8/layout/vList5"/>
    <dgm:cxn modelId="{07CA2606-073C-428C-AD81-CED875273AE3}" type="presParOf" srcId="{739F460A-3429-4A7E-9BD3-5FA11057BC6D}" destId="{DBE0FC7F-9DFA-4FE6-B5E4-F3EC4DB664AE}" srcOrd="4" destOrd="0" presId="urn:microsoft.com/office/officeart/2005/8/layout/vList5"/>
    <dgm:cxn modelId="{55DD328A-60BA-4A11-A89A-9CD827265CAA}" type="presParOf" srcId="{DBE0FC7F-9DFA-4FE6-B5E4-F3EC4DB664AE}" destId="{42038CA0-9208-4402-B4CF-4948E5F6EEBC}" srcOrd="0" destOrd="0" presId="urn:microsoft.com/office/officeart/2005/8/layout/vList5"/>
    <dgm:cxn modelId="{5AFB1221-D539-4346-B67B-33F0DD93A46E}" type="presParOf" srcId="{DBE0FC7F-9DFA-4FE6-B5E4-F3EC4DB664AE}" destId="{8F99A03B-FF59-4553-B288-528CB9524D69}"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CD55DA0-DB61-4AFD-8584-11C5F639261C}" type="doc">
      <dgm:prSet loTypeId="urn:microsoft.com/office/officeart/2005/8/layout/radial6" loCatId="cycle" qsTypeId="urn:microsoft.com/office/officeart/2005/8/quickstyle/simple1" qsCatId="simple" csTypeId="urn:microsoft.com/office/officeart/2005/8/colors/accent0_3" csCatId="mainScheme" phldr="1"/>
      <dgm:spPr/>
      <dgm:t>
        <a:bodyPr/>
        <a:lstStyle/>
        <a:p>
          <a:endParaRPr lang="en-CA"/>
        </a:p>
      </dgm:t>
    </dgm:pt>
    <dgm:pt modelId="{B77A485C-9D49-4947-8FC4-F93E4DB01A86}">
      <dgm:prSet phldrT="[Text]"/>
      <dgm:spPr/>
      <dgm:t>
        <a:bodyPr/>
        <a:lstStyle/>
        <a:p>
          <a:r>
            <a:rPr lang="en-CA" dirty="0"/>
            <a:t>STIs</a:t>
          </a:r>
        </a:p>
      </dgm:t>
    </dgm:pt>
    <dgm:pt modelId="{19959690-9B1F-48AD-900D-EAD722B3627C}" type="parTrans" cxnId="{57230B21-63CB-422B-AD45-EC0AD6430DF0}">
      <dgm:prSet/>
      <dgm:spPr/>
      <dgm:t>
        <a:bodyPr/>
        <a:lstStyle/>
        <a:p>
          <a:endParaRPr lang="en-CA"/>
        </a:p>
      </dgm:t>
    </dgm:pt>
    <dgm:pt modelId="{0D4B2E38-6949-4CBF-896C-ACEF27A85317}" type="sibTrans" cxnId="{57230B21-63CB-422B-AD45-EC0AD6430DF0}">
      <dgm:prSet/>
      <dgm:spPr/>
      <dgm:t>
        <a:bodyPr/>
        <a:lstStyle/>
        <a:p>
          <a:endParaRPr lang="en-CA"/>
        </a:p>
      </dgm:t>
    </dgm:pt>
    <dgm:pt modelId="{AE9AABCA-EFA2-46CD-86FB-4B575B775518}">
      <dgm:prSet phldrT="[Text]" custT="1"/>
      <dgm:spPr/>
      <dgm:t>
        <a:bodyPr/>
        <a:lstStyle/>
        <a:p>
          <a:r>
            <a:rPr lang="en-CA" sz="1800" dirty="0"/>
            <a:t>Oral sex</a:t>
          </a:r>
        </a:p>
      </dgm:t>
    </dgm:pt>
    <dgm:pt modelId="{799FE08A-89E1-42F1-AC9B-EC5CF42CA80C}" type="parTrans" cxnId="{F2B2F9BB-9E6C-496F-986A-902E6426D451}">
      <dgm:prSet/>
      <dgm:spPr/>
      <dgm:t>
        <a:bodyPr/>
        <a:lstStyle/>
        <a:p>
          <a:endParaRPr lang="en-CA"/>
        </a:p>
      </dgm:t>
    </dgm:pt>
    <dgm:pt modelId="{7AF3069B-B553-4F1D-B5D1-AA3898CA85F8}" type="sibTrans" cxnId="{F2B2F9BB-9E6C-496F-986A-902E6426D451}">
      <dgm:prSet/>
      <dgm:spPr/>
      <dgm:t>
        <a:bodyPr/>
        <a:lstStyle/>
        <a:p>
          <a:endParaRPr lang="en-CA"/>
        </a:p>
      </dgm:t>
    </dgm:pt>
    <dgm:pt modelId="{2E32174D-5E33-455C-AB90-7D02BF870A7C}">
      <dgm:prSet phldrT="[Text]" custT="1"/>
      <dgm:spPr/>
      <dgm:t>
        <a:bodyPr/>
        <a:lstStyle/>
        <a:p>
          <a:r>
            <a:rPr lang="en-CA" sz="1800" dirty="0"/>
            <a:t>Vaginal sex</a:t>
          </a:r>
        </a:p>
      </dgm:t>
    </dgm:pt>
    <dgm:pt modelId="{02EC550E-3F98-4BDD-9EE8-D9501D6FA407}" type="parTrans" cxnId="{CB518E62-8F20-4E70-8913-2E51571CF88D}">
      <dgm:prSet/>
      <dgm:spPr/>
      <dgm:t>
        <a:bodyPr/>
        <a:lstStyle/>
        <a:p>
          <a:endParaRPr lang="en-CA"/>
        </a:p>
      </dgm:t>
    </dgm:pt>
    <dgm:pt modelId="{6579353A-2961-431D-B039-851B56C1CB48}" type="sibTrans" cxnId="{CB518E62-8F20-4E70-8913-2E51571CF88D}">
      <dgm:prSet/>
      <dgm:spPr/>
      <dgm:t>
        <a:bodyPr/>
        <a:lstStyle/>
        <a:p>
          <a:endParaRPr lang="en-CA"/>
        </a:p>
      </dgm:t>
    </dgm:pt>
    <dgm:pt modelId="{A7D73CE4-FD1F-4798-9935-8CF9568758AD}">
      <dgm:prSet phldrT="[Text]" custT="1"/>
      <dgm:spPr/>
      <dgm:t>
        <a:bodyPr/>
        <a:lstStyle/>
        <a:p>
          <a:r>
            <a:rPr lang="en-CA" sz="1800" dirty="0"/>
            <a:t>Sharing equipment</a:t>
          </a:r>
        </a:p>
      </dgm:t>
    </dgm:pt>
    <dgm:pt modelId="{6F76919D-F038-4FB7-991F-EDB1FB0E27BE}" type="parTrans" cxnId="{DED4C62C-AAFD-41DE-9523-39856110891C}">
      <dgm:prSet/>
      <dgm:spPr/>
      <dgm:t>
        <a:bodyPr/>
        <a:lstStyle/>
        <a:p>
          <a:endParaRPr lang="en-CA"/>
        </a:p>
      </dgm:t>
    </dgm:pt>
    <dgm:pt modelId="{DB093343-5162-4AE8-BDBD-8C33D9CE02F1}" type="sibTrans" cxnId="{DED4C62C-AAFD-41DE-9523-39856110891C}">
      <dgm:prSet/>
      <dgm:spPr/>
      <dgm:t>
        <a:bodyPr/>
        <a:lstStyle/>
        <a:p>
          <a:endParaRPr lang="en-CA"/>
        </a:p>
      </dgm:t>
    </dgm:pt>
    <dgm:pt modelId="{9EDF8F37-E3CF-486B-A9CA-6AD073DA70E6}">
      <dgm:prSet phldrT="[Text]" custT="1"/>
      <dgm:spPr/>
      <dgm:t>
        <a:bodyPr/>
        <a:lstStyle/>
        <a:p>
          <a:r>
            <a:rPr lang="en-CA" sz="1800" dirty="0"/>
            <a:t>Anal sex</a:t>
          </a:r>
        </a:p>
      </dgm:t>
    </dgm:pt>
    <dgm:pt modelId="{24F93EA6-90FC-4AC5-B452-5C214E3FAA89}" type="parTrans" cxnId="{1F908A54-79F5-4AA6-92E4-4DB8AEAD0E18}">
      <dgm:prSet/>
      <dgm:spPr/>
      <dgm:t>
        <a:bodyPr/>
        <a:lstStyle/>
        <a:p>
          <a:endParaRPr lang="en-CA"/>
        </a:p>
      </dgm:t>
    </dgm:pt>
    <dgm:pt modelId="{499B7383-E6CE-4AEB-8769-16A6292A1A29}" type="sibTrans" cxnId="{1F908A54-79F5-4AA6-92E4-4DB8AEAD0E18}">
      <dgm:prSet/>
      <dgm:spPr/>
      <dgm:t>
        <a:bodyPr/>
        <a:lstStyle/>
        <a:p>
          <a:endParaRPr lang="en-CA"/>
        </a:p>
      </dgm:t>
    </dgm:pt>
    <dgm:pt modelId="{D26BD1DE-D6ED-4DC5-B71D-B2DC5C86C1F7}">
      <dgm:prSet custT="1"/>
      <dgm:spPr/>
      <dgm:t>
        <a:bodyPr/>
        <a:lstStyle/>
        <a:p>
          <a:r>
            <a:rPr lang="en-CA" sz="1800" dirty="0"/>
            <a:t>Infected mom to baby</a:t>
          </a:r>
        </a:p>
      </dgm:t>
    </dgm:pt>
    <dgm:pt modelId="{1F517AF1-C1A6-41D0-A31D-9A71454F81F7}" type="parTrans" cxnId="{8AEBD105-F04E-41B4-9F3D-4A748A50781B}">
      <dgm:prSet/>
      <dgm:spPr/>
      <dgm:t>
        <a:bodyPr/>
        <a:lstStyle/>
        <a:p>
          <a:endParaRPr lang="en-CA"/>
        </a:p>
      </dgm:t>
    </dgm:pt>
    <dgm:pt modelId="{BB2D7719-E38A-4A89-84DC-567B5A7C1E86}" type="sibTrans" cxnId="{8AEBD105-F04E-41B4-9F3D-4A748A50781B}">
      <dgm:prSet/>
      <dgm:spPr/>
      <dgm:t>
        <a:bodyPr/>
        <a:lstStyle/>
        <a:p>
          <a:endParaRPr lang="en-CA"/>
        </a:p>
      </dgm:t>
    </dgm:pt>
    <dgm:pt modelId="{6D51E0CA-8F78-48BF-B37E-72BFC73758A1}">
      <dgm:prSet custT="1"/>
      <dgm:spPr/>
      <dgm:t>
        <a:bodyPr/>
        <a:lstStyle/>
        <a:p>
          <a:r>
            <a:rPr lang="en-CA" sz="1800" dirty="0"/>
            <a:t>Skin to skin contact</a:t>
          </a:r>
        </a:p>
      </dgm:t>
    </dgm:pt>
    <dgm:pt modelId="{B92CDB1C-4775-4311-89EC-20988CAF68CD}" type="parTrans" cxnId="{66C92927-0634-464C-B9DE-08B7A69A4644}">
      <dgm:prSet/>
      <dgm:spPr/>
      <dgm:t>
        <a:bodyPr/>
        <a:lstStyle/>
        <a:p>
          <a:endParaRPr lang="en-CA"/>
        </a:p>
      </dgm:t>
    </dgm:pt>
    <dgm:pt modelId="{3CE509DA-9FC1-4C06-9174-1FC4B8925A30}" type="sibTrans" cxnId="{66C92927-0634-464C-B9DE-08B7A69A4644}">
      <dgm:prSet/>
      <dgm:spPr/>
      <dgm:t>
        <a:bodyPr/>
        <a:lstStyle/>
        <a:p>
          <a:endParaRPr lang="en-CA"/>
        </a:p>
      </dgm:t>
    </dgm:pt>
    <dgm:pt modelId="{65B8623C-E9CA-4CB6-85D1-264AED45E6FB}">
      <dgm:prSet custT="1"/>
      <dgm:spPr/>
      <dgm:t>
        <a:bodyPr/>
        <a:lstStyle/>
        <a:p>
          <a:r>
            <a:rPr lang="en-CA" sz="1800" dirty="0"/>
            <a:t>Bodily fluids</a:t>
          </a:r>
        </a:p>
      </dgm:t>
    </dgm:pt>
    <dgm:pt modelId="{A17057F9-6E79-467E-AA9B-E278F12463BC}" type="parTrans" cxnId="{470C4211-78B1-4EA6-8F2E-6CEEA515DE8A}">
      <dgm:prSet/>
      <dgm:spPr/>
      <dgm:t>
        <a:bodyPr/>
        <a:lstStyle/>
        <a:p>
          <a:endParaRPr lang="en-CA"/>
        </a:p>
      </dgm:t>
    </dgm:pt>
    <dgm:pt modelId="{3D96922A-707E-42F7-9FB4-80567196033E}" type="sibTrans" cxnId="{470C4211-78B1-4EA6-8F2E-6CEEA515DE8A}">
      <dgm:prSet/>
      <dgm:spPr/>
      <dgm:t>
        <a:bodyPr/>
        <a:lstStyle/>
        <a:p>
          <a:endParaRPr lang="en-CA"/>
        </a:p>
      </dgm:t>
    </dgm:pt>
    <dgm:pt modelId="{7036DAEB-626D-48D7-8195-C2C40421C3C0}" type="pres">
      <dgm:prSet presAssocID="{ECD55DA0-DB61-4AFD-8584-11C5F639261C}" presName="Name0" presStyleCnt="0">
        <dgm:presLayoutVars>
          <dgm:chMax val="1"/>
          <dgm:dir/>
          <dgm:animLvl val="ctr"/>
          <dgm:resizeHandles val="exact"/>
        </dgm:presLayoutVars>
      </dgm:prSet>
      <dgm:spPr/>
    </dgm:pt>
    <dgm:pt modelId="{F8DE271E-E696-4F3F-ABCC-8ADB733DD3AD}" type="pres">
      <dgm:prSet presAssocID="{B77A485C-9D49-4947-8FC4-F93E4DB01A86}" presName="centerShape" presStyleLbl="node0" presStyleIdx="0" presStyleCnt="1"/>
      <dgm:spPr/>
    </dgm:pt>
    <dgm:pt modelId="{2CE1ABA5-6FE1-4CBB-A426-42FA91CDACC1}" type="pres">
      <dgm:prSet presAssocID="{AE9AABCA-EFA2-46CD-86FB-4B575B775518}" presName="node" presStyleLbl="node1" presStyleIdx="0" presStyleCnt="7" custScaleX="162712" custScaleY="130849" custRadScaleRad="101690" custRadScaleInc="-2061">
        <dgm:presLayoutVars>
          <dgm:bulletEnabled val="1"/>
        </dgm:presLayoutVars>
      </dgm:prSet>
      <dgm:spPr/>
    </dgm:pt>
    <dgm:pt modelId="{69B2BBDF-A519-45B5-936A-E738F8E7F9C1}" type="pres">
      <dgm:prSet presAssocID="{AE9AABCA-EFA2-46CD-86FB-4B575B775518}" presName="dummy" presStyleCnt="0"/>
      <dgm:spPr/>
    </dgm:pt>
    <dgm:pt modelId="{396BDA2F-A715-4D69-94DC-D1EF2F987657}" type="pres">
      <dgm:prSet presAssocID="{7AF3069B-B553-4F1D-B5D1-AA3898CA85F8}" presName="sibTrans" presStyleLbl="sibTrans2D1" presStyleIdx="0" presStyleCnt="7"/>
      <dgm:spPr/>
    </dgm:pt>
    <dgm:pt modelId="{EDE7E25A-42FB-4102-9660-D4985BA8C881}" type="pres">
      <dgm:prSet presAssocID="{2E32174D-5E33-455C-AB90-7D02BF870A7C}" presName="node" presStyleLbl="node1" presStyleIdx="1" presStyleCnt="7" custScaleX="162712" custScaleY="130849" custRadScaleRad="96671" custRadScaleInc="14856">
        <dgm:presLayoutVars>
          <dgm:bulletEnabled val="1"/>
        </dgm:presLayoutVars>
      </dgm:prSet>
      <dgm:spPr/>
    </dgm:pt>
    <dgm:pt modelId="{9C848F26-A4F7-4C4E-A5CA-C64F82077B43}" type="pres">
      <dgm:prSet presAssocID="{2E32174D-5E33-455C-AB90-7D02BF870A7C}" presName="dummy" presStyleCnt="0"/>
      <dgm:spPr/>
    </dgm:pt>
    <dgm:pt modelId="{440EE353-E6DD-4635-B146-99E325E2457D}" type="pres">
      <dgm:prSet presAssocID="{6579353A-2961-431D-B039-851B56C1CB48}" presName="sibTrans" presStyleLbl="sibTrans2D1" presStyleIdx="1" presStyleCnt="7"/>
      <dgm:spPr/>
    </dgm:pt>
    <dgm:pt modelId="{98CBF039-56C5-406F-816A-EC3B43E6DDA1}" type="pres">
      <dgm:prSet presAssocID="{65B8623C-E9CA-4CB6-85D1-264AED45E6FB}" presName="node" presStyleLbl="node1" presStyleIdx="2" presStyleCnt="7" custScaleX="162712" custScaleY="130849">
        <dgm:presLayoutVars>
          <dgm:bulletEnabled val="1"/>
        </dgm:presLayoutVars>
      </dgm:prSet>
      <dgm:spPr/>
    </dgm:pt>
    <dgm:pt modelId="{FDF1D580-22DE-40A7-85EB-B67C26EE563E}" type="pres">
      <dgm:prSet presAssocID="{65B8623C-E9CA-4CB6-85D1-264AED45E6FB}" presName="dummy" presStyleCnt="0"/>
      <dgm:spPr/>
    </dgm:pt>
    <dgm:pt modelId="{E44ED53C-4162-4FFE-8671-B989C4BA71A5}" type="pres">
      <dgm:prSet presAssocID="{3D96922A-707E-42F7-9FB4-80567196033E}" presName="sibTrans" presStyleLbl="sibTrans2D1" presStyleIdx="2" presStyleCnt="7"/>
      <dgm:spPr/>
    </dgm:pt>
    <dgm:pt modelId="{64A741C4-C6EF-466B-86E8-424F8381E7A8}" type="pres">
      <dgm:prSet presAssocID="{6D51E0CA-8F78-48BF-B37E-72BFC73758A1}" presName="node" presStyleLbl="node1" presStyleIdx="3" presStyleCnt="7" custScaleX="162712" custScaleY="130849" custRadScaleRad="100285" custRadScaleInc="-14310">
        <dgm:presLayoutVars>
          <dgm:bulletEnabled val="1"/>
        </dgm:presLayoutVars>
      </dgm:prSet>
      <dgm:spPr/>
    </dgm:pt>
    <dgm:pt modelId="{1044E7BD-84CB-42DB-8A63-EFDAE8A4AF7F}" type="pres">
      <dgm:prSet presAssocID="{6D51E0CA-8F78-48BF-B37E-72BFC73758A1}" presName="dummy" presStyleCnt="0"/>
      <dgm:spPr/>
    </dgm:pt>
    <dgm:pt modelId="{12F5CE2D-8ED2-403A-B6BE-939E26416575}" type="pres">
      <dgm:prSet presAssocID="{3CE509DA-9FC1-4C06-9174-1FC4B8925A30}" presName="sibTrans" presStyleLbl="sibTrans2D1" presStyleIdx="3" presStyleCnt="7"/>
      <dgm:spPr/>
    </dgm:pt>
    <dgm:pt modelId="{306A1CFC-7EC7-456B-B773-33B728A28802}" type="pres">
      <dgm:prSet presAssocID="{D26BD1DE-D6ED-4DC5-B71D-B2DC5C86C1F7}" presName="node" presStyleLbl="node1" presStyleIdx="4" presStyleCnt="7" custScaleX="162712" custScaleY="130849" custRadScaleRad="102490" custRadScaleInc="15097">
        <dgm:presLayoutVars>
          <dgm:bulletEnabled val="1"/>
        </dgm:presLayoutVars>
      </dgm:prSet>
      <dgm:spPr/>
    </dgm:pt>
    <dgm:pt modelId="{1595CDC0-6866-44D0-AC55-3386F777E371}" type="pres">
      <dgm:prSet presAssocID="{D26BD1DE-D6ED-4DC5-B71D-B2DC5C86C1F7}" presName="dummy" presStyleCnt="0"/>
      <dgm:spPr/>
    </dgm:pt>
    <dgm:pt modelId="{A6CD5997-0A78-41EC-BF6F-809520F47F82}" type="pres">
      <dgm:prSet presAssocID="{BB2D7719-E38A-4A89-84DC-567B5A7C1E86}" presName="sibTrans" presStyleLbl="sibTrans2D1" presStyleIdx="4" presStyleCnt="7"/>
      <dgm:spPr/>
    </dgm:pt>
    <dgm:pt modelId="{93BEC10F-EDEE-4A3A-9023-027CE9A00F15}" type="pres">
      <dgm:prSet presAssocID="{A7D73CE4-FD1F-4798-9935-8CF9568758AD}" presName="node" presStyleLbl="node1" presStyleIdx="5" presStyleCnt="7" custScaleX="162712" custScaleY="130849" custRadScaleRad="100252" custRadScaleInc="5953">
        <dgm:presLayoutVars>
          <dgm:bulletEnabled val="1"/>
        </dgm:presLayoutVars>
      </dgm:prSet>
      <dgm:spPr/>
    </dgm:pt>
    <dgm:pt modelId="{E84A2F34-E9BD-4C8C-9795-C952F57124F0}" type="pres">
      <dgm:prSet presAssocID="{A7D73CE4-FD1F-4798-9935-8CF9568758AD}" presName="dummy" presStyleCnt="0"/>
      <dgm:spPr/>
    </dgm:pt>
    <dgm:pt modelId="{4A19D9F5-2346-468D-AF4E-5E353F1D9D98}" type="pres">
      <dgm:prSet presAssocID="{DB093343-5162-4AE8-BDBD-8C33D9CE02F1}" presName="sibTrans" presStyleLbl="sibTrans2D1" presStyleIdx="5" presStyleCnt="7"/>
      <dgm:spPr/>
    </dgm:pt>
    <dgm:pt modelId="{D4FB0BD4-79DF-4900-BC11-8078AF8AD828}" type="pres">
      <dgm:prSet presAssocID="{9EDF8F37-E3CF-486B-A9CA-6AD073DA70E6}" presName="node" presStyleLbl="node1" presStyleIdx="6" presStyleCnt="7" custScaleX="162712" custScaleY="130849" custRadScaleRad="98175" custRadScaleInc="-11461">
        <dgm:presLayoutVars>
          <dgm:bulletEnabled val="1"/>
        </dgm:presLayoutVars>
      </dgm:prSet>
      <dgm:spPr/>
    </dgm:pt>
    <dgm:pt modelId="{4B13B2A8-F828-46BA-B865-F3BFB6C2179A}" type="pres">
      <dgm:prSet presAssocID="{9EDF8F37-E3CF-486B-A9CA-6AD073DA70E6}" presName="dummy" presStyleCnt="0"/>
      <dgm:spPr/>
    </dgm:pt>
    <dgm:pt modelId="{CEFF3A4F-778F-4721-B448-3CDBA0FDCDD7}" type="pres">
      <dgm:prSet presAssocID="{499B7383-E6CE-4AEB-8769-16A6292A1A29}" presName="sibTrans" presStyleLbl="sibTrans2D1" presStyleIdx="6" presStyleCnt="7"/>
      <dgm:spPr/>
    </dgm:pt>
  </dgm:ptLst>
  <dgm:cxnLst>
    <dgm:cxn modelId="{8AEBD105-F04E-41B4-9F3D-4A748A50781B}" srcId="{B77A485C-9D49-4947-8FC4-F93E4DB01A86}" destId="{D26BD1DE-D6ED-4DC5-B71D-B2DC5C86C1F7}" srcOrd="4" destOrd="0" parTransId="{1F517AF1-C1A6-41D0-A31D-9A71454F81F7}" sibTransId="{BB2D7719-E38A-4A89-84DC-567B5A7C1E86}"/>
    <dgm:cxn modelId="{16568E10-3375-4C52-A9C2-43D92983698D}" type="presOf" srcId="{499B7383-E6CE-4AEB-8769-16A6292A1A29}" destId="{CEFF3A4F-778F-4721-B448-3CDBA0FDCDD7}" srcOrd="0" destOrd="0" presId="urn:microsoft.com/office/officeart/2005/8/layout/radial6"/>
    <dgm:cxn modelId="{470C4211-78B1-4EA6-8F2E-6CEEA515DE8A}" srcId="{B77A485C-9D49-4947-8FC4-F93E4DB01A86}" destId="{65B8623C-E9CA-4CB6-85D1-264AED45E6FB}" srcOrd="2" destOrd="0" parTransId="{A17057F9-6E79-467E-AA9B-E278F12463BC}" sibTransId="{3D96922A-707E-42F7-9FB4-80567196033E}"/>
    <dgm:cxn modelId="{57230B21-63CB-422B-AD45-EC0AD6430DF0}" srcId="{ECD55DA0-DB61-4AFD-8584-11C5F639261C}" destId="{B77A485C-9D49-4947-8FC4-F93E4DB01A86}" srcOrd="0" destOrd="0" parTransId="{19959690-9B1F-48AD-900D-EAD722B3627C}" sibTransId="{0D4B2E38-6949-4CBF-896C-ACEF27A85317}"/>
    <dgm:cxn modelId="{66C92927-0634-464C-B9DE-08B7A69A4644}" srcId="{B77A485C-9D49-4947-8FC4-F93E4DB01A86}" destId="{6D51E0CA-8F78-48BF-B37E-72BFC73758A1}" srcOrd="3" destOrd="0" parTransId="{B92CDB1C-4775-4311-89EC-20988CAF68CD}" sibTransId="{3CE509DA-9FC1-4C06-9174-1FC4B8925A30}"/>
    <dgm:cxn modelId="{DED4C62C-AAFD-41DE-9523-39856110891C}" srcId="{B77A485C-9D49-4947-8FC4-F93E4DB01A86}" destId="{A7D73CE4-FD1F-4798-9935-8CF9568758AD}" srcOrd="5" destOrd="0" parTransId="{6F76919D-F038-4FB7-991F-EDB1FB0E27BE}" sibTransId="{DB093343-5162-4AE8-BDBD-8C33D9CE02F1}"/>
    <dgm:cxn modelId="{D1E4173A-F02A-4A33-9A72-136E9665FA36}" type="presOf" srcId="{DB093343-5162-4AE8-BDBD-8C33D9CE02F1}" destId="{4A19D9F5-2346-468D-AF4E-5E353F1D9D98}" srcOrd="0" destOrd="0" presId="urn:microsoft.com/office/officeart/2005/8/layout/radial6"/>
    <dgm:cxn modelId="{82935B3B-DC04-469C-A7CB-E4AC307C53DD}" type="presOf" srcId="{6579353A-2961-431D-B039-851B56C1CB48}" destId="{440EE353-E6DD-4635-B146-99E325E2457D}" srcOrd="0" destOrd="0" presId="urn:microsoft.com/office/officeart/2005/8/layout/radial6"/>
    <dgm:cxn modelId="{5D0D8341-A85A-49F8-8F6E-BACF33597D5F}" type="presOf" srcId="{AE9AABCA-EFA2-46CD-86FB-4B575B775518}" destId="{2CE1ABA5-6FE1-4CBB-A426-42FA91CDACC1}" srcOrd="0" destOrd="0" presId="urn:microsoft.com/office/officeart/2005/8/layout/radial6"/>
    <dgm:cxn modelId="{CB518E62-8F20-4E70-8913-2E51571CF88D}" srcId="{B77A485C-9D49-4947-8FC4-F93E4DB01A86}" destId="{2E32174D-5E33-455C-AB90-7D02BF870A7C}" srcOrd="1" destOrd="0" parTransId="{02EC550E-3F98-4BDD-9EE8-D9501D6FA407}" sibTransId="{6579353A-2961-431D-B039-851B56C1CB48}"/>
    <dgm:cxn modelId="{75F50243-8DF5-4E09-BB99-0FBC91FF783C}" type="presOf" srcId="{3D96922A-707E-42F7-9FB4-80567196033E}" destId="{E44ED53C-4162-4FFE-8671-B989C4BA71A5}" srcOrd="0" destOrd="0" presId="urn:microsoft.com/office/officeart/2005/8/layout/radial6"/>
    <dgm:cxn modelId="{FF5D6864-A955-4292-8801-797853910FE3}" type="presOf" srcId="{A7D73CE4-FD1F-4798-9935-8CF9568758AD}" destId="{93BEC10F-EDEE-4A3A-9023-027CE9A00F15}" srcOrd="0" destOrd="0" presId="urn:microsoft.com/office/officeart/2005/8/layout/radial6"/>
    <dgm:cxn modelId="{7AFDED49-C1FB-4973-A33D-6A33A9E655A9}" type="presOf" srcId="{D26BD1DE-D6ED-4DC5-B71D-B2DC5C86C1F7}" destId="{306A1CFC-7EC7-456B-B773-33B728A28802}" srcOrd="0" destOrd="0" presId="urn:microsoft.com/office/officeart/2005/8/layout/radial6"/>
    <dgm:cxn modelId="{1F908A54-79F5-4AA6-92E4-4DB8AEAD0E18}" srcId="{B77A485C-9D49-4947-8FC4-F93E4DB01A86}" destId="{9EDF8F37-E3CF-486B-A9CA-6AD073DA70E6}" srcOrd="6" destOrd="0" parTransId="{24F93EA6-90FC-4AC5-B452-5C214E3FAA89}" sibTransId="{499B7383-E6CE-4AEB-8769-16A6292A1A29}"/>
    <dgm:cxn modelId="{A0188B75-4AA5-4AAB-8DF8-99EAC9CD763C}" type="presOf" srcId="{65B8623C-E9CA-4CB6-85D1-264AED45E6FB}" destId="{98CBF039-56C5-406F-816A-EC3B43E6DDA1}" srcOrd="0" destOrd="0" presId="urn:microsoft.com/office/officeart/2005/8/layout/radial6"/>
    <dgm:cxn modelId="{5676157B-029D-45CE-8B2E-22763B09B51A}" type="presOf" srcId="{6D51E0CA-8F78-48BF-B37E-72BFC73758A1}" destId="{64A741C4-C6EF-466B-86E8-424F8381E7A8}" srcOrd="0" destOrd="0" presId="urn:microsoft.com/office/officeart/2005/8/layout/radial6"/>
    <dgm:cxn modelId="{EB3FC896-93DE-4E18-A72B-29BCF09FF887}" type="presOf" srcId="{7AF3069B-B553-4F1D-B5D1-AA3898CA85F8}" destId="{396BDA2F-A715-4D69-94DC-D1EF2F987657}" srcOrd="0" destOrd="0" presId="urn:microsoft.com/office/officeart/2005/8/layout/radial6"/>
    <dgm:cxn modelId="{3CDD7FB2-5012-49B8-8508-73D25C6CC7BB}" type="presOf" srcId="{B77A485C-9D49-4947-8FC4-F93E4DB01A86}" destId="{F8DE271E-E696-4F3F-ABCC-8ADB733DD3AD}" srcOrd="0" destOrd="0" presId="urn:microsoft.com/office/officeart/2005/8/layout/radial6"/>
    <dgm:cxn modelId="{F2B2F9BB-9E6C-496F-986A-902E6426D451}" srcId="{B77A485C-9D49-4947-8FC4-F93E4DB01A86}" destId="{AE9AABCA-EFA2-46CD-86FB-4B575B775518}" srcOrd="0" destOrd="0" parTransId="{799FE08A-89E1-42F1-AC9B-EC5CF42CA80C}" sibTransId="{7AF3069B-B553-4F1D-B5D1-AA3898CA85F8}"/>
    <dgm:cxn modelId="{F82321BC-5F4F-4524-9C9A-24C53466C72C}" type="presOf" srcId="{3CE509DA-9FC1-4C06-9174-1FC4B8925A30}" destId="{12F5CE2D-8ED2-403A-B6BE-939E26416575}" srcOrd="0" destOrd="0" presId="urn:microsoft.com/office/officeart/2005/8/layout/radial6"/>
    <dgm:cxn modelId="{9C0FA0C3-309C-4EF5-8A65-2BD2DE2A4346}" type="presOf" srcId="{BB2D7719-E38A-4A89-84DC-567B5A7C1E86}" destId="{A6CD5997-0A78-41EC-BF6F-809520F47F82}" srcOrd="0" destOrd="0" presId="urn:microsoft.com/office/officeart/2005/8/layout/radial6"/>
    <dgm:cxn modelId="{AFB134EE-741B-468B-8516-7656B1B60ED1}" type="presOf" srcId="{2E32174D-5E33-455C-AB90-7D02BF870A7C}" destId="{EDE7E25A-42FB-4102-9660-D4985BA8C881}" srcOrd="0" destOrd="0" presId="urn:microsoft.com/office/officeart/2005/8/layout/radial6"/>
    <dgm:cxn modelId="{ED8392EE-33AE-417F-A56F-319456DDD32F}" type="presOf" srcId="{ECD55DA0-DB61-4AFD-8584-11C5F639261C}" destId="{7036DAEB-626D-48D7-8195-C2C40421C3C0}" srcOrd="0" destOrd="0" presId="urn:microsoft.com/office/officeart/2005/8/layout/radial6"/>
    <dgm:cxn modelId="{4FF5A8F7-BB38-45E4-BB84-3340C83D5ADB}" type="presOf" srcId="{9EDF8F37-E3CF-486B-A9CA-6AD073DA70E6}" destId="{D4FB0BD4-79DF-4900-BC11-8078AF8AD828}" srcOrd="0" destOrd="0" presId="urn:microsoft.com/office/officeart/2005/8/layout/radial6"/>
    <dgm:cxn modelId="{C9B3096D-FB76-446C-8EAD-948E2D42E81F}" type="presParOf" srcId="{7036DAEB-626D-48D7-8195-C2C40421C3C0}" destId="{F8DE271E-E696-4F3F-ABCC-8ADB733DD3AD}" srcOrd="0" destOrd="0" presId="urn:microsoft.com/office/officeart/2005/8/layout/radial6"/>
    <dgm:cxn modelId="{905E1E0A-76DD-4B8B-A063-1D05C7DB686F}" type="presParOf" srcId="{7036DAEB-626D-48D7-8195-C2C40421C3C0}" destId="{2CE1ABA5-6FE1-4CBB-A426-42FA91CDACC1}" srcOrd="1" destOrd="0" presId="urn:microsoft.com/office/officeart/2005/8/layout/radial6"/>
    <dgm:cxn modelId="{10FCF487-0CF6-4726-A579-62DE725A6BAC}" type="presParOf" srcId="{7036DAEB-626D-48D7-8195-C2C40421C3C0}" destId="{69B2BBDF-A519-45B5-936A-E738F8E7F9C1}" srcOrd="2" destOrd="0" presId="urn:microsoft.com/office/officeart/2005/8/layout/radial6"/>
    <dgm:cxn modelId="{BDB5334D-5E13-4C66-9D15-A1EAF3478506}" type="presParOf" srcId="{7036DAEB-626D-48D7-8195-C2C40421C3C0}" destId="{396BDA2F-A715-4D69-94DC-D1EF2F987657}" srcOrd="3" destOrd="0" presId="urn:microsoft.com/office/officeart/2005/8/layout/radial6"/>
    <dgm:cxn modelId="{B60E36AB-9ACD-4820-BF79-F1A1DBB4B20F}" type="presParOf" srcId="{7036DAEB-626D-48D7-8195-C2C40421C3C0}" destId="{EDE7E25A-42FB-4102-9660-D4985BA8C881}" srcOrd="4" destOrd="0" presId="urn:microsoft.com/office/officeart/2005/8/layout/radial6"/>
    <dgm:cxn modelId="{D8B2F12E-CB0A-4383-A494-47C27FB5470D}" type="presParOf" srcId="{7036DAEB-626D-48D7-8195-C2C40421C3C0}" destId="{9C848F26-A4F7-4C4E-A5CA-C64F82077B43}" srcOrd="5" destOrd="0" presId="urn:microsoft.com/office/officeart/2005/8/layout/radial6"/>
    <dgm:cxn modelId="{D349D61F-48F1-4E37-B23D-A21086561211}" type="presParOf" srcId="{7036DAEB-626D-48D7-8195-C2C40421C3C0}" destId="{440EE353-E6DD-4635-B146-99E325E2457D}" srcOrd="6" destOrd="0" presId="urn:microsoft.com/office/officeart/2005/8/layout/radial6"/>
    <dgm:cxn modelId="{31E95B5B-542F-4590-94F5-2BA1A837B88C}" type="presParOf" srcId="{7036DAEB-626D-48D7-8195-C2C40421C3C0}" destId="{98CBF039-56C5-406F-816A-EC3B43E6DDA1}" srcOrd="7" destOrd="0" presId="urn:microsoft.com/office/officeart/2005/8/layout/radial6"/>
    <dgm:cxn modelId="{A7D8AB6E-3081-4C34-842A-DC0819C25F27}" type="presParOf" srcId="{7036DAEB-626D-48D7-8195-C2C40421C3C0}" destId="{FDF1D580-22DE-40A7-85EB-B67C26EE563E}" srcOrd="8" destOrd="0" presId="urn:microsoft.com/office/officeart/2005/8/layout/radial6"/>
    <dgm:cxn modelId="{3CFDF194-1B51-41C4-9B65-1EBA8871A329}" type="presParOf" srcId="{7036DAEB-626D-48D7-8195-C2C40421C3C0}" destId="{E44ED53C-4162-4FFE-8671-B989C4BA71A5}" srcOrd="9" destOrd="0" presId="urn:microsoft.com/office/officeart/2005/8/layout/radial6"/>
    <dgm:cxn modelId="{22FE5BB2-F8A0-47FB-89AC-233F336153B5}" type="presParOf" srcId="{7036DAEB-626D-48D7-8195-C2C40421C3C0}" destId="{64A741C4-C6EF-466B-86E8-424F8381E7A8}" srcOrd="10" destOrd="0" presId="urn:microsoft.com/office/officeart/2005/8/layout/radial6"/>
    <dgm:cxn modelId="{E10AA239-FC36-4B2C-BFF3-E4AEDE1E5090}" type="presParOf" srcId="{7036DAEB-626D-48D7-8195-C2C40421C3C0}" destId="{1044E7BD-84CB-42DB-8A63-EFDAE8A4AF7F}" srcOrd="11" destOrd="0" presId="urn:microsoft.com/office/officeart/2005/8/layout/radial6"/>
    <dgm:cxn modelId="{759EA217-A116-495F-85BC-A9AA1E8C2588}" type="presParOf" srcId="{7036DAEB-626D-48D7-8195-C2C40421C3C0}" destId="{12F5CE2D-8ED2-403A-B6BE-939E26416575}" srcOrd="12" destOrd="0" presId="urn:microsoft.com/office/officeart/2005/8/layout/radial6"/>
    <dgm:cxn modelId="{3C209F09-AC86-4E25-BCD5-A94EB4E160C6}" type="presParOf" srcId="{7036DAEB-626D-48D7-8195-C2C40421C3C0}" destId="{306A1CFC-7EC7-456B-B773-33B728A28802}" srcOrd="13" destOrd="0" presId="urn:microsoft.com/office/officeart/2005/8/layout/radial6"/>
    <dgm:cxn modelId="{E1D234C0-F0B6-4670-B457-0543005F4DF0}" type="presParOf" srcId="{7036DAEB-626D-48D7-8195-C2C40421C3C0}" destId="{1595CDC0-6866-44D0-AC55-3386F777E371}" srcOrd="14" destOrd="0" presId="urn:microsoft.com/office/officeart/2005/8/layout/radial6"/>
    <dgm:cxn modelId="{04875491-FFE4-4E5C-8418-E0D4C5109F2E}" type="presParOf" srcId="{7036DAEB-626D-48D7-8195-C2C40421C3C0}" destId="{A6CD5997-0A78-41EC-BF6F-809520F47F82}" srcOrd="15" destOrd="0" presId="urn:microsoft.com/office/officeart/2005/8/layout/radial6"/>
    <dgm:cxn modelId="{6BD2A1D7-604D-45A9-9E34-D0CB429149BD}" type="presParOf" srcId="{7036DAEB-626D-48D7-8195-C2C40421C3C0}" destId="{93BEC10F-EDEE-4A3A-9023-027CE9A00F15}" srcOrd="16" destOrd="0" presId="urn:microsoft.com/office/officeart/2005/8/layout/radial6"/>
    <dgm:cxn modelId="{A7BAD2C2-EBA1-4919-A60C-7DBD8AA7EADF}" type="presParOf" srcId="{7036DAEB-626D-48D7-8195-C2C40421C3C0}" destId="{E84A2F34-E9BD-4C8C-9795-C952F57124F0}" srcOrd="17" destOrd="0" presId="urn:microsoft.com/office/officeart/2005/8/layout/radial6"/>
    <dgm:cxn modelId="{E71DB76F-EF27-4294-A862-34FB5B224CEE}" type="presParOf" srcId="{7036DAEB-626D-48D7-8195-C2C40421C3C0}" destId="{4A19D9F5-2346-468D-AF4E-5E353F1D9D98}" srcOrd="18" destOrd="0" presId="urn:microsoft.com/office/officeart/2005/8/layout/radial6"/>
    <dgm:cxn modelId="{1C189F1B-C364-4159-8F54-B49EB0626E48}" type="presParOf" srcId="{7036DAEB-626D-48D7-8195-C2C40421C3C0}" destId="{D4FB0BD4-79DF-4900-BC11-8078AF8AD828}" srcOrd="19" destOrd="0" presId="urn:microsoft.com/office/officeart/2005/8/layout/radial6"/>
    <dgm:cxn modelId="{FEC12159-5196-4839-9DE8-6C51F51154AE}" type="presParOf" srcId="{7036DAEB-626D-48D7-8195-C2C40421C3C0}" destId="{4B13B2A8-F828-46BA-B865-F3BFB6C2179A}" srcOrd="20" destOrd="0" presId="urn:microsoft.com/office/officeart/2005/8/layout/radial6"/>
    <dgm:cxn modelId="{6ED915CD-3990-43E7-948D-5E0F0455D4B1}" type="presParOf" srcId="{7036DAEB-626D-48D7-8195-C2C40421C3C0}" destId="{CEFF3A4F-778F-4721-B448-3CDBA0FDCDD7}" srcOrd="21"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A7B461-0EC3-4464-931E-CA497C9AD37C}">
      <dsp:nvSpPr>
        <dsp:cNvPr id="0" name=""/>
        <dsp:cNvSpPr/>
      </dsp:nvSpPr>
      <dsp:spPr>
        <a:xfrm rot="5400000">
          <a:off x="4802041" y="-1820475"/>
          <a:ext cx="1121829" cy="5047488"/>
        </a:xfrm>
        <a:prstGeom prst="round2Same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n-CA" sz="1800" kern="1200" dirty="0"/>
            <a:t>Chlamydia</a:t>
          </a:r>
          <a:endParaRPr lang="en-CA" sz="2000" kern="1200" dirty="0"/>
        </a:p>
        <a:p>
          <a:pPr marL="171450" lvl="1" indent="-171450" algn="l" defTabSz="800100">
            <a:lnSpc>
              <a:spcPct val="90000"/>
            </a:lnSpc>
            <a:spcBef>
              <a:spcPct val="0"/>
            </a:spcBef>
            <a:spcAft>
              <a:spcPct val="15000"/>
            </a:spcAft>
            <a:buChar char="•"/>
          </a:pPr>
          <a:r>
            <a:rPr lang="en-CA" sz="1800" kern="1200" dirty="0"/>
            <a:t>Gonorrhea</a:t>
          </a:r>
          <a:endParaRPr lang="en-CA" sz="2000" kern="1200" dirty="0"/>
        </a:p>
        <a:p>
          <a:pPr marL="171450" lvl="1" indent="-171450" algn="l" defTabSz="800100">
            <a:lnSpc>
              <a:spcPct val="90000"/>
            </a:lnSpc>
            <a:spcBef>
              <a:spcPct val="0"/>
            </a:spcBef>
            <a:spcAft>
              <a:spcPct val="15000"/>
            </a:spcAft>
            <a:buChar char="•"/>
          </a:pPr>
          <a:r>
            <a:rPr lang="en-CA" sz="1800" kern="1200" dirty="0"/>
            <a:t>Syphilis</a:t>
          </a:r>
          <a:endParaRPr lang="en-CA" sz="2000" kern="1200" dirty="0"/>
        </a:p>
      </dsp:txBody>
      <dsp:txXfrm rot="-5400000">
        <a:off x="2839212" y="197117"/>
        <a:ext cx="4992725" cy="1012303"/>
      </dsp:txXfrm>
    </dsp:sp>
    <dsp:sp modelId="{B59F7DA6-2C32-4DF3-840B-9329322113AB}">
      <dsp:nvSpPr>
        <dsp:cNvPr id="0" name=""/>
        <dsp:cNvSpPr/>
      </dsp:nvSpPr>
      <dsp:spPr>
        <a:xfrm>
          <a:off x="0" y="2124"/>
          <a:ext cx="2839212" cy="1402286"/>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91440" rIns="182880" bIns="91440" numCol="1" spcCol="1270" anchor="ctr" anchorCtr="0">
          <a:noAutofit/>
        </a:bodyPr>
        <a:lstStyle/>
        <a:p>
          <a:pPr marL="0" lvl="0" indent="0" algn="ctr" defTabSz="2133600">
            <a:lnSpc>
              <a:spcPct val="90000"/>
            </a:lnSpc>
            <a:spcBef>
              <a:spcPct val="0"/>
            </a:spcBef>
            <a:spcAft>
              <a:spcPct val="35000"/>
            </a:spcAft>
            <a:buNone/>
          </a:pPr>
          <a:r>
            <a:rPr lang="en-CA" sz="4800" kern="1200" dirty="0"/>
            <a:t>Bacterial</a:t>
          </a:r>
        </a:p>
      </dsp:txBody>
      <dsp:txXfrm>
        <a:off x="68454" y="70578"/>
        <a:ext cx="2702304" cy="1265378"/>
      </dsp:txXfrm>
    </dsp:sp>
    <dsp:sp modelId="{813A33CF-C608-4097-8620-BFD0F1BBAF79}">
      <dsp:nvSpPr>
        <dsp:cNvPr id="0" name=""/>
        <dsp:cNvSpPr/>
      </dsp:nvSpPr>
      <dsp:spPr>
        <a:xfrm rot="5400000">
          <a:off x="4802041" y="-348074"/>
          <a:ext cx="1121829" cy="5047488"/>
        </a:xfrm>
        <a:prstGeom prst="round2Same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n-CA" sz="1800" kern="1200" dirty="0"/>
            <a:t>HPV</a:t>
          </a:r>
        </a:p>
        <a:p>
          <a:pPr marL="171450" lvl="1" indent="-171450" algn="l" defTabSz="800100">
            <a:lnSpc>
              <a:spcPct val="90000"/>
            </a:lnSpc>
            <a:spcBef>
              <a:spcPct val="0"/>
            </a:spcBef>
            <a:spcAft>
              <a:spcPct val="15000"/>
            </a:spcAft>
            <a:buChar char="•"/>
          </a:pPr>
          <a:r>
            <a:rPr lang="en-CA" sz="1800" kern="1200" dirty="0"/>
            <a:t>Herpes</a:t>
          </a:r>
        </a:p>
        <a:p>
          <a:pPr marL="171450" lvl="1" indent="-171450" algn="l" defTabSz="800100">
            <a:lnSpc>
              <a:spcPct val="90000"/>
            </a:lnSpc>
            <a:spcBef>
              <a:spcPct val="0"/>
            </a:spcBef>
            <a:spcAft>
              <a:spcPct val="15000"/>
            </a:spcAft>
            <a:buChar char="•"/>
          </a:pPr>
          <a:r>
            <a:rPr lang="en-CA" sz="1800" kern="1200" dirty="0"/>
            <a:t>HIV</a:t>
          </a:r>
        </a:p>
        <a:p>
          <a:pPr marL="171450" lvl="1" indent="-171450" algn="l" defTabSz="800100">
            <a:lnSpc>
              <a:spcPct val="90000"/>
            </a:lnSpc>
            <a:spcBef>
              <a:spcPct val="0"/>
            </a:spcBef>
            <a:spcAft>
              <a:spcPct val="15000"/>
            </a:spcAft>
            <a:buChar char="•"/>
          </a:pPr>
          <a:r>
            <a:rPr lang="en-CA" sz="1800" kern="1200" dirty="0"/>
            <a:t>Hepatitis B</a:t>
          </a:r>
        </a:p>
      </dsp:txBody>
      <dsp:txXfrm rot="-5400000">
        <a:off x="2839212" y="1669518"/>
        <a:ext cx="4992725" cy="1012303"/>
      </dsp:txXfrm>
    </dsp:sp>
    <dsp:sp modelId="{CA7E2A02-E22D-4B84-A1F0-F06AA6F37BBD}">
      <dsp:nvSpPr>
        <dsp:cNvPr id="0" name=""/>
        <dsp:cNvSpPr/>
      </dsp:nvSpPr>
      <dsp:spPr>
        <a:xfrm>
          <a:off x="0" y="1474525"/>
          <a:ext cx="2839212" cy="1402286"/>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91440" rIns="182880" bIns="91440" numCol="1" spcCol="1270" anchor="ctr" anchorCtr="0">
          <a:noAutofit/>
        </a:bodyPr>
        <a:lstStyle/>
        <a:p>
          <a:pPr marL="0" lvl="0" indent="0" algn="ctr" defTabSz="2133600">
            <a:lnSpc>
              <a:spcPct val="90000"/>
            </a:lnSpc>
            <a:spcBef>
              <a:spcPct val="0"/>
            </a:spcBef>
            <a:spcAft>
              <a:spcPct val="35000"/>
            </a:spcAft>
            <a:buNone/>
          </a:pPr>
          <a:r>
            <a:rPr lang="en-CA" sz="4800" kern="1200" dirty="0"/>
            <a:t>Viral</a:t>
          </a:r>
        </a:p>
      </dsp:txBody>
      <dsp:txXfrm>
        <a:off x="68454" y="1542979"/>
        <a:ext cx="2702304" cy="1265378"/>
      </dsp:txXfrm>
    </dsp:sp>
    <dsp:sp modelId="{8F99A03B-FF59-4553-B288-528CB9524D69}">
      <dsp:nvSpPr>
        <dsp:cNvPr id="0" name=""/>
        <dsp:cNvSpPr/>
      </dsp:nvSpPr>
      <dsp:spPr>
        <a:xfrm rot="5400000">
          <a:off x="4802041" y="1124325"/>
          <a:ext cx="1121829" cy="5047488"/>
        </a:xfrm>
        <a:prstGeom prst="round2Same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n-CA" sz="1800" kern="1200" dirty="0"/>
            <a:t>Trichomoniasis “</a:t>
          </a:r>
          <a:r>
            <a:rPr lang="en-CA" sz="1800" kern="1200" dirty="0" err="1"/>
            <a:t>Trich</a:t>
          </a:r>
          <a:r>
            <a:rPr lang="en-CA" sz="1800" kern="1200" dirty="0"/>
            <a:t>”</a:t>
          </a:r>
          <a:endParaRPr lang="en-CA" sz="3800" kern="1200" dirty="0"/>
        </a:p>
      </dsp:txBody>
      <dsp:txXfrm rot="-5400000">
        <a:off x="2839212" y="3141918"/>
        <a:ext cx="4992725" cy="1012303"/>
      </dsp:txXfrm>
    </dsp:sp>
    <dsp:sp modelId="{42038CA0-9208-4402-B4CF-4948E5F6EEBC}">
      <dsp:nvSpPr>
        <dsp:cNvPr id="0" name=""/>
        <dsp:cNvSpPr/>
      </dsp:nvSpPr>
      <dsp:spPr>
        <a:xfrm>
          <a:off x="0" y="2946926"/>
          <a:ext cx="2839212" cy="1402286"/>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91440" rIns="182880" bIns="91440" numCol="1" spcCol="1270" anchor="ctr" anchorCtr="0">
          <a:noAutofit/>
        </a:bodyPr>
        <a:lstStyle/>
        <a:p>
          <a:pPr marL="0" lvl="0" indent="0" algn="ctr" defTabSz="2133600">
            <a:lnSpc>
              <a:spcPct val="90000"/>
            </a:lnSpc>
            <a:spcBef>
              <a:spcPct val="0"/>
            </a:spcBef>
            <a:spcAft>
              <a:spcPct val="35000"/>
            </a:spcAft>
            <a:buNone/>
          </a:pPr>
          <a:r>
            <a:rPr lang="en-CA" sz="4800" kern="1200" dirty="0"/>
            <a:t>Parasitic</a:t>
          </a:r>
        </a:p>
      </dsp:txBody>
      <dsp:txXfrm>
        <a:off x="68454" y="3015380"/>
        <a:ext cx="2702304" cy="126537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FF3A4F-778F-4721-B448-3CDBA0FDCDD7}">
      <dsp:nvSpPr>
        <dsp:cNvPr id="0" name=""/>
        <dsp:cNvSpPr/>
      </dsp:nvSpPr>
      <dsp:spPr>
        <a:xfrm>
          <a:off x="1871309" y="522165"/>
          <a:ext cx="4157062" cy="4157062"/>
        </a:xfrm>
        <a:prstGeom prst="blockArc">
          <a:avLst>
            <a:gd name="adj1" fmla="val 12948219"/>
            <a:gd name="adj2" fmla="val 16099605"/>
            <a:gd name="adj3" fmla="val 39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A19D9F5-2346-468D-AF4E-5E353F1D9D98}">
      <dsp:nvSpPr>
        <dsp:cNvPr id="0" name=""/>
        <dsp:cNvSpPr/>
      </dsp:nvSpPr>
      <dsp:spPr>
        <a:xfrm>
          <a:off x="1829995" y="577443"/>
          <a:ext cx="4157062" cy="4157062"/>
        </a:xfrm>
        <a:prstGeom prst="blockArc">
          <a:avLst>
            <a:gd name="adj1" fmla="val 10181514"/>
            <a:gd name="adj2" fmla="val 13064635"/>
            <a:gd name="adj3" fmla="val 39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6CD5997-0A78-41EC-BF6F-809520F47F82}">
      <dsp:nvSpPr>
        <dsp:cNvPr id="0" name=""/>
        <dsp:cNvSpPr/>
      </dsp:nvSpPr>
      <dsp:spPr>
        <a:xfrm>
          <a:off x="1830715" y="581426"/>
          <a:ext cx="4157062" cy="4157062"/>
        </a:xfrm>
        <a:prstGeom prst="blockArc">
          <a:avLst>
            <a:gd name="adj1" fmla="val 7156257"/>
            <a:gd name="adj2" fmla="val 10188341"/>
            <a:gd name="adj3" fmla="val 39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2F5CE2D-8ED2-403A-B6BE-939E26416575}">
      <dsp:nvSpPr>
        <dsp:cNvPr id="0" name=""/>
        <dsp:cNvSpPr/>
      </dsp:nvSpPr>
      <dsp:spPr>
        <a:xfrm>
          <a:off x="1780339" y="554113"/>
          <a:ext cx="4157062" cy="4157062"/>
        </a:xfrm>
        <a:prstGeom prst="blockArc">
          <a:avLst>
            <a:gd name="adj1" fmla="val 3619408"/>
            <a:gd name="adj2" fmla="val 7059593"/>
            <a:gd name="adj3" fmla="val 39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44ED53C-4162-4FFE-8671-B989C4BA71A5}">
      <dsp:nvSpPr>
        <dsp:cNvPr id="0" name=""/>
        <dsp:cNvSpPr/>
      </dsp:nvSpPr>
      <dsp:spPr>
        <a:xfrm>
          <a:off x="1822882" y="530539"/>
          <a:ext cx="4157062" cy="4157062"/>
        </a:xfrm>
        <a:prstGeom prst="blockArc">
          <a:avLst>
            <a:gd name="adj1" fmla="val 758449"/>
            <a:gd name="adj2" fmla="val 3701453"/>
            <a:gd name="adj3" fmla="val 39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40EE353-E6DD-4635-B146-99E325E2457D}">
      <dsp:nvSpPr>
        <dsp:cNvPr id="0" name=""/>
        <dsp:cNvSpPr/>
      </dsp:nvSpPr>
      <dsp:spPr>
        <a:xfrm>
          <a:off x="1806384" y="611811"/>
          <a:ext cx="4157062" cy="4157062"/>
        </a:xfrm>
        <a:prstGeom prst="blockArc">
          <a:avLst>
            <a:gd name="adj1" fmla="val 19335442"/>
            <a:gd name="adj2" fmla="val 618552"/>
            <a:gd name="adj3" fmla="val 39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96BDA2F-A715-4D69-94DC-D1EF2F987657}">
      <dsp:nvSpPr>
        <dsp:cNvPr id="0" name=""/>
        <dsp:cNvSpPr/>
      </dsp:nvSpPr>
      <dsp:spPr>
        <a:xfrm>
          <a:off x="1740558" y="521788"/>
          <a:ext cx="4157062" cy="4157062"/>
        </a:xfrm>
        <a:prstGeom prst="blockArc">
          <a:avLst>
            <a:gd name="adj1" fmla="val 16320197"/>
            <a:gd name="adj2" fmla="val 19523583"/>
            <a:gd name="adj3" fmla="val 39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8DE271E-E696-4F3F-ABCC-8ADB733DD3AD}">
      <dsp:nvSpPr>
        <dsp:cNvPr id="0" name=""/>
        <dsp:cNvSpPr/>
      </dsp:nvSpPr>
      <dsp:spPr>
        <a:xfrm>
          <a:off x="3098857" y="1797311"/>
          <a:ext cx="1608508" cy="1608508"/>
        </a:xfrm>
        <a:prstGeom prst="ellipse">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0" tIns="63500" rIns="63500" bIns="63500" numCol="1" spcCol="1270" anchor="ctr" anchorCtr="0">
          <a:noAutofit/>
        </a:bodyPr>
        <a:lstStyle/>
        <a:p>
          <a:pPr marL="0" lvl="0" indent="0" algn="ctr" defTabSz="2222500">
            <a:lnSpc>
              <a:spcPct val="90000"/>
            </a:lnSpc>
            <a:spcBef>
              <a:spcPct val="0"/>
            </a:spcBef>
            <a:spcAft>
              <a:spcPct val="35000"/>
            </a:spcAft>
            <a:buNone/>
          </a:pPr>
          <a:r>
            <a:rPr lang="en-CA" sz="5000" kern="1200" dirty="0"/>
            <a:t>STIs</a:t>
          </a:r>
        </a:p>
      </dsp:txBody>
      <dsp:txXfrm>
        <a:off x="3334418" y="2032872"/>
        <a:ext cx="1137386" cy="1137386"/>
      </dsp:txXfrm>
    </dsp:sp>
    <dsp:sp modelId="{2CE1ABA5-6FE1-4CBB-A426-42FA91CDACC1}">
      <dsp:nvSpPr>
        <dsp:cNvPr id="0" name=""/>
        <dsp:cNvSpPr/>
      </dsp:nvSpPr>
      <dsp:spPr>
        <a:xfrm>
          <a:off x="2974298" y="-173082"/>
          <a:ext cx="1832065" cy="1473302"/>
        </a:xfrm>
        <a:prstGeom prst="ellipse">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CA" sz="1800" kern="1200" dirty="0"/>
            <a:t>Oral sex</a:t>
          </a:r>
        </a:p>
      </dsp:txBody>
      <dsp:txXfrm>
        <a:off x="3242598" y="42678"/>
        <a:ext cx="1295465" cy="1041782"/>
      </dsp:txXfrm>
    </dsp:sp>
    <dsp:sp modelId="{EDE7E25A-42FB-4102-9660-D4985BA8C881}">
      <dsp:nvSpPr>
        <dsp:cNvPr id="0" name=""/>
        <dsp:cNvSpPr/>
      </dsp:nvSpPr>
      <dsp:spPr>
        <a:xfrm>
          <a:off x="4580465" y="706201"/>
          <a:ext cx="1832065" cy="1473302"/>
        </a:xfrm>
        <a:prstGeom prst="ellipse">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CA" sz="1800" kern="1200" dirty="0"/>
            <a:t>Vaginal sex</a:t>
          </a:r>
        </a:p>
      </dsp:txBody>
      <dsp:txXfrm>
        <a:off x="4848765" y="921961"/>
        <a:ext cx="1295465" cy="1041782"/>
      </dsp:txXfrm>
    </dsp:sp>
    <dsp:sp modelId="{98CBF039-56C5-406F-816A-EC3B43E6DDA1}">
      <dsp:nvSpPr>
        <dsp:cNvPr id="0" name=""/>
        <dsp:cNvSpPr/>
      </dsp:nvSpPr>
      <dsp:spPr>
        <a:xfrm>
          <a:off x="4973978" y="2318411"/>
          <a:ext cx="1832065" cy="1473302"/>
        </a:xfrm>
        <a:prstGeom prst="ellipse">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CA" sz="1800" kern="1200" dirty="0"/>
            <a:t>Bodily fluids</a:t>
          </a:r>
        </a:p>
      </dsp:txBody>
      <dsp:txXfrm>
        <a:off x="5242278" y="2534171"/>
        <a:ext cx="1295465" cy="1041782"/>
      </dsp:txXfrm>
    </dsp:sp>
    <dsp:sp modelId="{64A741C4-C6EF-466B-86E8-424F8381E7A8}">
      <dsp:nvSpPr>
        <dsp:cNvPr id="0" name=""/>
        <dsp:cNvSpPr/>
      </dsp:nvSpPr>
      <dsp:spPr>
        <a:xfrm>
          <a:off x="3951856" y="3666675"/>
          <a:ext cx="1832065" cy="1473302"/>
        </a:xfrm>
        <a:prstGeom prst="ellipse">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CA" sz="1800" kern="1200" dirty="0"/>
            <a:t>Skin to skin contact</a:t>
          </a:r>
        </a:p>
      </dsp:txBody>
      <dsp:txXfrm>
        <a:off x="4220156" y="3882435"/>
        <a:ext cx="1295465" cy="1041782"/>
      </dsp:txXfrm>
    </dsp:sp>
    <dsp:sp modelId="{306A1CFC-7EC7-456B-B773-33B728A28802}">
      <dsp:nvSpPr>
        <dsp:cNvPr id="0" name=""/>
        <dsp:cNvSpPr/>
      </dsp:nvSpPr>
      <dsp:spPr>
        <a:xfrm>
          <a:off x="1996755" y="3701085"/>
          <a:ext cx="1832065" cy="1473302"/>
        </a:xfrm>
        <a:prstGeom prst="ellipse">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CA" sz="1800" kern="1200" dirty="0"/>
            <a:t>Infected mom to baby</a:t>
          </a:r>
        </a:p>
      </dsp:txBody>
      <dsp:txXfrm>
        <a:off x="2265055" y="3916845"/>
        <a:ext cx="1295465" cy="1041782"/>
      </dsp:txXfrm>
    </dsp:sp>
    <dsp:sp modelId="{93BEC10F-EDEE-4A3A-9023-027CE9A00F15}">
      <dsp:nvSpPr>
        <dsp:cNvPr id="0" name=""/>
        <dsp:cNvSpPr/>
      </dsp:nvSpPr>
      <dsp:spPr>
        <a:xfrm>
          <a:off x="987390" y="2284005"/>
          <a:ext cx="1832065" cy="1473302"/>
        </a:xfrm>
        <a:prstGeom prst="ellipse">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CA" sz="1800" kern="1200" dirty="0"/>
            <a:t>Sharing equipment</a:t>
          </a:r>
        </a:p>
      </dsp:txBody>
      <dsp:txXfrm>
        <a:off x="1255690" y="2499765"/>
        <a:ext cx="1295465" cy="1041782"/>
      </dsp:txXfrm>
    </dsp:sp>
    <dsp:sp modelId="{D4FB0BD4-79DF-4900-BC11-8078AF8AD828}">
      <dsp:nvSpPr>
        <dsp:cNvPr id="0" name=""/>
        <dsp:cNvSpPr/>
      </dsp:nvSpPr>
      <dsp:spPr>
        <a:xfrm>
          <a:off x="1380937" y="671798"/>
          <a:ext cx="1832065" cy="1473302"/>
        </a:xfrm>
        <a:prstGeom prst="ellipse">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CA" sz="1800" kern="1200" dirty="0"/>
            <a:t>Anal sex</a:t>
          </a:r>
        </a:p>
      </dsp:txBody>
      <dsp:txXfrm>
        <a:off x="1649237" y="887558"/>
        <a:ext cx="1295465" cy="1041782"/>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E1544E2-FB89-4AB9-BE2B-FE27D86B5CE2}" type="datetimeFigureOut">
              <a:rPr lang="en-CA" smtClean="0"/>
              <a:t>2023-11-27</a:t>
            </a:fld>
            <a:endParaRPr lang="en-CA"/>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28B1737-849F-480A-8DB9-FCE162DD30FF}" type="slidenum">
              <a:rPr lang="en-CA" smtClean="0"/>
              <a:t>‹#›</a:t>
            </a:fld>
            <a:endParaRPr lang="en-CA"/>
          </a:p>
        </p:txBody>
      </p:sp>
    </p:spTree>
    <p:extLst>
      <p:ext uri="{BB962C8B-B14F-4D97-AF65-F5344CB8AC3E}">
        <p14:creationId xmlns:p14="http://schemas.microsoft.com/office/powerpoint/2010/main" val="2625688445"/>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FDAFB8-8A92-46C0-98AC-74BF88596A6B}" type="datetimeFigureOut">
              <a:rPr lang="en-CA" smtClean="0"/>
              <a:t>2023-11-27</a:t>
            </a:fld>
            <a:endParaRPr lang="en-CA"/>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CB74099-842B-4E1B-8065-29877E903EE6}" type="slidenum">
              <a:rPr lang="en-CA" smtClean="0"/>
              <a:t>‹#›</a:t>
            </a:fld>
            <a:endParaRPr lang="en-CA"/>
          </a:p>
        </p:txBody>
      </p:sp>
    </p:spTree>
    <p:extLst>
      <p:ext uri="{BB962C8B-B14F-4D97-AF65-F5344CB8AC3E}">
        <p14:creationId xmlns:p14="http://schemas.microsoft.com/office/powerpoint/2010/main" val="707657431"/>
      </p:ext>
    </p:extLst>
  </p:cSld>
  <p:clrMap bg1="lt1" tx1="dk1" bg2="lt2" tx2="dk2" accent1="accent1" accent2="accent2" accent3="accent3" accent4="accent4" accent5="accent5" accent6="accent6" hlink="hlink" folHlink="folHlink"/>
  <p:hf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1.shoppersdrugmart.ca/en/health-and-pharmacy/conditions/genital-herpes/246/treatment-and-prevention"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sexandu.ca/stis/hpv/"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sexandu.ca/stis/chlamydia/"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sexandu.ca/stis/gonorrhea/"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sexandu.ca/stis/syphilis/"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gardasil9.com/adults/hpv-faq/#collapseOne13" TargetMode="External"/><Relationship Id="rId2" Type="http://schemas.openxmlformats.org/officeDocument/2006/relationships/slide" Target="../slides/slide25.xml"/><Relationship Id="rId1" Type="http://schemas.openxmlformats.org/officeDocument/2006/relationships/notesMaster" Target="../notesMasters/notesMaster1.xml"/><Relationship Id="rId5" Type="http://schemas.openxmlformats.org/officeDocument/2006/relationships/hyperlink" Target="https://myhealth.alberta.ca/sexual-reproductive-health/sexually-transmitted-infections/human-papillomavirus-(hpv)" TargetMode="External"/><Relationship Id="rId4" Type="http://schemas.openxmlformats.org/officeDocument/2006/relationships/hyperlink" Target="https://www.gardasil9.com/adults/hpv-faq/" TargetMode="Externa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ww.sexandu.ca/stis/hiv/" TargetMode="External"/><Relationship Id="rId2" Type="http://schemas.openxmlformats.org/officeDocument/2006/relationships/slide" Target="../slides/slide27.xml"/><Relationship Id="rId1" Type="http://schemas.openxmlformats.org/officeDocument/2006/relationships/notesMaster" Target="../notesMasters/notesMaster1.xml"/><Relationship Id="rId5" Type="http://schemas.openxmlformats.org/officeDocument/2006/relationships/hyperlink" Target="https://www.catie.ca/en/basics/hiv-and-aids#what" TargetMode="External"/><Relationship Id="rId4" Type="http://schemas.openxmlformats.org/officeDocument/2006/relationships/hyperlink" Target="https://clinicalinfo.hiv.gov/en/glossary/cd4-t-lymphocyte" TargetMode="Externa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sexandu.ca/stis/hepatitis-b/"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www.sexandu.ca/stis/trichomoniasis/"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myhealth.alberta.ca/sexual-reproductive-health/sexually-transmitted-infections" TargetMode="External"/><Relationship Id="rId2" Type="http://schemas.openxmlformats.org/officeDocument/2006/relationships/slide" Target="../slides/slide5.xml"/><Relationship Id="rId1" Type="http://schemas.openxmlformats.org/officeDocument/2006/relationships/notesMaster" Target="../notesMasters/notesMaster1.xml"/><Relationship Id="rId6" Type="http://schemas.openxmlformats.org/officeDocument/2006/relationships/hyperlink" Target="https://www.sexandu.ca/stis/gonorrhea/" TargetMode="External"/><Relationship Id="rId5" Type="http://schemas.openxmlformats.org/officeDocument/2006/relationships/hyperlink" Target="https://myhealth.alberta.ca/sexual-reproductive-health/sexually-transmitted-infections/gonorrhea" TargetMode="External"/><Relationship Id="rId4" Type="http://schemas.openxmlformats.org/officeDocument/2006/relationships/hyperlink" Target="https://www.sexandu.ca/stis/chlamydia/" TargetMode="Externa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myhealth.alberta.ca/sexual-reproductive-health/sexually-transmitted-infections/pelvic-inflammatory-disease" TargetMode="External"/><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hyperlink" Target="https://myhealth.alberta.ca/sexual-reproductive-health/sexually-transmitted-infections/epididymo-orchitis" TargetMode="Externa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sexandu.ca/contraception/non-hormonal-contraception/"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kern="1200" dirty="0">
                <a:solidFill>
                  <a:schemeClr val="tx1"/>
                </a:solidFill>
                <a:effectLst/>
                <a:latin typeface="+mn-lt"/>
                <a:ea typeface="+mn-ea"/>
                <a:cs typeface="+mn-cs"/>
              </a:rPr>
              <a:t>Notes to presenter:</a:t>
            </a:r>
          </a:p>
          <a:p>
            <a:r>
              <a:rPr lang="en-CA" sz="1200" kern="1200" dirty="0">
                <a:solidFill>
                  <a:schemeClr val="tx1"/>
                </a:solidFill>
                <a:effectLst/>
                <a:latin typeface="+mn-lt"/>
                <a:ea typeface="+mn-ea"/>
                <a:cs typeface="+mn-cs"/>
              </a:rPr>
              <a:t>-this presentation directly supports the H&amp;PE Curriculum, Healthy Living Strand, in Grade 7 D1.4 Sexually transmitted and blood-borne infections (STBBIs) and D1.5 STBBIs and pregnancy prevention, Grade 9 C1.4 Preventing pregnancy and STIs (could also be used for higher grades (7+)).</a:t>
            </a:r>
          </a:p>
          <a:p>
            <a:r>
              <a:rPr lang="en-CA" sz="1200" kern="1200" dirty="0">
                <a:solidFill>
                  <a:schemeClr val="tx1"/>
                </a:solidFill>
                <a:effectLst/>
                <a:latin typeface="+mn-lt"/>
                <a:ea typeface="+mn-ea"/>
                <a:cs typeface="+mn-cs"/>
              </a:rPr>
              <a:t>Before presenting to students, please review content in advance with classroom teacher or other school staff to ensure appropriateness.  </a:t>
            </a:r>
          </a:p>
          <a:p>
            <a:r>
              <a:rPr lang="en-CA" sz="1200" kern="1200" dirty="0">
                <a:solidFill>
                  <a:schemeClr val="tx1"/>
                </a:solidFill>
                <a:effectLst/>
                <a:latin typeface="+mn-lt"/>
                <a:ea typeface="+mn-ea"/>
                <a:cs typeface="+mn-cs"/>
              </a:rPr>
              <a:t>-provide a “sensitive topic” statement and make students aware of supports available in school (e.g. have social worker on standby/available for drop ins, Guidance, trusted adult)</a:t>
            </a:r>
          </a:p>
          <a:p>
            <a:r>
              <a:rPr lang="en-CA" sz="1200" kern="1200" dirty="0">
                <a:solidFill>
                  <a:schemeClr val="tx1"/>
                </a:solidFill>
                <a:effectLst/>
                <a:latin typeface="+mn-lt"/>
                <a:ea typeface="+mn-ea"/>
                <a:cs typeface="+mn-cs"/>
              </a:rPr>
              <a:t>______________________________________________________</a:t>
            </a:r>
          </a:p>
          <a:p>
            <a:r>
              <a:rPr lang="en-CA" sz="1200" kern="1200" dirty="0">
                <a:solidFill>
                  <a:schemeClr val="tx1"/>
                </a:solidFill>
                <a:effectLst/>
                <a:latin typeface="+mn-lt"/>
                <a:ea typeface="+mn-ea"/>
                <a:cs typeface="+mn-cs"/>
              </a:rPr>
              <a:t>Sample Speaker Notes:</a:t>
            </a:r>
          </a:p>
          <a:p>
            <a:r>
              <a:rPr lang="en-CA" sz="1200" kern="1200" dirty="0">
                <a:solidFill>
                  <a:schemeClr val="tx1"/>
                </a:solidFill>
                <a:effectLst/>
                <a:latin typeface="+mn-lt"/>
                <a:ea typeface="+mn-ea"/>
                <a:cs typeface="+mn-cs"/>
              </a:rPr>
              <a:t>-Welcome &amp; Introduction</a:t>
            </a:r>
          </a:p>
          <a:p>
            <a:r>
              <a:rPr lang="en-CA" sz="1200" kern="1200" dirty="0">
                <a:solidFill>
                  <a:schemeClr val="tx1"/>
                </a:solidFill>
                <a:effectLst/>
                <a:latin typeface="+mn-lt"/>
                <a:ea typeface="+mn-ea"/>
                <a:cs typeface="+mn-cs"/>
              </a:rPr>
              <a:t>-Today we will be talking about sexually transmitted infections  or STIs</a:t>
            </a:r>
          </a:p>
          <a:p>
            <a:r>
              <a:rPr lang="en-CA" sz="1200" kern="1200" dirty="0">
                <a:solidFill>
                  <a:schemeClr val="tx1"/>
                </a:solidFill>
                <a:effectLst/>
                <a:latin typeface="+mn-lt"/>
                <a:ea typeface="+mn-ea"/>
                <a:cs typeface="+mn-cs"/>
              </a:rPr>
              <a:t>-If you feel that you need advice, please talk to a teacher, parent, school social worker or other adult you trust.  </a:t>
            </a:r>
          </a:p>
          <a:p>
            <a:r>
              <a:rPr lang="en-CA" sz="1200" kern="1200" dirty="0">
                <a:solidFill>
                  <a:schemeClr val="tx1"/>
                </a:solidFill>
                <a:effectLst/>
                <a:latin typeface="+mn-lt"/>
                <a:ea typeface="+mn-ea"/>
                <a:cs typeface="+mn-cs"/>
              </a:rPr>
              <a:t>-We won’t address individual situations during the presentation (privacy) but you can speak to someone after if you like.</a:t>
            </a:r>
          </a:p>
          <a:p>
            <a:endParaRPr lang="en-CA" dirty="0"/>
          </a:p>
        </p:txBody>
      </p:sp>
      <p:sp>
        <p:nvSpPr>
          <p:cNvPr id="4" name="Header Placeholder 3"/>
          <p:cNvSpPr>
            <a:spLocks noGrp="1"/>
          </p:cNvSpPr>
          <p:nvPr>
            <p:ph type="hdr" sz="quarter"/>
          </p:nvPr>
        </p:nvSpPr>
        <p:spPr/>
        <p:txBody>
          <a:bodyPr/>
          <a:lstStyle/>
          <a:p>
            <a:endParaRPr lang="en-CA"/>
          </a:p>
        </p:txBody>
      </p:sp>
      <p:sp>
        <p:nvSpPr>
          <p:cNvPr id="5" name="Slide Number Placeholder 4"/>
          <p:cNvSpPr>
            <a:spLocks noGrp="1"/>
          </p:cNvSpPr>
          <p:nvPr>
            <p:ph type="sldNum" sz="quarter" idx="5"/>
          </p:nvPr>
        </p:nvSpPr>
        <p:spPr/>
        <p:txBody>
          <a:bodyPr/>
          <a:lstStyle/>
          <a:p>
            <a:fld id="{8CB74099-842B-4E1B-8065-29877E903EE6}" type="slidenum">
              <a:rPr lang="en-CA" smtClean="0"/>
              <a:t>1</a:t>
            </a:fld>
            <a:endParaRPr lang="en-CA"/>
          </a:p>
        </p:txBody>
      </p:sp>
    </p:spTree>
    <p:extLst>
      <p:ext uri="{BB962C8B-B14F-4D97-AF65-F5344CB8AC3E}">
        <p14:creationId xmlns:p14="http://schemas.microsoft.com/office/powerpoint/2010/main" val="34450205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0" dirty="0"/>
              <a:t>The early detection and treatment of STIs is critical to prevent further spread if infections.</a:t>
            </a:r>
          </a:p>
          <a:p>
            <a:r>
              <a:rPr lang="en-CA" b="0" dirty="0"/>
              <a:t>Testing and screening approaches differ by infection and sex.</a:t>
            </a:r>
          </a:p>
          <a:p>
            <a:endParaRPr lang="en-CA" b="0" dirty="0"/>
          </a:p>
          <a:p>
            <a:r>
              <a:rPr lang="en-CA" b="0" dirty="0"/>
              <a:t>The main testing/screening methods are:</a:t>
            </a:r>
          </a:p>
          <a:p>
            <a:endParaRPr lang="en-CA" b="0" dirty="0"/>
          </a:p>
          <a:p>
            <a:r>
              <a:rPr lang="en-CA" b="0" dirty="0"/>
              <a:t>Blood test: syphilis, genital herps, hepatitis B, HIV</a:t>
            </a:r>
          </a:p>
          <a:p>
            <a:endParaRPr lang="en-CA" b="0" dirty="0"/>
          </a:p>
          <a:p>
            <a:r>
              <a:rPr lang="en-CA" b="0" dirty="0"/>
              <a:t>Urine test: chlamydia, gonorrhea</a:t>
            </a:r>
          </a:p>
          <a:p>
            <a:endParaRPr lang="en-CA" b="0" dirty="0"/>
          </a:p>
          <a:p>
            <a:r>
              <a:rPr lang="en-CA" b="0" dirty="0"/>
              <a:t>Physical exam: HPV, trichomoniasis, public lice, scabies</a:t>
            </a:r>
          </a:p>
          <a:p>
            <a:endParaRPr lang="en-CA" b="0" dirty="0"/>
          </a:p>
          <a:p>
            <a:r>
              <a:rPr lang="en-CA" b="0" dirty="0"/>
              <a:t>Swab/smear: chlamydia, gonorrhea, syphilis, genital herpes, trichomoniasis, yeast infection, HPV</a:t>
            </a:r>
          </a:p>
        </p:txBody>
      </p:sp>
      <p:sp>
        <p:nvSpPr>
          <p:cNvPr id="4" name="Header Placeholder 3"/>
          <p:cNvSpPr>
            <a:spLocks noGrp="1"/>
          </p:cNvSpPr>
          <p:nvPr>
            <p:ph type="hdr" sz="quarter"/>
          </p:nvPr>
        </p:nvSpPr>
        <p:spPr/>
        <p:txBody>
          <a:bodyPr/>
          <a:lstStyle/>
          <a:p>
            <a:endParaRPr lang="en-CA"/>
          </a:p>
        </p:txBody>
      </p:sp>
      <p:sp>
        <p:nvSpPr>
          <p:cNvPr id="5" name="Slide Number Placeholder 4"/>
          <p:cNvSpPr>
            <a:spLocks noGrp="1"/>
          </p:cNvSpPr>
          <p:nvPr>
            <p:ph type="sldNum" sz="quarter" idx="5"/>
          </p:nvPr>
        </p:nvSpPr>
        <p:spPr/>
        <p:txBody>
          <a:bodyPr/>
          <a:lstStyle/>
          <a:p>
            <a:fld id="{8CB74099-842B-4E1B-8065-29877E903EE6}" type="slidenum">
              <a:rPr lang="en-CA" smtClean="0"/>
              <a:t>19</a:t>
            </a:fld>
            <a:endParaRPr lang="en-CA"/>
          </a:p>
        </p:txBody>
      </p:sp>
    </p:spTree>
    <p:extLst>
      <p:ext uri="{BB962C8B-B14F-4D97-AF65-F5344CB8AC3E}">
        <p14:creationId xmlns:p14="http://schemas.microsoft.com/office/powerpoint/2010/main" val="30417454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STIs</a:t>
            </a:r>
            <a:r>
              <a:rPr lang="en-US" b="0" i="0" dirty="0">
                <a:solidFill>
                  <a:srgbClr val="080808"/>
                </a:solidFill>
                <a:effectLst/>
                <a:latin typeface="mayo-sans"/>
              </a:rPr>
              <a:t> caused by bacteria are generally easier to treat. Viral infections can be managed but not always cured.</a:t>
            </a:r>
            <a:endParaRPr lang="en-CA" b="1" u="sng" dirty="0"/>
          </a:p>
          <a:p>
            <a:endParaRPr lang="en-CA" b="1" u="sng" dirty="0"/>
          </a:p>
          <a:p>
            <a:r>
              <a:rPr lang="en-CA" b="1" u="sng" dirty="0"/>
              <a:t>Curable:</a:t>
            </a:r>
          </a:p>
          <a:p>
            <a:r>
              <a:rPr lang="en-CA" b="1" dirty="0"/>
              <a:t>Chlamydia</a:t>
            </a:r>
            <a:r>
              <a:rPr lang="en-CA" b="1" dirty="0">
                <a:sym typeface="Wingdings" panose="05000000000000000000" pitchFamily="2" charset="2"/>
              </a:rPr>
              <a:t> </a:t>
            </a:r>
            <a:r>
              <a:rPr lang="en-CA" dirty="0"/>
              <a:t>First line Tx: Azithromycin 1g PO x1 dose, Second like Tx: Doxycycline 100mg PO BID x 7 days</a:t>
            </a:r>
          </a:p>
          <a:p>
            <a:r>
              <a:rPr lang="en-CA" b="1" dirty="0"/>
              <a:t>Gonorrhea</a:t>
            </a:r>
            <a:r>
              <a:rPr lang="en-CA" b="1" dirty="0">
                <a:sym typeface="Wingdings" panose="05000000000000000000" pitchFamily="2" charset="2"/>
              </a:rPr>
              <a:t> </a:t>
            </a:r>
            <a:r>
              <a:rPr lang="en-CA" dirty="0"/>
              <a:t>First line treatment: Ceftriaxone 250mg IM single dose + Azithromycin 1g PO single dose. Second line treatment (only if first line </a:t>
            </a:r>
            <a:r>
              <a:rPr lang="en-CA" dirty="0" err="1"/>
              <a:t>tx</a:t>
            </a:r>
            <a:r>
              <a:rPr lang="en-CA" dirty="0"/>
              <a:t> contraindicated or unavailable. MUST be followed by test of cure)</a:t>
            </a:r>
            <a:r>
              <a:rPr lang="en-CA" dirty="0">
                <a:sym typeface="Wingdings" panose="05000000000000000000" pitchFamily="2" charset="2"/>
              </a:rPr>
              <a:t> Cefixime 400mg PO single dose + Azithromycin 1G PO single dose</a:t>
            </a:r>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1" i="0" kern="1200" dirty="0">
                <a:solidFill>
                  <a:schemeClr val="tx1"/>
                </a:solidFill>
                <a:effectLst/>
                <a:latin typeface="+mn-lt"/>
                <a:ea typeface="+mn-ea"/>
                <a:cs typeface="+mn-cs"/>
              </a:rPr>
              <a:t>Syphilis</a:t>
            </a:r>
            <a:r>
              <a:rPr lang="en-CA" sz="1200" b="0" i="0" kern="1200" dirty="0">
                <a:solidFill>
                  <a:schemeClr val="tx1"/>
                </a:solidFill>
                <a:effectLst/>
                <a:latin typeface="+mn-lt"/>
                <a:ea typeface="+mn-ea"/>
                <a:cs typeface="+mn-cs"/>
                <a:sym typeface="Wingdings" panose="05000000000000000000" pitchFamily="2" charset="2"/>
              </a:rPr>
              <a:t> </a:t>
            </a:r>
            <a:r>
              <a:rPr lang="en-CA" sz="1200" b="0" i="0" kern="1200" dirty="0">
                <a:solidFill>
                  <a:schemeClr val="tx1"/>
                </a:solidFill>
                <a:effectLst/>
                <a:latin typeface="+mn-lt"/>
                <a:ea typeface="+mn-ea"/>
                <a:cs typeface="+mn-cs"/>
              </a:rPr>
              <a:t>benzathine penicillin G</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1" i="0" kern="1200" dirty="0">
                <a:solidFill>
                  <a:schemeClr val="tx1"/>
                </a:solidFill>
                <a:effectLst/>
                <a:latin typeface="+mn-lt"/>
                <a:ea typeface="+mn-ea"/>
                <a:cs typeface="+mn-cs"/>
              </a:rPr>
              <a:t>Trichomoniasis “</a:t>
            </a:r>
            <a:r>
              <a:rPr lang="en-CA" sz="1200" b="1" i="0" kern="1200" dirty="0" err="1">
                <a:solidFill>
                  <a:schemeClr val="tx1"/>
                </a:solidFill>
                <a:effectLst/>
                <a:latin typeface="+mn-lt"/>
                <a:ea typeface="+mn-ea"/>
                <a:cs typeface="+mn-cs"/>
              </a:rPr>
              <a:t>Trich</a:t>
            </a:r>
            <a:r>
              <a:rPr lang="en-CA" sz="1200" b="1" i="0" kern="1200" dirty="0">
                <a:solidFill>
                  <a:schemeClr val="tx1"/>
                </a:solidFill>
                <a:effectLst/>
                <a:latin typeface="+mn-lt"/>
                <a:ea typeface="+mn-ea"/>
                <a:cs typeface="+mn-cs"/>
              </a:rPr>
              <a:t>”</a:t>
            </a:r>
            <a:r>
              <a:rPr lang="en-CA" sz="1200" b="1" i="0" kern="1200" dirty="0">
                <a:solidFill>
                  <a:schemeClr val="tx1"/>
                </a:solidFill>
                <a:effectLst/>
                <a:latin typeface="+mn-lt"/>
                <a:ea typeface="+mn-ea"/>
                <a:cs typeface="+mn-cs"/>
                <a:sym typeface="Wingdings" panose="05000000000000000000" pitchFamily="2" charset="2"/>
              </a:rPr>
              <a:t> </a:t>
            </a:r>
            <a:r>
              <a:rPr lang="en-CA" sz="1200" b="0" i="0" kern="1200" dirty="0">
                <a:solidFill>
                  <a:schemeClr val="tx1"/>
                </a:solidFill>
                <a:effectLst/>
                <a:latin typeface="+mn-lt"/>
                <a:ea typeface="+mn-ea"/>
                <a:cs typeface="+mn-cs"/>
                <a:sym typeface="Wingdings" panose="05000000000000000000" pitchFamily="2" charset="2"/>
              </a:rPr>
              <a:t>Metronidazole (Flagyl) 2g PO x1 dose</a:t>
            </a:r>
            <a:endParaRPr lang="en-CA" sz="1200" b="1"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1" i="0" kern="1200" dirty="0">
                <a:solidFill>
                  <a:schemeClr val="tx1"/>
                </a:solidFill>
                <a:effectLst/>
                <a:latin typeface="+mn-lt"/>
                <a:ea typeface="+mn-ea"/>
                <a:cs typeface="+mn-cs"/>
              </a:rPr>
              <a:t>Antivirals</a:t>
            </a:r>
          </a:p>
          <a:p>
            <a:r>
              <a:rPr lang="en-CA" sz="1200" b="1" i="0" kern="1200" dirty="0">
                <a:solidFill>
                  <a:schemeClr val="tx1"/>
                </a:solidFill>
                <a:effectLst/>
                <a:latin typeface="+mn-lt"/>
                <a:ea typeface="+mn-ea"/>
                <a:cs typeface="+mn-cs"/>
              </a:rPr>
              <a:t>Herpes: </a:t>
            </a:r>
            <a:r>
              <a:rPr lang="en-CA" dirty="0"/>
              <a:t>Prescription medications for herpes: acyclovir, Valacyclovir (Valtrex) </a:t>
            </a:r>
            <a:r>
              <a:rPr lang="en-CA" sz="1200" b="0" i="0" kern="1200" dirty="0">
                <a:solidFill>
                  <a:schemeClr val="tx1"/>
                </a:solidFill>
                <a:effectLst/>
                <a:latin typeface="+mn-lt"/>
                <a:ea typeface="+mn-ea"/>
                <a:cs typeface="+mn-cs"/>
              </a:rPr>
              <a:t>can reduce the severity and duration of symptoms. Treatment should be started as soon as possible and is most effective when started within the first 24 hours of the onset of symptoms. After the treatment of an episode of genital herpes, antiviral medications can also be used on a daily basis to prevent breakouts of genital herpes. This treatment, also referred to as </a:t>
            </a:r>
            <a:r>
              <a:rPr lang="en-CA" sz="1200" b="0" i="1" kern="1200" dirty="0">
                <a:solidFill>
                  <a:schemeClr val="tx1"/>
                </a:solidFill>
                <a:effectLst/>
                <a:latin typeface="+mn-lt"/>
                <a:ea typeface="+mn-ea"/>
                <a:cs typeface="+mn-cs"/>
              </a:rPr>
              <a:t>suppressive therapy</a:t>
            </a:r>
            <a:r>
              <a:rPr lang="en-CA" sz="1200" b="0" i="0" kern="1200" dirty="0">
                <a:solidFill>
                  <a:schemeClr val="tx1"/>
                </a:solidFill>
                <a:effectLst/>
                <a:latin typeface="+mn-lt"/>
                <a:ea typeface="+mn-ea"/>
                <a:cs typeface="+mn-cs"/>
              </a:rPr>
              <a:t>, is usually reserved for people who experience more frequent flare-ups (4 or more times per year) or are immunosuppressed.</a:t>
            </a:r>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hlinkClick r:id="rId3"/>
              </a:rPr>
              <a:t>https://www1.shoppersdrugmart.ca/en/health-and-pharmacy/conditions/genital-herpes/246/treatment-and-prevention</a:t>
            </a:r>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b="1"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b="1" i="0" kern="1200" dirty="0">
              <a:solidFill>
                <a:schemeClr val="tx1"/>
              </a:solidFill>
              <a:effectLst/>
              <a:latin typeface="+mn-lt"/>
              <a:ea typeface="+mn-ea"/>
              <a:cs typeface="+mn-cs"/>
            </a:endParaRPr>
          </a:p>
          <a:p>
            <a:pPr marL="0" indent="0">
              <a:buFont typeface="Arial" pitchFamily="34" charset="0"/>
              <a:buNone/>
              <a:defRPr/>
            </a:pPr>
            <a:r>
              <a:rPr lang="en-US" b="1" dirty="0">
                <a:latin typeface="Arial" panose="020B0604020202020204" pitchFamily="34" charset="0"/>
                <a:cs typeface="Arial" panose="020B0604020202020204" pitchFamily="34" charset="0"/>
              </a:rPr>
              <a:t>Genital warts treatment options:</a:t>
            </a:r>
          </a:p>
          <a:p>
            <a:pPr marL="342900" indent="-342900">
              <a:buFont typeface="Arial" pitchFamily="34" charset="0"/>
              <a:buChar char="•"/>
              <a:defRPr/>
            </a:pPr>
            <a:r>
              <a:rPr lang="en-US" dirty="0">
                <a:latin typeface="Arial" panose="020B0604020202020204" pitchFamily="34" charset="0"/>
                <a:cs typeface="Arial" panose="020B0604020202020204" pitchFamily="34" charset="0"/>
              </a:rPr>
              <a:t>Special medication can be used</a:t>
            </a:r>
          </a:p>
          <a:p>
            <a:pPr marL="342900" indent="-342900">
              <a:buFont typeface="Arial" pitchFamily="34" charset="0"/>
              <a:buChar char="•"/>
              <a:defRPr/>
            </a:pPr>
            <a:r>
              <a:rPr lang="en-US" dirty="0">
                <a:latin typeface="Arial" panose="020B0604020202020204" pitchFamily="34" charset="0"/>
                <a:cs typeface="Arial" panose="020B0604020202020204" pitchFamily="34" charset="0"/>
              </a:rPr>
              <a:t>Freezing with liquid nitrogen</a:t>
            </a:r>
          </a:p>
          <a:p>
            <a:pPr marL="342900" indent="-342900">
              <a:buFont typeface="Arial" pitchFamily="34" charset="0"/>
              <a:buChar char="•"/>
              <a:defRPr/>
            </a:pPr>
            <a:r>
              <a:rPr lang="en-US" dirty="0">
                <a:latin typeface="Arial" panose="020B0604020202020204" pitchFamily="34" charset="0"/>
                <a:cs typeface="Arial" panose="020B0604020202020204" pitchFamily="34" charset="0"/>
              </a:rPr>
              <a:t>Laser therapy to destroy the warts</a:t>
            </a:r>
          </a:p>
          <a:p>
            <a:pPr marL="0" indent="0">
              <a:buFont typeface="Arial" pitchFamily="34" charset="0"/>
              <a:buNone/>
              <a:defRPr/>
            </a:pPr>
            <a:endParaRPr lang="en-US" b="0" dirty="0">
              <a:latin typeface="Arial" panose="020B0604020202020204" pitchFamily="34" charset="0"/>
              <a:cs typeface="Arial" panose="020B0604020202020204" pitchFamily="34" charset="0"/>
            </a:endParaRPr>
          </a:p>
          <a:p>
            <a:pPr marL="0" indent="0">
              <a:buFont typeface="Arial" pitchFamily="34" charset="0"/>
              <a:buNone/>
              <a:defRPr/>
            </a:pPr>
            <a:r>
              <a:rPr lang="en-US" b="1" dirty="0">
                <a:latin typeface="Arial" panose="020B0604020202020204" pitchFamily="34" charset="0"/>
                <a:cs typeface="Arial" panose="020B0604020202020204" pitchFamily="34" charset="0"/>
              </a:rPr>
              <a:t>Partners</a:t>
            </a:r>
            <a:r>
              <a:rPr lang="en-US" b="1" dirty="0">
                <a:latin typeface="Arial" panose="020B0604020202020204" pitchFamily="34" charset="0"/>
                <a:cs typeface="Arial" panose="020B0604020202020204" pitchFamily="34" charset="0"/>
                <a:sym typeface="Wingdings" panose="05000000000000000000" pitchFamily="2" charset="2"/>
              </a:rPr>
              <a:t> </a:t>
            </a:r>
            <a:r>
              <a:rPr lang="en-US" b="0" dirty="0">
                <a:latin typeface="Arial" panose="020B0604020202020204" pitchFamily="34" charset="0"/>
                <a:cs typeface="Arial" panose="020B0604020202020204" pitchFamily="34" charset="0"/>
                <a:sym typeface="Wingdings" panose="05000000000000000000" pitchFamily="2" charset="2"/>
              </a:rPr>
              <a:t>Partners should be tested and treated too. This prevents you from infecting your partner, or possibly being re-infected again if your partner is also infected. This helps prevent the spread of STIs</a:t>
            </a:r>
          </a:p>
          <a:p>
            <a:pPr marL="0" indent="0">
              <a:buFont typeface="Arial" pitchFamily="34" charset="0"/>
              <a:buNone/>
              <a:defRPr/>
            </a:pPr>
            <a:endParaRPr lang="en-US" b="0" dirty="0">
              <a:latin typeface="Arial" panose="020B0604020202020204" pitchFamily="34" charset="0"/>
              <a:cs typeface="Arial" panose="020B0604020202020204" pitchFamily="34" charset="0"/>
              <a:sym typeface="Wingdings" panose="05000000000000000000" pitchFamily="2" charset="2"/>
            </a:endParaRPr>
          </a:p>
          <a:p>
            <a:pPr marL="0" indent="0">
              <a:buFont typeface="Arial" pitchFamily="34" charset="0"/>
              <a:buNone/>
              <a:defRPr/>
            </a:pPr>
            <a:r>
              <a:rPr lang="en-US" b="1" dirty="0">
                <a:latin typeface="Arial" panose="020B0604020202020204" pitchFamily="34" charset="0"/>
                <a:cs typeface="Arial" panose="020B0604020202020204" pitchFamily="34" charset="0"/>
                <a:sym typeface="Wingdings" panose="05000000000000000000" pitchFamily="2" charset="2"/>
              </a:rPr>
              <a:t>Avoid sex for 7 days </a:t>
            </a:r>
            <a:r>
              <a:rPr lang="en-US" b="0" dirty="0">
                <a:latin typeface="Arial" panose="020B0604020202020204" pitchFamily="34" charset="0"/>
                <a:cs typeface="Arial" panose="020B0604020202020204" pitchFamily="34" charset="0"/>
                <a:sym typeface="Wingdings" panose="05000000000000000000" pitchFamily="2" charset="2"/>
              </a:rPr>
              <a:t>The medication needs time to work to effectively kill off the bacteria (Chlamydia, Gonorrhea, Syphilis) This prevents you from infecting your partner and from being re-infected. Use condoms if you cannot wait 7 days. If you don’t use condoms and wait the 7 days, you’ll most likely need to be retreated again as you risked getting re-infected.</a:t>
            </a:r>
            <a:endParaRPr lang="en-US" b="1" dirty="0">
              <a:latin typeface="Arial" panose="020B0604020202020204" pitchFamily="34" charset="0"/>
              <a:cs typeface="Arial" panose="020B0604020202020204" pitchFamily="34" charset="0"/>
              <a:sym typeface="Wingdings" panose="05000000000000000000" pitchFamily="2" charset="2"/>
            </a:endParaRPr>
          </a:p>
          <a:p>
            <a:pPr marL="0" indent="0">
              <a:buFont typeface="Arial" pitchFamily="34" charset="0"/>
              <a:buNone/>
              <a:defRPr/>
            </a:pPr>
            <a:endParaRPr lang="en-US" b="1"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b="0" i="0" kern="1200" dirty="0">
              <a:solidFill>
                <a:schemeClr val="tx1"/>
              </a:solidFill>
              <a:effectLst/>
              <a:latin typeface="+mn-lt"/>
              <a:ea typeface="+mn-ea"/>
              <a:cs typeface="+mn-cs"/>
            </a:endParaRPr>
          </a:p>
          <a:p>
            <a:endParaRPr lang="en-CA" dirty="0"/>
          </a:p>
        </p:txBody>
      </p:sp>
      <p:sp>
        <p:nvSpPr>
          <p:cNvPr id="4" name="Header Placeholder 3"/>
          <p:cNvSpPr>
            <a:spLocks noGrp="1"/>
          </p:cNvSpPr>
          <p:nvPr>
            <p:ph type="hdr" sz="quarter"/>
          </p:nvPr>
        </p:nvSpPr>
        <p:spPr/>
        <p:txBody>
          <a:bodyPr/>
          <a:lstStyle/>
          <a:p>
            <a:endParaRPr lang="en-CA"/>
          </a:p>
        </p:txBody>
      </p:sp>
      <p:sp>
        <p:nvSpPr>
          <p:cNvPr id="5" name="Slide Number Placeholder 4"/>
          <p:cNvSpPr>
            <a:spLocks noGrp="1"/>
          </p:cNvSpPr>
          <p:nvPr>
            <p:ph type="sldNum" sz="quarter" idx="5"/>
          </p:nvPr>
        </p:nvSpPr>
        <p:spPr/>
        <p:txBody>
          <a:bodyPr/>
          <a:lstStyle/>
          <a:p>
            <a:fld id="{8CB74099-842B-4E1B-8065-29877E903EE6}" type="slidenum">
              <a:rPr lang="en-CA" smtClean="0"/>
              <a:t>20</a:t>
            </a:fld>
            <a:endParaRPr lang="en-CA"/>
          </a:p>
        </p:txBody>
      </p:sp>
    </p:spTree>
    <p:extLst>
      <p:ext uri="{BB962C8B-B14F-4D97-AF65-F5344CB8AC3E}">
        <p14:creationId xmlns:p14="http://schemas.microsoft.com/office/powerpoint/2010/main" val="36872152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b="1" dirty="0">
                <a:sym typeface="Wingdings" panose="05000000000000000000" pitchFamily="2" charset="2"/>
              </a:rPr>
              <a:t>Abstinence </a:t>
            </a:r>
            <a:r>
              <a:rPr lang="en-CA" dirty="0">
                <a:sym typeface="Wingdings" panose="05000000000000000000" pitchFamily="2" charset="2"/>
              </a:rPr>
              <a:t>The safest way to prevent STI. It’s okay to not have sex.</a:t>
            </a:r>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CA"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b="1" dirty="0"/>
              <a:t>Routine Testing</a:t>
            </a:r>
            <a:r>
              <a:rPr lang="en-CA" b="1" dirty="0">
                <a:sym typeface="Wingdings" panose="05000000000000000000" pitchFamily="2" charset="2"/>
              </a:rPr>
              <a:t> </a:t>
            </a:r>
            <a:r>
              <a:rPr lang="en-CA" dirty="0">
                <a:sym typeface="Wingdings" panose="05000000000000000000" pitchFamily="2" charset="2"/>
              </a:rPr>
              <a:t>Q3-6 months or with each new partner. Makes you aware if you have an STI or not. Early treatment helps prevent complications (PID, </a:t>
            </a:r>
            <a:r>
              <a:rPr lang="en-CA" dirty="0"/>
              <a:t>Epididymitis</a:t>
            </a:r>
            <a:r>
              <a:rPr lang="en-CA" dirty="0">
                <a:sym typeface="Wingdings" panose="05000000000000000000" pitchFamily="2" charset="2"/>
              </a:rPr>
              <a:t>) Helps prevent the spread of STIs</a:t>
            </a:r>
          </a:p>
          <a:p>
            <a:endParaRPr lang="en-CA" b="1" dirty="0">
              <a:sym typeface="Wingdings" panose="05000000000000000000" pitchFamily="2" charset="2"/>
            </a:endParaRPr>
          </a:p>
          <a:p>
            <a:r>
              <a:rPr lang="en-CA" b="1" dirty="0">
                <a:sym typeface="Wingdings" panose="05000000000000000000" pitchFamily="2" charset="2"/>
              </a:rPr>
              <a:t>Vaccinations </a:t>
            </a:r>
            <a:r>
              <a:rPr lang="en-CA" dirty="0">
                <a:sym typeface="Wingdings" panose="05000000000000000000" pitchFamily="2" charset="2"/>
              </a:rPr>
              <a:t>For HPV and Hep B </a:t>
            </a:r>
            <a:r>
              <a:rPr lang="en-CA" dirty="0"/>
              <a:t>“</a:t>
            </a:r>
            <a:r>
              <a:rPr lang="en-CA" sz="1200" b="0" i="0" kern="1200" dirty="0">
                <a:solidFill>
                  <a:schemeClr val="tx1"/>
                </a:solidFill>
                <a:effectLst/>
                <a:latin typeface="+mn-lt"/>
                <a:ea typeface="+mn-ea"/>
                <a:cs typeface="+mn-cs"/>
              </a:rPr>
              <a:t>In Canada, HPV vaccination is approved for females from ages 9 – 45 and males from</a:t>
            </a:r>
            <a:br>
              <a:rPr lang="en-CA" dirty="0"/>
            </a:br>
            <a:r>
              <a:rPr lang="en-CA" sz="1200" b="0" i="0" kern="1200" dirty="0">
                <a:solidFill>
                  <a:schemeClr val="tx1"/>
                </a:solidFill>
                <a:effectLst/>
                <a:latin typeface="+mn-lt"/>
                <a:ea typeface="+mn-ea"/>
                <a:cs typeface="+mn-cs"/>
              </a:rPr>
              <a:t>ages 9 – 26.”</a:t>
            </a:r>
            <a:r>
              <a:rPr lang="en-CA" dirty="0">
                <a:hlinkClick r:id="rId3"/>
              </a:rPr>
              <a:t> https://www.sexandu.ca/stis/hpv/</a:t>
            </a:r>
            <a:r>
              <a:rPr lang="en-CA" sz="1200" b="0" i="0" kern="1200" dirty="0">
                <a:solidFill>
                  <a:schemeClr val="tx1"/>
                </a:solidFill>
                <a:effectLst/>
                <a:latin typeface="+mn-lt"/>
                <a:ea typeface="+mn-ea"/>
                <a:cs typeface="+mn-cs"/>
              </a:rPr>
              <a:t> “Vaccination works best before you are sexually active or have already become infected or exposed to an HPV virus, but can help reduce the risk of HPV-related disease at any time, even after an abnormal Pap test.” </a:t>
            </a:r>
            <a:r>
              <a:rPr lang="en-CA" dirty="0">
                <a:hlinkClick r:id="rId3"/>
              </a:rPr>
              <a:t>https://www.sexandu.ca/stis/hpv/</a:t>
            </a:r>
            <a:endParaRPr lang="en-CA" dirty="0"/>
          </a:p>
          <a:p>
            <a:endParaRPr lang="en-CA" dirty="0"/>
          </a:p>
          <a:p>
            <a:r>
              <a:rPr lang="en-CA" dirty="0"/>
              <a:t>Get the HPV vaccine, ideally before you become sexually active</a:t>
            </a:r>
          </a:p>
          <a:p>
            <a:pPr marL="628650" lvl="1" indent="-171450">
              <a:buFont typeface="Arial" panose="020B0604020202020204" pitchFamily="34" charset="0"/>
              <a:buChar char="•"/>
            </a:pPr>
            <a:r>
              <a:rPr lang="en-CA" dirty="0"/>
              <a:t>Still effective even if you have had sex already</a:t>
            </a:r>
          </a:p>
          <a:p>
            <a:pPr marL="628650" lvl="1" indent="-171450">
              <a:buFont typeface="Arial" panose="020B0604020202020204" pitchFamily="34" charset="0"/>
              <a:buChar char="•"/>
            </a:pPr>
            <a:r>
              <a:rPr lang="en-CA" dirty="0"/>
              <a:t>Protects against 7 types of HPV that are associated with 90% of cervical cancers</a:t>
            </a:r>
          </a:p>
          <a:p>
            <a:endParaRPr lang="en-CA" dirty="0"/>
          </a:p>
          <a:p>
            <a:r>
              <a:rPr lang="en-CA" dirty="0"/>
              <a:t>Ontario vaccinates grade 7 students for hepatitis B and HPV</a:t>
            </a:r>
          </a:p>
          <a:p>
            <a:pPr marL="628650" lvl="1" indent="-171450">
              <a:buFont typeface="Arial" panose="020B0604020202020204" pitchFamily="34" charset="0"/>
              <a:buChar char="•"/>
            </a:pPr>
            <a:r>
              <a:rPr lang="en-CA" dirty="0"/>
              <a:t>May be vaccinated for Hep B earlier if travelling to areas where Hepatitis A and B are common</a:t>
            </a:r>
          </a:p>
          <a:p>
            <a:pPr marL="628650" lvl="1" indent="-171450">
              <a:buFont typeface="Arial" panose="020B0604020202020204" pitchFamily="34" charset="0"/>
              <a:buChar char="•"/>
            </a:pPr>
            <a:r>
              <a:rPr lang="en-CA" dirty="0"/>
              <a:t>Newborns born to infected mothers will get a Hepatitis B vaccine within 12 hours of birth</a:t>
            </a:r>
          </a:p>
          <a:p>
            <a:pPr marL="628650" lvl="1" indent="-171450">
              <a:buFont typeface="Arial" panose="020B0604020202020204" pitchFamily="34" charset="0"/>
              <a:buChar char="•"/>
            </a:pPr>
            <a:endParaRPr lang="en-CA" dirty="0"/>
          </a:p>
          <a:p>
            <a:pPr algn="l"/>
            <a:r>
              <a:rPr lang="en-CA" b="1" dirty="0" err="1"/>
              <a:t>PrEP</a:t>
            </a:r>
            <a:r>
              <a:rPr lang="en-CA" b="1" dirty="0"/>
              <a:t> - </a:t>
            </a:r>
            <a:r>
              <a:rPr lang="en-US" b="0" i="0" dirty="0">
                <a:solidFill>
                  <a:srgbClr val="101010"/>
                </a:solidFill>
                <a:effectLst/>
                <a:latin typeface="Open Sans" panose="020B0606030504020204" pitchFamily="34" charset="0"/>
              </a:rPr>
              <a:t>Today, there are more options to reduce the risk of transmission of HIV. Consistently using condoms, taking Pre-Exposure Prophylaxis (</a:t>
            </a:r>
            <a:r>
              <a:rPr lang="en-US" b="0" i="0" dirty="0" err="1">
                <a:solidFill>
                  <a:srgbClr val="101010"/>
                </a:solidFill>
                <a:effectLst/>
                <a:latin typeface="Open Sans" panose="020B0606030504020204" pitchFamily="34" charset="0"/>
              </a:rPr>
              <a:t>PrEP</a:t>
            </a:r>
            <a:r>
              <a:rPr lang="en-US" b="0" i="0" dirty="0">
                <a:solidFill>
                  <a:srgbClr val="101010"/>
                </a:solidFill>
                <a:effectLst/>
                <a:latin typeface="Open Sans" panose="020B0606030504020204" pitchFamily="34" charset="0"/>
              </a:rPr>
              <a:t>) to help decrease the chance of acquiring HIV and knowing your HIV status are all effective strategies to reduce risk. </a:t>
            </a:r>
            <a:r>
              <a:rPr lang="en-US" b="0" i="0" dirty="0" err="1">
                <a:solidFill>
                  <a:srgbClr val="101010"/>
                </a:solidFill>
                <a:effectLst/>
                <a:latin typeface="Open Sans" panose="020B0606030504020204" pitchFamily="34" charset="0"/>
              </a:rPr>
              <a:t>PrEP</a:t>
            </a:r>
            <a:r>
              <a:rPr lang="en-US" b="0" i="0" dirty="0">
                <a:solidFill>
                  <a:srgbClr val="101010"/>
                </a:solidFill>
                <a:effectLst/>
                <a:latin typeface="Open Sans" panose="020B0606030504020204" pitchFamily="34" charset="0"/>
              </a:rPr>
              <a:t>, or Pre-Exposure Prophylaxis, is a highly effective way for people at high risk to have more control over their sex lives and protect themselves from HIV. </a:t>
            </a:r>
            <a:r>
              <a:rPr lang="en-US" b="0" i="0" dirty="0" err="1">
                <a:solidFill>
                  <a:srgbClr val="101010"/>
                </a:solidFill>
                <a:effectLst/>
                <a:latin typeface="Open Sans" panose="020B0606030504020204" pitchFamily="34" charset="0"/>
              </a:rPr>
              <a:t>PrEP</a:t>
            </a:r>
            <a:r>
              <a:rPr lang="en-US" b="0" i="0" dirty="0">
                <a:solidFill>
                  <a:srgbClr val="101010"/>
                </a:solidFill>
                <a:effectLst/>
                <a:latin typeface="Open Sans" panose="020B0606030504020204" pitchFamily="34" charset="0"/>
              </a:rPr>
              <a:t> involves taking one pill a day. The medication prevents the human immunodeficiency virus (HIV) from multiplying which means that, if you are exposed to HIV, </a:t>
            </a:r>
            <a:r>
              <a:rPr lang="en-US" b="0" i="0" dirty="0" err="1">
                <a:solidFill>
                  <a:srgbClr val="101010"/>
                </a:solidFill>
                <a:effectLst/>
                <a:latin typeface="Open Sans" panose="020B0606030504020204" pitchFamily="34" charset="0"/>
              </a:rPr>
              <a:t>PrEP</a:t>
            </a:r>
            <a:r>
              <a:rPr lang="en-US" b="0" i="0" dirty="0">
                <a:solidFill>
                  <a:srgbClr val="101010"/>
                </a:solidFill>
                <a:effectLst/>
                <a:latin typeface="Open Sans" panose="020B0606030504020204" pitchFamily="34" charset="0"/>
              </a:rPr>
              <a:t> makes it very difficult for the virus to infect your body. (https://ontarioprep.ca/)</a:t>
            </a:r>
          </a:p>
          <a:p>
            <a:pPr algn="l"/>
            <a:endParaRPr lang="en-US" b="0" i="0" dirty="0">
              <a:solidFill>
                <a:srgbClr val="101010"/>
              </a:solidFill>
              <a:effectLst/>
              <a:latin typeface="Open Sans" panose="020B0606030504020204" pitchFamily="34" charset="0"/>
            </a:endParaRPr>
          </a:p>
          <a:p>
            <a:pPr algn="l"/>
            <a:r>
              <a:rPr lang="en-US" b="0" i="0" dirty="0">
                <a:solidFill>
                  <a:srgbClr val="101010"/>
                </a:solidFill>
                <a:effectLst/>
                <a:latin typeface="Open Sans" panose="020B0606030504020204" pitchFamily="34" charset="0"/>
              </a:rPr>
              <a:t>In addition to other prevention strategies, pre-exposure prophylaxis (</a:t>
            </a:r>
            <a:r>
              <a:rPr lang="en-US" b="0" i="0" dirty="0" err="1">
                <a:solidFill>
                  <a:srgbClr val="101010"/>
                </a:solidFill>
                <a:effectLst/>
                <a:latin typeface="Open Sans" panose="020B0606030504020204" pitchFamily="34" charset="0"/>
              </a:rPr>
              <a:t>PrEP</a:t>
            </a:r>
            <a:r>
              <a:rPr lang="en-US" b="0" i="0" dirty="0">
                <a:solidFill>
                  <a:srgbClr val="101010"/>
                </a:solidFill>
                <a:effectLst/>
                <a:latin typeface="Open Sans" panose="020B0606030504020204" pitchFamily="34" charset="0"/>
              </a:rPr>
              <a:t>) is a highly effective HIV prevention strategy that is now available and being used in Canada. Health Canada has approved the use of oral </a:t>
            </a:r>
            <a:r>
              <a:rPr lang="en-US" b="0" i="0" dirty="0" err="1">
                <a:solidFill>
                  <a:srgbClr val="101010"/>
                </a:solidFill>
                <a:effectLst/>
                <a:latin typeface="Open Sans" panose="020B0606030504020204" pitchFamily="34" charset="0"/>
              </a:rPr>
              <a:t>PrEP</a:t>
            </a:r>
            <a:r>
              <a:rPr lang="en-US" b="0" i="0" dirty="0">
                <a:solidFill>
                  <a:srgbClr val="101010"/>
                </a:solidFill>
                <a:effectLst/>
                <a:latin typeface="Open Sans" panose="020B0606030504020204" pitchFamily="34" charset="0"/>
              </a:rPr>
              <a:t> to help prevent the sexual transmission of HIV, in combination with safer sex practices. To find out if </a:t>
            </a:r>
            <a:r>
              <a:rPr lang="en-US" b="0" i="0" dirty="0" err="1">
                <a:solidFill>
                  <a:srgbClr val="101010"/>
                </a:solidFill>
                <a:effectLst/>
                <a:latin typeface="Open Sans" panose="020B0606030504020204" pitchFamily="34" charset="0"/>
              </a:rPr>
              <a:t>PrEP</a:t>
            </a:r>
            <a:r>
              <a:rPr lang="en-US" b="0" i="0" dirty="0">
                <a:solidFill>
                  <a:srgbClr val="101010"/>
                </a:solidFill>
                <a:effectLst/>
                <a:latin typeface="Open Sans" panose="020B0606030504020204" pitchFamily="34" charset="0"/>
              </a:rPr>
              <a:t> is right for you, talk with your health care provider or call the Hastings Prince Edward Public Health Sexual Health Line at 613-966-5500 ext. 243.</a:t>
            </a:r>
          </a:p>
          <a:p>
            <a:pPr marL="457200" lvl="1" indent="0">
              <a:buFont typeface="Arial" panose="020B0604020202020204" pitchFamily="34" charset="0"/>
              <a:buNone/>
            </a:pPr>
            <a:endParaRPr lang="en-CA" dirty="0"/>
          </a:p>
          <a:p>
            <a:endParaRPr lang="en-CA" dirty="0"/>
          </a:p>
          <a:p>
            <a:endParaRPr lang="en-CA" dirty="0">
              <a:sym typeface="Wingdings" panose="05000000000000000000" pitchFamily="2" charset="2"/>
            </a:endParaRPr>
          </a:p>
          <a:p>
            <a:r>
              <a:rPr lang="en-CA" b="1" dirty="0">
                <a:sym typeface="Wingdings" panose="05000000000000000000" pitchFamily="2" charset="2"/>
              </a:rPr>
              <a:t>Open communication </a:t>
            </a:r>
            <a:r>
              <a:rPr lang="en-CA" dirty="0">
                <a:sym typeface="Wingdings" panose="05000000000000000000" pitchFamily="2" charset="2"/>
              </a:rPr>
              <a:t>Talk about the number of partners you have had in the past, be open if you have herpes. Go for testing together before engaging in sexuality activity and share your results. If you are old enough to have sex, you’re old enough to talk about sex with your partner. If you ever feel uncomfortable, say no, do not give your consent to have sex if you ever feel uncomfortable, not sure, not safe.</a:t>
            </a:r>
            <a:endParaRPr lang="en-CA" dirty="0"/>
          </a:p>
          <a:p>
            <a:endParaRPr lang="en-CA" dirty="0"/>
          </a:p>
        </p:txBody>
      </p:sp>
      <p:sp>
        <p:nvSpPr>
          <p:cNvPr id="4" name="Header Placeholder 3"/>
          <p:cNvSpPr>
            <a:spLocks noGrp="1"/>
          </p:cNvSpPr>
          <p:nvPr>
            <p:ph type="hdr" sz="quarter"/>
          </p:nvPr>
        </p:nvSpPr>
        <p:spPr/>
        <p:txBody>
          <a:bodyPr/>
          <a:lstStyle/>
          <a:p>
            <a:endParaRPr lang="en-CA"/>
          </a:p>
        </p:txBody>
      </p:sp>
      <p:sp>
        <p:nvSpPr>
          <p:cNvPr id="5" name="Slide Number Placeholder 4"/>
          <p:cNvSpPr>
            <a:spLocks noGrp="1"/>
          </p:cNvSpPr>
          <p:nvPr>
            <p:ph type="sldNum" sz="quarter" idx="5"/>
          </p:nvPr>
        </p:nvSpPr>
        <p:spPr/>
        <p:txBody>
          <a:bodyPr/>
          <a:lstStyle/>
          <a:p>
            <a:fld id="{8CB74099-842B-4E1B-8065-29877E903EE6}" type="slidenum">
              <a:rPr lang="en-CA" smtClean="0"/>
              <a:t>21</a:t>
            </a:fld>
            <a:endParaRPr lang="en-CA"/>
          </a:p>
        </p:txBody>
      </p:sp>
    </p:spTree>
    <p:extLst>
      <p:ext uri="{BB962C8B-B14F-4D97-AF65-F5344CB8AC3E}">
        <p14:creationId xmlns:p14="http://schemas.microsoft.com/office/powerpoint/2010/main" val="19419009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Most common bacterial STI in Canada</a:t>
            </a:r>
          </a:p>
          <a:p>
            <a:endParaRPr lang="en-US" dirty="0"/>
          </a:p>
          <a:p>
            <a:r>
              <a:rPr lang="en-US" b="1" u="sng" baseline="0" dirty="0"/>
              <a:t>Symptoms:</a:t>
            </a:r>
          </a:p>
          <a:p>
            <a:pPr marL="171450" indent="-171450">
              <a:buFont typeface="Arial" panose="020B0604020202020204" pitchFamily="34" charset="0"/>
              <a:buChar char="•"/>
            </a:pPr>
            <a:r>
              <a:rPr lang="en-US" baseline="0" dirty="0"/>
              <a:t>Most people have no symptoms, but for those who do experience symptoms, they may include:</a:t>
            </a:r>
          </a:p>
          <a:p>
            <a:pPr marL="171450" indent="-171450">
              <a:buFont typeface="Arial" panose="020B0604020202020204" pitchFamily="34" charset="0"/>
              <a:buChar char="•"/>
            </a:pPr>
            <a:r>
              <a:rPr kumimoji="0" lang="en-US" sz="1200" b="0" i="0" u="none" strike="noStrike" kern="1200" cap="none" spc="0" normalizeH="0" baseline="0" noProof="0" dirty="0">
                <a:ln>
                  <a:noFill/>
                </a:ln>
                <a:solidFill>
                  <a:prstClr val="black"/>
                </a:solidFill>
                <a:effectLst/>
                <a:uLnTx/>
                <a:uFillTx/>
                <a:latin typeface="+mn-lt"/>
              </a:rPr>
              <a:t>Itching, unusual discharge , pain or burning when going pee, sore throat (if contracted from oral sex). Infection can also spread to the eyes by touching an infected area and then touching the eye.</a:t>
            </a:r>
          </a:p>
          <a:p>
            <a:pPr marL="171450" indent="-171450">
              <a:buFont typeface="Arial" panose="020B0604020202020204" pitchFamily="34" charset="0"/>
              <a:buChar char="•"/>
            </a:pPr>
            <a:r>
              <a:rPr lang="en-US" i="1" u="sng" baseline="0" dirty="0"/>
              <a:t>Women:</a:t>
            </a:r>
            <a:r>
              <a:rPr lang="en-US" baseline="0" dirty="0"/>
              <a:t> pain in lower abdomen and bleeding between periods or during / after  sex.</a:t>
            </a:r>
          </a:p>
          <a:p>
            <a:pPr marL="171450" indent="-171450">
              <a:buFont typeface="Arial" panose="020B0604020202020204" pitchFamily="34" charset="0"/>
              <a:buChar char="•"/>
            </a:pPr>
            <a:r>
              <a:rPr lang="en-US" i="1" u="sng" baseline="0" dirty="0"/>
              <a:t>Men:</a:t>
            </a:r>
            <a:r>
              <a:rPr lang="en-US" baseline="0" dirty="0"/>
              <a:t> pain or swelling of the testicles.</a:t>
            </a:r>
          </a:p>
          <a:p>
            <a:pPr marL="171450" marR="0" lvl="0" indent="-171450" algn="l" defTabSz="914400" rtl="0" eaLnBrk="1" fontAlgn="base" latinLnBrk="0" hangingPunct="1">
              <a:lnSpc>
                <a:spcPct val="80000"/>
              </a:lnSpc>
              <a:spcBef>
                <a:spcPct val="30000"/>
              </a:spcBef>
              <a:spcAft>
                <a:spcPct val="0"/>
              </a:spcAft>
              <a:buClrTx/>
              <a:buSzTx/>
              <a:buFont typeface="Arial" panose="020B0604020202020204" pitchFamily="34" charset="0"/>
              <a:buChar char="•"/>
              <a:tabLst/>
              <a:defRPr/>
            </a:pPr>
            <a:r>
              <a:rPr kumimoji="0" lang="en-CA" sz="1200" b="0" i="0" u="none" strike="noStrike" kern="1200" cap="none" spc="0" normalizeH="0" baseline="0" noProof="0" dirty="0">
                <a:ln>
                  <a:noFill/>
                </a:ln>
                <a:solidFill>
                  <a:srgbClr val="000000"/>
                </a:solidFill>
                <a:effectLst/>
                <a:uLnTx/>
                <a:uFillTx/>
                <a:latin typeface="Arial" charset="0"/>
              </a:rPr>
              <a:t>Symptoms may appear between 2 days to 2 weeks or longer after contact.</a:t>
            </a:r>
          </a:p>
          <a:p>
            <a:pPr marL="0" marR="0" lvl="0" indent="0" algn="l" defTabSz="914400" rtl="0" eaLnBrk="1" fontAlgn="base" latinLnBrk="0" hangingPunct="1">
              <a:lnSpc>
                <a:spcPct val="80000"/>
              </a:lnSpc>
              <a:spcBef>
                <a:spcPct val="30000"/>
              </a:spcBef>
              <a:spcAft>
                <a:spcPct val="0"/>
              </a:spcAft>
              <a:buClrTx/>
              <a:buSzTx/>
              <a:buFont typeface="Arial" panose="020B0604020202020204" pitchFamily="34" charset="0"/>
              <a:buNone/>
              <a:tabLst/>
              <a:defRPr/>
            </a:pPr>
            <a:endParaRPr kumimoji="0" lang="en-CA" sz="1200" b="0" i="0" u="none" strike="noStrike" kern="1200" cap="none" spc="0" normalizeH="0" baseline="0" noProof="0" dirty="0">
              <a:ln>
                <a:noFill/>
              </a:ln>
              <a:solidFill>
                <a:srgbClr val="000000"/>
              </a:solidFill>
              <a:effectLst/>
              <a:uLnTx/>
              <a:uFillTx/>
              <a:latin typeface="Arial" charset="0"/>
            </a:endParaRPr>
          </a:p>
          <a:p>
            <a:pPr marL="0" marR="0" lvl="0" indent="0" algn="l" defTabSz="914400" rtl="0" eaLnBrk="1" fontAlgn="base" latinLnBrk="0" hangingPunct="1">
              <a:lnSpc>
                <a:spcPct val="80000"/>
              </a:lnSpc>
              <a:spcBef>
                <a:spcPct val="30000"/>
              </a:spcBef>
              <a:spcAft>
                <a:spcPct val="0"/>
              </a:spcAft>
              <a:buClrTx/>
              <a:buSzTx/>
              <a:buFont typeface="Arial" panose="020B0604020202020204" pitchFamily="34" charset="0"/>
              <a:buNone/>
              <a:tabLst/>
              <a:defRPr/>
            </a:pPr>
            <a:endParaRPr kumimoji="0" lang="en-CA" sz="1200" b="0" i="0" u="none" strike="noStrike" kern="1200" cap="none" spc="0" normalizeH="0" baseline="0" noProof="0" dirty="0">
              <a:ln>
                <a:noFill/>
              </a:ln>
              <a:solidFill>
                <a:srgbClr val="000000"/>
              </a:solidFill>
              <a:effectLst/>
              <a:uLnTx/>
              <a:uFillTx/>
              <a:latin typeface="Arial" charset="0"/>
            </a:endParaRPr>
          </a:p>
          <a:p>
            <a:r>
              <a:rPr lang="en-US" b="1" u="sng" dirty="0"/>
              <a:t>Spread:</a:t>
            </a:r>
          </a:p>
          <a:p>
            <a:pPr marL="171450" indent="-171450">
              <a:buFont typeface="Arial" panose="020B0604020202020204" pitchFamily="34" charset="0"/>
              <a:buChar char="•"/>
            </a:pPr>
            <a:r>
              <a:rPr lang="en-US" baseline="0" dirty="0"/>
              <a:t>Unprotected sexual intercourse (oral, vaginal &amp; anal) by contact with infected partner. </a:t>
            </a:r>
          </a:p>
          <a:p>
            <a:pPr marL="171450" indent="-171450">
              <a:buFont typeface="Arial" panose="020B0604020202020204" pitchFamily="34" charset="0"/>
              <a:buChar char="•"/>
            </a:pPr>
            <a:r>
              <a:rPr lang="en-US" baseline="0" dirty="0"/>
              <a:t>Condom breaks</a:t>
            </a:r>
          </a:p>
          <a:p>
            <a:pPr marL="0" indent="0">
              <a:buFont typeface="Arial" panose="020B0604020202020204" pitchFamily="34" charset="0"/>
              <a:buNone/>
            </a:pPr>
            <a:endParaRPr lang="en-US" b="1" u="sng" baseline="0" dirty="0"/>
          </a:p>
          <a:p>
            <a:pPr marL="0" indent="0">
              <a:buFont typeface="Arial" panose="020B0604020202020204" pitchFamily="34" charset="0"/>
              <a:buNone/>
            </a:pPr>
            <a:r>
              <a:rPr lang="en-US" b="1" u="sng" baseline="0" dirty="0"/>
              <a:t>Test:</a:t>
            </a:r>
          </a:p>
          <a:p>
            <a:pPr marL="171450" indent="-171450">
              <a:buFont typeface="Arial" panose="020B0604020202020204" pitchFamily="34" charset="0"/>
              <a:buChar char="•"/>
            </a:pPr>
            <a:r>
              <a:rPr lang="en-US" b="0" u="none" baseline="0" dirty="0"/>
              <a:t>Usually: Pee in a cup (ask your school nurse about convenient way to be tested in your community/school)</a:t>
            </a:r>
          </a:p>
          <a:p>
            <a:pPr marL="171450" indent="-171450">
              <a:buFont typeface="Arial" panose="020B0604020202020204" pitchFamily="34" charset="0"/>
              <a:buChar char="•"/>
            </a:pPr>
            <a:r>
              <a:rPr lang="en-US" b="0" u="none" baseline="0" dirty="0"/>
              <a:t>Occasionally: Swab of cervix (Sexual Health Clinic, Dr.’s office / walk in clinic)</a:t>
            </a:r>
          </a:p>
          <a:p>
            <a:pPr marL="0" indent="0">
              <a:buFont typeface="Arial" panose="020B0604020202020204" pitchFamily="34" charset="0"/>
              <a:buNone/>
            </a:pPr>
            <a:endParaRPr lang="en-US" b="1" u="sng" baseline="0" dirty="0"/>
          </a:p>
          <a:p>
            <a:pPr marL="0" indent="0">
              <a:buFont typeface="Arial" panose="020B0604020202020204" pitchFamily="34" charset="0"/>
              <a:buNone/>
            </a:pPr>
            <a:r>
              <a:rPr lang="en-US" b="1" u="sng" baseline="0" dirty="0"/>
              <a:t>Treatment:</a:t>
            </a:r>
          </a:p>
          <a:p>
            <a:pPr marL="171450" indent="-171450">
              <a:buFont typeface="Arial" panose="020B0604020202020204" pitchFamily="34" charset="0"/>
              <a:buChar char="•"/>
            </a:pPr>
            <a:r>
              <a:rPr lang="en-US" b="0" u="none" baseline="0" dirty="0"/>
              <a:t>Antibiotics ( which are free, and available from </a:t>
            </a:r>
            <a:r>
              <a:rPr kumimoji="0" lang="en-US" sz="1200" b="0" i="0" u="none" strike="noStrike" kern="1200" cap="none" spc="0" normalizeH="0" baseline="0" noProof="0" dirty="0">
                <a:ln>
                  <a:noFill/>
                </a:ln>
                <a:solidFill>
                  <a:prstClr val="black"/>
                </a:solidFill>
                <a:effectLst/>
                <a:uLnTx/>
                <a:uFillTx/>
                <a:latin typeface="+mn-lt"/>
              </a:rPr>
              <a:t>your school PHN</a:t>
            </a:r>
            <a:r>
              <a:rPr lang="en-US" b="0" u="none" baseline="0" dirty="0"/>
              <a:t> or the SHC and some walk-in clinics )</a:t>
            </a:r>
            <a:endParaRPr kumimoji="0" lang="en-CA" sz="1200" b="1" i="0" u="none" strike="noStrike" kern="1200" cap="none" spc="0" normalizeH="0" baseline="0" noProof="0" dirty="0">
              <a:ln>
                <a:noFill/>
              </a:ln>
              <a:solidFill>
                <a:srgbClr val="000000"/>
              </a:solidFill>
              <a:effectLst/>
              <a:uLnTx/>
              <a:uFillTx/>
              <a:latin typeface="Arial" charset="0"/>
            </a:endParaRPr>
          </a:p>
          <a:p>
            <a:endParaRPr lang="en-US" b="1" u="sng" baseline="0" dirty="0"/>
          </a:p>
          <a:p>
            <a:r>
              <a:rPr lang="en-US" b="1" u="sng" baseline="0" dirty="0"/>
              <a:t>Possible complications if left untreated: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rPr>
              <a:t>Infertility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baseline="0" dirty="0"/>
              <a:t>Women : Chronic Pelvic Pain, Pelvic Inflammatory disease (PID), increased risk of ectopic pregnancy (pregnancy in the tubes).</a:t>
            </a:r>
          </a:p>
          <a:p>
            <a:pPr marL="171450" indent="-171450">
              <a:buFont typeface="Arial" panose="020B0604020202020204" pitchFamily="34" charset="0"/>
              <a:buChar char="•"/>
            </a:pPr>
            <a:r>
              <a:rPr lang="en-US" b="0" baseline="0" dirty="0"/>
              <a:t>Men: Infection in the tubes that carry sperm (epididymitis), swollen testicles</a:t>
            </a:r>
            <a:endParaRPr kumimoji="0" lang="en-US" sz="1200" b="0" i="0" u="none" strike="noStrike" kern="1200" cap="none" spc="0" normalizeH="0" baseline="0" noProof="0" dirty="0">
              <a:ln>
                <a:noFill/>
              </a:ln>
              <a:solidFill>
                <a:srgbClr val="000000"/>
              </a:solidFill>
              <a:effectLst/>
              <a:uLnTx/>
              <a:uFillTx/>
              <a:latin typeface="Arial"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hlinkClick r:id="rId3"/>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hlinkClick r:id="rId3"/>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hlinkClick r:id="rId3"/>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hlinkClick r:id="rId3"/>
              </a:rPr>
              <a:t>https://www.sexandu.ca/stis/chlamydia/</a:t>
            </a:r>
            <a:endParaRPr lang="en-CA" dirty="0"/>
          </a:p>
          <a:p>
            <a:endParaRPr lang="en-CA" dirty="0"/>
          </a:p>
          <a:p>
            <a:endParaRPr lang="en-CA" dirty="0"/>
          </a:p>
        </p:txBody>
      </p:sp>
      <p:sp>
        <p:nvSpPr>
          <p:cNvPr id="4" name="Header Placeholder 3"/>
          <p:cNvSpPr>
            <a:spLocks noGrp="1"/>
          </p:cNvSpPr>
          <p:nvPr>
            <p:ph type="hdr" sz="quarter"/>
          </p:nvPr>
        </p:nvSpPr>
        <p:spPr/>
        <p:txBody>
          <a:bodyPr/>
          <a:lstStyle/>
          <a:p>
            <a:endParaRPr lang="en-CA"/>
          </a:p>
        </p:txBody>
      </p:sp>
      <p:sp>
        <p:nvSpPr>
          <p:cNvPr id="5" name="Slide Number Placeholder 4"/>
          <p:cNvSpPr>
            <a:spLocks noGrp="1"/>
          </p:cNvSpPr>
          <p:nvPr>
            <p:ph type="sldNum" sz="quarter" idx="5"/>
          </p:nvPr>
        </p:nvSpPr>
        <p:spPr/>
        <p:txBody>
          <a:bodyPr/>
          <a:lstStyle/>
          <a:p>
            <a:fld id="{8CB74099-842B-4E1B-8065-29877E903EE6}" type="slidenum">
              <a:rPr lang="en-CA" smtClean="0"/>
              <a:t>22</a:t>
            </a:fld>
            <a:endParaRPr lang="en-CA"/>
          </a:p>
        </p:txBody>
      </p:sp>
    </p:spTree>
    <p:extLst>
      <p:ext uri="{BB962C8B-B14F-4D97-AF65-F5344CB8AC3E}">
        <p14:creationId xmlns:p14="http://schemas.microsoft.com/office/powerpoint/2010/main" val="36746940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a:t>
            </a:r>
            <a:r>
              <a:rPr lang="en-US" baseline="30000" dirty="0"/>
              <a:t>nd</a:t>
            </a:r>
            <a:r>
              <a:rPr lang="en-US" dirty="0"/>
              <a:t> most common bacterial infection</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sng" strike="noStrike" kern="1200" cap="none" spc="0" normalizeH="0" baseline="0" noProof="0" dirty="0">
                <a:ln>
                  <a:noFill/>
                </a:ln>
                <a:solidFill>
                  <a:prstClr val="black"/>
                </a:solidFill>
                <a:effectLst/>
                <a:uLnTx/>
                <a:uFillTx/>
                <a:latin typeface="+mn-lt"/>
              </a:rPr>
              <a:t>Symptoms:</a:t>
            </a:r>
          </a:p>
          <a:p>
            <a:pPr marL="171450" indent="-171450">
              <a:buFont typeface="Arial" panose="020B0604020202020204" pitchFamily="34" charset="0"/>
              <a:buChar char="•"/>
            </a:pPr>
            <a:r>
              <a:rPr lang="en-US" baseline="0" dirty="0"/>
              <a:t>Most people have no symptoms, but for those who do experience symptoms, they may include: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rPr>
              <a:t>Itching, unusual discharge, pain or burning when going pee, sore throat (if contracted from oral sex). Infection can also spread to the eyes by touching an infected area and then touching the eye.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rPr>
              <a:t>Women: pain in lower abdomen and bleeding between periods or during / after  sex.</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rPr>
              <a:t>Men: pain or swelling of the testicles.</a:t>
            </a:r>
          </a:p>
          <a:p>
            <a:pPr marL="171450" marR="0" lvl="0" indent="-171450" algn="l" defTabSz="914400" rtl="0" eaLnBrk="1" fontAlgn="base" latinLnBrk="0" hangingPunct="1">
              <a:lnSpc>
                <a:spcPct val="80000"/>
              </a:lnSpc>
              <a:spcBef>
                <a:spcPct val="30000"/>
              </a:spcBef>
              <a:spcAft>
                <a:spcPct val="0"/>
              </a:spcAft>
              <a:buClrTx/>
              <a:buSzTx/>
              <a:buFont typeface="Arial" panose="020B0604020202020204" pitchFamily="34" charset="0"/>
              <a:buChar char="•"/>
              <a:tabLst/>
              <a:defRPr/>
            </a:pPr>
            <a:r>
              <a:rPr kumimoji="0" lang="en-CA" sz="1200" b="0" i="0" u="none" strike="noStrike" kern="1200" cap="none" spc="0" normalizeH="0" baseline="0" noProof="0" dirty="0">
                <a:ln>
                  <a:noFill/>
                </a:ln>
                <a:solidFill>
                  <a:srgbClr val="000000"/>
                </a:solidFill>
                <a:effectLst/>
                <a:uLnTx/>
                <a:uFillTx/>
                <a:latin typeface="Arial" charset="0"/>
              </a:rPr>
              <a:t>Symptoms may appear between 2 days to 2 weeks or longer after contact.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sng" strike="noStrike" kern="1200" cap="none" spc="0" normalizeH="0" baseline="0" noProof="0" dirty="0">
              <a:ln>
                <a:noFill/>
              </a:ln>
              <a:solidFill>
                <a:prstClr val="black"/>
              </a:solidFill>
              <a:effectLst/>
              <a:uLnTx/>
              <a:uFillTx/>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sng" strike="noStrike" kern="1200" cap="none" spc="0" normalizeH="0" baseline="0" noProof="0" dirty="0">
                <a:ln>
                  <a:noFill/>
                </a:ln>
                <a:solidFill>
                  <a:prstClr val="black"/>
                </a:solidFill>
                <a:effectLst/>
                <a:uLnTx/>
                <a:uFillTx/>
                <a:latin typeface="+mn-lt"/>
              </a:rPr>
              <a:t>Spread: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rPr>
              <a:t>Unprotected sexual intercourse (oral, vaginal &amp; anal) by contact with infected partner.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rPr>
              <a:t>Condom breaks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dirty="0">
              <a:ln>
                <a:noFill/>
              </a:ln>
              <a:solidFill>
                <a:prstClr val="black"/>
              </a:solidFill>
              <a:effectLst/>
              <a:uLnTx/>
              <a:uFillTx/>
              <a:latin typeface="+mn-lt"/>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1" i="0" u="sng" strike="noStrike" kern="1200" cap="none" spc="0" normalizeH="0" baseline="0" noProof="0" dirty="0">
                <a:ln>
                  <a:noFill/>
                </a:ln>
                <a:solidFill>
                  <a:prstClr val="black"/>
                </a:solidFill>
                <a:effectLst/>
                <a:uLnTx/>
                <a:uFillTx/>
                <a:latin typeface="+mn-lt"/>
                <a:ea typeface="+mn-ea"/>
                <a:cs typeface="+mn-cs"/>
              </a:rPr>
              <a:t>Test: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Usually: Pee in a cup (ask your school nurse about convenient way to be tested in your community / school)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Occasionally: Swab of cervix (Sexual Health Clinic, Dr.’s office / walk in clinic)</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200" b="0" i="0" u="none" strike="noStrike" kern="1200" cap="none" spc="0" normalizeH="0" baseline="0" noProof="0" dirty="0">
              <a:ln>
                <a:noFill/>
              </a:ln>
              <a:solidFill>
                <a:prstClr val="black"/>
              </a:solidFill>
              <a:effectLst/>
              <a:uLnTx/>
              <a:uFillTx/>
              <a:latin typeface="+mn-lt"/>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1" i="0" u="sng" strike="noStrike" kern="1200" cap="none" spc="0" normalizeH="0" baseline="0" noProof="0" dirty="0">
                <a:ln>
                  <a:noFill/>
                </a:ln>
                <a:solidFill>
                  <a:prstClr val="black"/>
                </a:solidFill>
                <a:effectLst/>
                <a:uLnTx/>
                <a:uFillTx/>
                <a:latin typeface="+mn-lt"/>
              </a:rPr>
              <a:t>Treatment: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rPr>
              <a:t>Antibiotics ( which are free, and available from your school PHN or the SHC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CA" sz="1200" b="1" i="0" u="none" strike="noStrike" kern="1200" cap="none" spc="0" normalizeH="0" baseline="0" noProof="0" dirty="0">
              <a:ln>
                <a:noFill/>
              </a:ln>
              <a:solidFill>
                <a:srgbClr val="000000"/>
              </a:solidFill>
              <a:effectLst/>
              <a:uLnTx/>
              <a:uFillTx/>
              <a:latin typeface="Arial"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sng" strike="noStrike" kern="1200" cap="none" spc="0" normalizeH="0" baseline="0" noProof="0" dirty="0">
                <a:ln>
                  <a:noFill/>
                </a:ln>
                <a:solidFill>
                  <a:prstClr val="black"/>
                </a:solidFill>
                <a:effectLst/>
                <a:uLnTx/>
                <a:uFillTx/>
                <a:latin typeface="+mn-lt"/>
              </a:rPr>
              <a:t>Possible complications if left untreated: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rPr>
              <a:t>Infertility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1" u="none" strike="noStrike" kern="1200" cap="none" spc="0" normalizeH="0" baseline="0" noProof="0" dirty="0">
                <a:ln>
                  <a:noFill/>
                </a:ln>
                <a:solidFill>
                  <a:prstClr val="black"/>
                </a:solidFill>
                <a:effectLst/>
                <a:uLnTx/>
                <a:uFillTx/>
                <a:latin typeface="+mn-lt"/>
              </a:rPr>
              <a:t>Women : </a:t>
            </a:r>
            <a:r>
              <a:rPr kumimoji="0" lang="en-US" sz="1200" b="0" i="0" u="none" strike="noStrike" kern="1200" cap="none" spc="0" normalizeH="0" baseline="0" noProof="0" dirty="0">
                <a:ln>
                  <a:noFill/>
                </a:ln>
                <a:solidFill>
                  <a:prstClr val="black"/>
                </a:solidFill>
                <a:effectLst/>
                <a:uLnTx/>
                <a:uFillTx/>
                <a:latin typeface="+mn-lt"/>
              </a:rPr>
              <a:t>Chronic Pelvic Pain, Pelvic Inflammatory disease (PID), increased risk of ectopic pregnancy (pregnancy in the tubes).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1" u="none" strike="noStrike" kern="1200" cap="none" spc="0" normalizeH="0" baseline="0" noProof="0" dirty="0">
                <a:ln>
                  <a:noFill/>
                </a:ln>
                <a:solidFill>
                  <a:prstClr val="black"/>
                </a:solidFill>
                <a:effectLst/>
                <a:uLnTx/>
                <a:uFillTx/>
                <a:latin typeface="+mn-lt"/>
              </a:rPr>
              <a:t>Men:</a:t>
            </a:r>
            <a:r>
              <a:rPr kumimoji="0" lang="en-US" sz="1200" b="0" i="0" u="none" strike="noStrike" kern="1200" cap="none" spc="0" normalizeH="0" baseline="0" noProof="0" dirty="0">
                <a:ln>
                  <a:noFill/>
                </a:ln>
                <a:solidFill>
                  <a:prstClr val="black"/>
                </a:solidFill>
                <a:effectLst/>
                <a:uLnTx/>
                <a:uFillTx/>
                <a:latin typeface="+mn-lt"/>
              </a:rPr>
              <a:t> </a:t>
            </a:r>
            <a:r>
              <a:rPr lang="en-US" b="0" baseline="0" dirty="0"/>
              <a:t>Infection in the tubes that carry sperm (epididymitis), swollen testicles</a:t>
            </a:r>
            <a:endParaRPr kumimoji="0" lang="en-US" sz="1200" b="0" i="0" u="none" strike="noStrike" kern="1200" cap="none" spc="0" normalizeH="0" baseline="0" noProof="0" dirty="0">
              <a:ln>
                <a:noFill/>
              </a:ln>
              <a:solidFill>
                <a:srgbClr val="000000"/>
              </a:solidFill>
              <a:effectLst/>
              <a:uLnTx/>
              <a:uFillTx/>
              <a:latin typeface="Arial"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ndParaRPr>
          </a:p>
          <a:p>
            <a:endParaRPr lang="en-CA" dirty="0">
              <a:hlinkClick r:id="rId3"/>
            </a:endParaRPr>
          </a:p>
          <a:p>
            <a:endParaRPr lang="en-CA" dirty="0">
              <a:hlinkClick r:id="rId3"/>
            </a:endParaRPr>
          </a:p>
          <a:p>
            <a:r>
              <a:rPr lang="en-CA" dirty="0">
                <a:hlinkClick r:id="rId3"/>
              </a:rPr>
              <a:t>https://www.sexandu.ca/stis/gonorrhea/</a:t>
            </a:r>
            <a:endParaRPr lang="en-CA" dirty="0"/>
          </a:p>
          <a:p>
            <a:endParaRPr lang="en-CA" dirty="0"/>
          </a:p>
          <a:p>
            <a:r>
              <a:rPr lang="en-CA" dirty="0"/>
              <a:t>Growing resistance to antibiotics</a:t>
            </a:r>
            <a:r>
              <a:rPr lang="en-CA" dirty="0">
                <a:sym typeface="Wingdings" panose="05000000000000000000" pitchFamily="2" charset="2"/>
              </a:rPr>
              <a:t> This is why its important to help prevent the spread of STIs. Bacteria can develop resistance to antibiotics. If this happens, we can run out of treatment options. This means that there is a chance that one day gonorrhea won’t be cured with the antibiotics we use today.</a:t>
            </a:r>
            <a:endParaRPr lang="en-CA" dirty="0"/>
          </a:p>
          <a:p>
            <a:endParaRPr lang="en-CA" dirty="0"/>
          </a:p>
        </p:txBody>
      </p:sp>
      <p:sp>
        <p:nvSpPr>
          <p:cNvPr id="4" name="Header Placeholder 3"/>
          <p:cNvSpPr>
            <a:spLocks noGrp="1"/>
          </p:cNvSpPr>
          <p:nvPr>
            <p:ph type="hdr" sz="quarter"/>
          </p:nvPr>
        </p:nvSpPr>
        <p:spPr/>
        <p:txBody>
          <a:bodyPr/>
          <a:lstStyle/>
          <a:p>
            <a:endParaRPr lang="en-CA"/>
          </a:p>
        </p:txBody>
      </p:sp>
      <p:sp>
        <p:nvSpPr>
          <p:cNvPr id="5" name="Slide Number Placeholder 4"/>
          <p:cNvSpPr>
            <a:spLocks noGrp="1"/>
          </p:cNvSpPr>
          <p:nvPr>
            <p:ph type="sldNum" sz="quarter" idx="5"/>
          </p:nvPr>
        </p:nvSpPr>
        <p:spPr/>
        <p:txBody>
          <a:bodyPr/>
          <a:lstStyle/>
          <a:p>
            <a:fld id="{8CB74099-842B-4E1B-8065-29877E903EE6}" type="slidenum">
              <a:rPr lang="en-CA" smtClean="0"/>
              <a:t>23</a:t>
            </a:fld>
            <a:endParaRPr lang="en-CA"/>
          </a:p>
        </p:txBody>
      </p:sp>
    </p:spTree>
    <p:extLst>
      <p:ext uri="{BB962C8B-B14F-4D97-AF65-F5344CB8AC3E}">
        <p14:creationId xmlns:p14="http://schemas.microsoft.com/office/powerpoint/2010/main" val="208257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Rates are increasing</a:t>
            </a:r>
            <a:r>
              <a:rPr lang="en-US" baseline="0" dirty="0"/>
              <a:t> in Ontario .  Most common in men who have sex with men.  (transmitted through unprotected, oral, anal and vaginal sex)</a:t>
            </a:r>
          </a:p>
          <a:p>
            <a:endParaRPr lang="en-US" baseline="0" dirty="0"/>
          </a:p>
          <a:p>
            <a:r>
              <a:rPr lang="en-US" b="1" u="sng" baseline="0" dirty="0"/>
              <a:t>Symptoms:  </a:t>
            </a:r>
          </a:p>
          <a:p>
            <a:endParaRPr lang="en-US" baseline="0" dirty="0"/>
          </a:p>
          <a:p>
            <a:r>
              <a:rPr lang="en-US" b="1" u="sng" baseline="0" dirty="0"/>
              <a:t>Primary:</a:t>
            </a:r>
            <a:r>
              <a:rPr lang="en-US" b="1" u="none" baseline="0" dirty="0"/>
              <a:t>  </a:t>
            </a:r>
            <a:r>
              <a:rPr lang="en-US" baseline="0" dirty="0"/>
              <a:t>starts as a painless sore (ulcer) where the bacteria enters the body.  You may not even realize you have this sore.  This sore then heals and goes away in about 3-6 weeks. </a:t>
            </a:r>
          </a:p>
          <a:p>
            <a:endParaRPr lang="en-US" baseline="0" dirty="0"/>
          </a:p>
          <a:p>
            <a:pPr fontAlgn="base"/>
            <a:r>
              <a:rPr lang="en-US" b="1" u="sng" baseline="0" dirty="0"/>
              <a:t>Secondary:</a:t>
            </a:r>
            <a:r>
              <a:rPr lang="en-US" b="1" u="none" baseline="0" dirty="0"/>
              <a:t>  </a:t>
            </a:r>
            <a:r>
              <a:rPr lang="en-US" sz="1200" b="0" i="0" kern="1200" dirty="0">
                <a:solidFill>
                  <a:schemeClr val="tx1"/>
                </a:solidFill>
                <a:effectLst/>
                <a:latin typeface="+mn-lt"/>
                <a:ea typeface="+mn-ea"/>
                <a:cs typeface="+mn-cs"/>
              </a:rPr>
              <a:t>Skin rash, usually on the palms of the hands and soles of the feet,</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fever,</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lethargy,</a:t>
            </a:r>
            <a:r>
              <a:rPr lang="en-US" sz="1200" b="0" i="0" kern="1200" baseline="0" dirty="0">
                <a:solidFill>
                  <a:schemeClr val="tx1"/>
                </a:solidFill>
                <a:effectLst/>
                <a:latin typeface="+mn-lt"/>
                <a:ea typeface="+mn-ea"/>
                <a:cs typeface="+mn-cs"/>
              </a:rPr>
              <a:t> m</a:t>
            </a:r>
            <a:r>
              <a:rPr lang="en-US" sz="1200" b="0" i="0" kern="1200" dirty="0">
                <a:solidFill>
                  <a:schemeClr val="tx1"/>
                </a:solidFill>
                <a:effectLst/>
                <a:latin typeface="+mn-lt"/>
                <a:ea typeface="+mn-ea"/>
                <a:cs typeface="+mn-cs"/>
              </a:rPr>
              <a:t>uscle aches,</a:t>
            </a:r>
            <a:r>
              <a:rPr lang="en-US" sz="1200" b="0" i="0" kern="1200" baseline="0" dirty="0">
                <a:solidFill>
                  <a:schemeClr val="tx1"/>
                </a:solidFill>
                <a:effectLst/>
                <a:latin typeface="+mn-lt"/>
                <a:ea typeface="+mn-ea"/>
                <a:cs typeface="+mn-cs"/>
              </a:rPr>
              <a:t> j</a:t>
            </a:r>
            <a:r>
              <a:rPr lang="en-US" sz="1200" b="0" i="0" kern="1200" dirty="0">
                <a:solidFill>
                  <a:schemeClr val="tx1"/>
                </a:solidFill>
                <a:effectLst/>
                <a:latin typeface="+mn-lt"/>
                <a:ea typeface="+mn-ea"/>
                <a:cs typeface="+mn-cs"/>
              </a:rPr>
              <a:t>oint pain,</a:t>
            </a:r>
            <a:r>
              <a:rPr lang="en-US" sz="1200" b="0" i="0" kern="1200" baseline="0" dirty="0">
                <a:solidFill>
                  <a:schemeClr val="tx1"/>
                </a:solidFill>
                <a:effectLst/>
                <a:latin typeface="+mn-lt"/>
                <a:ea typeface="+mn-ea"/>
                <a:cs typeface="+mn-cs"/>
              </a:rPr>
              <a:t> s</a:t>
            </a:r>
            <a:r>
              <a:rPr lang="en-US" sz="1200" b="0" i="0" kern="1200" dirty="0">
                <a:solidFill>
                  <a:schemeClr val="tx1"/>
                </a:solidFill>
                <a:effectLst/>
                <a:latin typeface="+mn-lt"/>
                <a:ea typeface="+mn-ea"/>
                <a:cs typeface="+mn-cs"/>
              </a:rPr>
              <a:t>wollen lymph nodes,</a:t>
            </a:r>
            <a:r>
              <a:rPr lang="en-US" sz="1200" b="0" i="0" kern="1200" baseline="0" dirty="0">
                <a:solidFill>
                  <a:schemeClr val="tx1"/>
                </a:solidFill>
                <a:effectLst/>
                <a:latin typeface="+mn-lt"/>
                <a:ea typeface="+mn-ea"/>
                <a:cs typeface="+mn-cs"/>
              </a:rPr>
              <a:t> v</a:t>
            </a:r>
            <a:r>
              <a:rPr lang="en-US" sz="1200" b="0" i="0" kern="1200" dirty="0">
                <a:solidFill>
                  <a:schemeClr val="tx1"/>
                </a:solidFill>
                <a:effectLst/>
                <a:latin typeface="+mn-lt"/>
                <a:ea typeface="+mn-ea"/>
                <a:cs typeface="+mn-cs"/>
              </a:rPr>
              <a:t>ision changes,</a:t>
            </a:r>
            <a:r>
              <a:rPr lang="en-US" sz="1200" b="0" i="0" kern="1200" baseline="0" dirty="0">
                <a:solidFill>
                  <a:schemeClr val="tx1"/>
                </a:solidFill>
                <a:effectLst/>
                <a:latin typeface="+mn-lt"/>
                <a:ea typeface="+mn-ea"/>
                <a:cs typeface="+mn-cs"/>
              </a:rPr>
              <a:t> patchy </a:t>
            </a:r>
            <a:r>
              <a:rPr lang="en-US" sz="1200" b="0" i="0" kern="1200" dirty="0">
                <a:solidFill>
                  <a:schemeClr val="tx1"/>
                </a:solidFill>
                <a:effectLst/>
                <a:latin typeface="+mn-lt"/>
                <a:ea typeface="+mn-ea"/>
                <a:cs typeface="+mn-cs"/>
              </a:rPr>
              <a:t>hair loss</a:t>
            </a:r>
          </a:p>
          <a:p>
            <a:pPr fontAlgn="base"/>
            <a:endParaRPr lang="en-US" sz="1200" b="0" i="0" kern="1200" dirty="0">
              <a:solidFill>
                <a:schemeClr val="tx1"/>
              </a:solidFill>
              <a:effectLst/>
              <a:latin typeface="+mn-lt"/>
              <a:ea typeface="+mn-ea"/>
              <a:cs typeface="+mn-cs"/>
            </a:endParaRPr>
          </a:p>
          <a:p>
            <a:pPr fontAlgn="base"/>
            <a:r>
              <a:rPr lang="en-US" sz="1200" b="1" i="0" u="sng" kern="1200" dirty="0">
                <a:solidFill>
                  <a:schemeClr val="tx1"/>
                </a:solidFill>
                <a:effectLst/>
                <a:latin typeface="+mn-lt"/>
                <a:ea typeface="+mn-ea"/>
                <a:cs typeface="+mn-cs"/>
              </a:rPr>
              <a:t>Tertiary:</a:t>
            </a:r>
            <a:r>
              <a:rPr lang="en-US" sz="1200" b="0" i="0" kern="1200" baseline="0" dirty="0">
                <a:solidFill>
                  <a:schemeClr val="tx1"/>
                </a:solidFill>
                <a:effectLst/>
                <a:latin typeface="+mn-lt"/>
                <a:ea typeface="+mn-ea"/>
                <a:cs typeface="+mn-cs"/>
              </a:rPr>
              <a:t> damage to the heart, lungs, brain (neurosyphilis).  </a:t>
            </a:r>
          </a:p>
          <a:p>
            <a:pPr fontAlgn="base"/>
            <a:endParaRPr lang="en-US" sz="1200" b="0" i="0" kern="1200" baseline="0" dirty="0">
              <a:solidFill>
                <a:schemeClr val="tx1"/>
              </a:solidFill>
              <a:effectLst/>
              <a:latin typeface="+mn-lt"/>
              <a:ea typeface="+mn-ea"/>
              <a:cs typeface="+mn-cs"/>
            </a:endParaRPr>
          </a:p>
          <a:p>
            <a:pPr fontAlgn="base"/>
            <a:r>
              <a:rPr lang="en-US" sz="1200" b="1" i="0" u="sng" kern="1200" baseline="0" dirty="0">
                <a:solidFill>
                  <a:schemeClr val="tx1"/>
                </a:solidFill>
                <a:effectLst/>
                <a:latin typeface="+mn-lt"/>
                <a:ea typeface="+mn-ea"/>
                <a:cs typeface="+mn-cs"/>
              </a:rPr>
              <a:t>Test</a:t>
            </a:r>
            <a:r>
              <a:rPr lang="en-US" sz="1200" b="0" i="0" kern="1200" baseline="0" dirty="0">
                <a:solidFill>
                  <a:schemeClr val="tx1"/>
                </a:solidFill>
                <a:effectLst/>
                <a:latin typeface="+mn-lt"/>
                <a:ea typeface="+mn-ea"/>
                <a:cs typeface="+mn-cs"/>
              </a:rPr>
              <a:t>: blood testing - at Sexual Health Clinic, </a:t>
            </a:r>
            <a:r>
              <a:rPr lang="en-US" sz="1200" b="0" i="0" kern="1200" baseline="0" dirty="0" err="1">
                <a:solidFill>
                  <a:schemeClr val="tx1"/>
                </a:solidFill>
                <a:effectLst/>
                <a:latin typeface="+mn-lt"/>
                <a:ea typeface="+mn-ea"/>
                <a:cs typeface="+mn-cs"/>
              </a:rPr>
              <a:t>Dr’.s</a:t>
            </a:r>
            <a:r>
              <a:rPr lang="en-US" sz="1200" b="0" i="0" kern="1200" baseline="0" dirty="0">
                <a:solidFill>
                  <a:schemeClr val="tx1"/>
                </a:solidFill>
                <a:effectLst/>
                <a:latin typeface="+mn-lt"/>
                <a:ea typeface="+mn-ea"/>
                <a:cs typeface="+mn-cs"/>
              </a:rPr>
              <a:t> office or walk in clinic.</a:t>
            </a:r>
          </a:p>
          <a:p>
            <a:pPr fontAlgn="base"/>
            <a:endParaRPr lang="en-US" sz="1200" b="0" i="0" kern="1200" baseline="0" dirty="0">
              <a:solidFill>
                <a:schemeClr val="tx1"/>
              </a:solidFill>
              <a:effectLst/>
              <a:latin typeface="+mn-lt"/>
              <a:ea typeface="+mn-ea"/>
              <a:cs typeface="+mn-cs"/>
            </a:endParaRPr>
          </a:p>
          <a:p>
            <a:pPr fontAlgn="base"/>
            <a:r>
              <a:rPr lang="en-US" sz="1200" b="1" i="0" u="sng" kern="1200" baseline="0" dirty="0">
                <a:solidFill>
                  <a:schemeClr val="tx1"/>
                </a:solidFill>
                <a:effectLst/>
                <a:latin typeface="+mn-lt"/>
                <a:ea typeface="+mn-ea"/>
                <a:cs typeface="+mn-cs"/>
              </a:rPr>
              <a:t>Treatment:</a:t>
            </a:r>
            <a:r>
              <a:rPr lang="en-US" sz="1200" b="0" i="0" kern="1200" baseline="0" dirty="0">
                <a:solidFill>
                  <a:schemeClr val="tx1"/>
                </a:solidFill>
                <a:effectLst/>
                <a:latin typeface="+mn-lt"/>
                <a:ea typeface="+mn-ea"/>
                <a:cs typeface="+mn-cs"/>
              </a:rPr>
              <a:t> penicillin injections  </a:t>
            </a: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hlinkClick r:id="rId3"/>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hlinkClick r:id="rId3"/>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hlinkClick r:id="rId3"/>
              </a:rPr>
              <a:t>https://www.sexandu.ca/stis/syphilis/</a:t>
            </a:r>
            <a:endParaRPr lang="en-CA" dirty="0"/>
          </a:p>
          <a:p>
            <a:endParaRPr lang="en-CA" dirty="0"/>
          </a:p>
        </p:txBody>
      </p:sp>
      <p:sp>
        <p:nvSpPr>
          <p:cNvPr id="4" name="Header Placeholder 3"/>
          <p:cNvSpPr>
            <a:spLocks noGrp="1"/>
          </p:cNvSpPr>
          <p:nvPr>
            <p:ph type="hdr" sz="quarter"/>
          </p:nvPr>
        </p:nvSpPr>
        <p:spPr/>
        <p:txBody>
          <a:bodyPr/>
          <a:lstStyle/>
          <a:p>
            <a:endParaRPr lang="en-CA"/>
          </a:p>
        </p:txBody>
      </p:sp>
      <p:sp>
        <p:nvSpPr>
          <p:cNvPr id="5" name="Slide Number Placeholder 4"/>
          <p:cNvSpPr>
            <a:spLocks noGrp="1"/>
          </p:cNvSpPr>
          <p:nvPr>
            <p:ph type="sldNum" sz="quarter" idx="5"/>
          </p:nvPr>
        </p:nvSpPr>
        <p:spPr/>
        <p:txBody>
          <a:bodyPr/>
          <a:lstStyle/>
          <a:p>
            <a:fld id="{8CB74099-842B-4E1B-8065-29877E903EE6}" type="slidenum">
              <a:rPr lang="en-CA" smtClean="0"/>
              <a:t>24</a:t>
            </a:fld>
            <a:endParaRPr lang="en-CA"/>
          </a:p>
        </p:txBody>
      </p:sp>
    </p:spTree>
    <p:extLst>
      <p:ext uri="{BB962C8B-B14F-4D97-AF65-F5344CB8AC3E}">
        <p14:creationId xmlns:p14="http://schemas.microsoft.com/office/powerpoint/2010/main" val="35103655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Over 100 types</a:t>
            </a:r>
            <a:r>
              <a:rPr lang="en-US" baseline="0" dirty="0"/>
              <a:t> of HPV – some can lead to cancer</a:t>
            </a:r>
          </a:p>
          <a:p>
            <a:r>
              <a:rPr lang="en-US" baseline="0" dirty="0"/>
              <a:t>Gardasil Vaccine protects against many cancer causing strains</a:t>
            </a:r>
          </a:p>
          <a:p>
            <a:r>
              <a:rPr lang="en-US" baseline="0" dirty="0"/>
              <a:t>Once infected this virus lives on the skin of the genitals</a:t>
            </a:r>
          </a:p>
          <a:p>
            <a:pPr marL="0" marR="0" lvl="0" indent="0" algn="l" defTabSz="914400" rtl="0" eaLnBrk="1" fontAlgn="base" latinLnBrk="0" hangingPunct="1">
              <a:lnSpc>
                <a:spcPct val="100000"/>
              </a:lnSpc>
              <a:spcBef>
                <a:spcPct val="30000"/>
              </a:spcBef>
              <a:spcAft>
                <a:spcPct val="0"/>
              </a:spcAft>
              <a:buClrTx/>
              <a:buSzTx/>
              <a:buFontTx/>
              <a:buNone/>
              <a:tabLst/>
              <a:defRPr/>
            </a:pPr>
            <a:endParaRPr kumimoji="0" lang="en-CA" sz="1200" b="1" i="0" u="sng" strike="noStrike" kern="1200" cap="none" spc="0" normalizeH="0" baseline="0" noProof="0" dirty="0">
              <a:ln>
                <a:noFill/>
              </a:ln>
              <a:solidFill>
                <a:srgbClr val="000000"/>
              </a:solidFill>
              <a:effectLst/>
              <a:uLnTx/>
              <a:uFillTx/>
              <a:latin typeface="Arial"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CA" sz="1200" b="1" i="0" u="sng" strike="noStrike" kern="1200" cap="none" spc="0" normalizeH="0" baseline="0" noProof="0" dirty="0">
                <a:ln>
                  <a:noFill/>
                </a:ln>
                <a:solidFill>
                  <a:srgbClr val="000000"/>
                </a:solidFill>
                <a:effectLst/>
                <a:uLnTx/>
                <a:uFillTx/>
                <a:latin typeface="Arial" charset="0"/>
              </a:rPr>
              <a:t>Symptoms: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rPr>
              <a:t>Many people have no symptoms however others may develop genital warts within 1-8 months.</a:t>
            </a:r>
            <a:endParaRPr kumimoji="0" lang="en-CA" sz="1200" b="0" i="0" u="none" strike="noStrike" kern="1200" cap="none" spc="0" normalizeH="0" baseline="0" noProof="0" dirty="0">
              <a:ln>
                <a:noFill/>
              </a:ln>
              <a:solidFill>
                <a:srgbClr val="000000"/>
              </a:solidFill>
              <a:effectLst/>
              <a:uLnTx/>
              <a:uFillTx/>
              <a:latin typeface="Arial" charset="0"/>
            </a:endParaRPr>
          </a:p>
          <a:p>
            <a:pPr marL="171450" marR="0" lvl="0" indent="-171450" algn="l" defTabSz="914400" rtl="0" eaLnBrk="1" fontAlgn="base" latinLnBrk="0" hangingPunct="1">
              <a:lnSpc>
                <a:spcPct val="100000"/>
              </a:lnSpc>
              <a:spcBef>
                <a:spcPct val="30000"/>
              </a:spcBef>
              <a:spcAft>
                <a:spcPct val="0"/>
              </a:spcAft>
              <a:buClrTx/>
              <a:buSzTx/>
              <a:buFont typeface="Arial" pitchFamily="34" charset="0"/>
              <a:buChar char="•"/>
              <a:tabLst/>
              <a:defRPr/>
            </a:pPr>
            <a:r>
              <a:rPr kumimoji="0" lang="en-CA" sz="1200" b="0" i="0" u="none" strike="noStrike" kern="1200" cap="none" spc="0" normalizeH="0" baseline="0" noProof="0" dirty="0">
                <a:ln>
                  <a:noFill/>
                </a:ln>
                <a:solidFill>
                  <a:srgbClr val="000000"/>
                </a:solidFill>
                <a:effectLst/>
                <a:uLnTx/>
                <a:uFillTx/>
                <a:latin typeface="Arial" charset="0"/>
              </a:rPr>
              <a:t>Warts can be single or found in clusters in and around the genital area (penis, scrotum, vaginal walls, cervix, vulva, anus)</a:t>
            </a:r>
          </a:p>
          <a:p>
            <a:pPr marL="171450" marR="0" lvl="0" indent="-171450" algn="l" defTabSz="914400" rtl="0" eaLnBrk="1" fontAlgn="base" latinLnBrk="0" hangingPunct="1">
              <a:lnSpc>
                <a:spcPct val="100000"/>
              </a:lnSpc>
              <a:spcBef>
                <a:spcPct val="30000"/>
              </a:spcBef>
              <a:spcAft>
                <a:spcPct val="0"/>
              </a:spcAft>
              <a:buClrTx/>
              <a:buSzTx/>
              <a:buFont typeface="Arial" pitchFamily="34" charset="0"/>
              <a:buChar char="•"/>
              <a:tabLst/>
              <a:defRPr/>
            </a:pPr>
            <a:r>
              <a:rPr kumimoji="0" lang="en-CA" sz="1200" b="0" i="0" u="none" strike="noStrike" kern="1200" cap="none" spc="0" normalizeH="0" baseline="0" noProof="0" dirty="0">
                <a:ln>
                  <a:noFill/>
                </a:ln>
                <a:solidFill>
                  <a:srgbClr val="000000"/>
                </a:solidFill>
                <a:effectLst/>
                <a:uLnTx/>
                <a:uFillTx/>
                <a:latin typeface="Arial" charset="0"/>
              </a:rPr>
              <a:t>Warts may be round, flat or cauliflower – like shaped bumps that are flesh / yellow/ gray coloured.  </a:t>
            </a:r>
          </a:p>
          <a:p>
            <a:pPr marL="171450" marR="0" lvl="0" indent="-171450" algn="l" defTabSz="914400" rtl="0" eaLnBrk="1" fontAlgn="base" latinLnBrk="0" hangingPunct="1">
              <a:lnSpc>
                <a:spcPct val="100000"/>
              </a:lnSpc>
              <a:spcBef>
                <a:spcPct val="30000"/>
              </a:spcBef>
              <a:spcAft>
                <a:spcPct val="0"/>
              </a:spcAft>
              <a:buClrTx/>
              <a:buSzTx/>
              <a:buFont typeface="Arial"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rPr>
              <a:t>Itching bleeding/discomfort with sex – not painful (just like any other warts)</a:t>
            </a:r>
          </a:p>
          <a:p>
            <a:pPr marL="0" marR="0" lvl="0" indent="0" algn="l" defTabSz="914400" rtl="0" eaLnBrk="1" fontAlgn="base" latinLnBrk="0" hangingPunct="1">
              <a:lnSpc>
                <a:spcPct val="100000"/>
              </a:lnSpc>
              <a:spcBef>
                <a:spcPct val="30000"/>
              </a:spcBef>
              <a:spcAft>
                <a:spcPct val="0"/>
              </a:spcAft>
              <a:buClrTx/>
              <a:buSzTx/>
              <a:buFont typeface="Arial" pitchFamily="34" charset="0"/>
              <a:buNone/>
              <a:tabLst/>
              <a:defRPr/>
            </a:pPr>
            <a:endParaRPr kumimoji="0" lang="en-US" sz="1200" b="0" i="0" u="none" strike="noStrike" kern="1200" cap="none" spc="0" normalizeH="0" baseline="0" noProof="0" dirty="0">
              <a:ln>
                <a:noFill/>
              </a:ln>
              <a:solidFill>
                <a:prstClr val="black"/>
              </a:solidFill>
              <a:effectLst/>
              <a:uLnTx/>
              <a:uFillTx/>
              <a:latin typeface="+mn-lt"/>
            </a:endParaRPr>
          </a:p>
          <a:p>
            <a:pPr marL="0" marR="0" lvl="0" indent="0" algn="l" defTabSz="914400" rtl="0" eaLnBrk="1" fontAlgn="base" latinLnBrk="0" hangingPunct="1">
              <a:lnSpc>
                <a:spcPct val="100000"/>
              </a:lnSpc>
              <a:spcBef>
                <a:spcPct val="30000"/>
              </a:spcBef>
              <a:spcAft>
                <a:spcPct val="0"/>
              </a:spcAft>
              <a:buClrTx/>
              <a:buSzTx/>
              <a:buFont typeface="Arial" pitchFamily="34" charset="0"/>
              <a:buNone/>
              <a:tabLst/>
              <a:defRPr/>
            </a:pPr>
            <a:r>
              <a:rPr kumimoji="0" lang="en-US" sz="1200" b="1" i="0" u="sng" strike="noStrike" kern="1200" cap="none" spc="0" normalizeH="0" baseline="0" noProof="0" dirty="0">
                <a:ln>
                  <a:noFill/>
                </a:ln>
                <a:solidFill>
                  <a:prstClr val="black"/>
                </a:solidFill>
                <a:effectLst/>
                <a:uLnTx/>
                <a:uFillTx/>
                <a:latin typeface="+mn-lt"/>
              </a:rPr>
              <a:t>Spread:</a:t>
            </a:r>
          </a:p>
          <a:p>
            <a:pPr marL="171450" marR="0" lvl="0" indent="-171450" algn="l" defTabSz="914400" rtl="0" eaLnBrk="1" fontAlgn="base" latinLnBrk="0" hangingPunct="1">
              <a:lnSpc>
                <a:spcPct val="100000"/>
              </a:lnSpc>
              <a:spcBef>
                <a:spcPct val="30000"/>
              </a:spcBef>
              <a:spcAft>
                <a:spcPct val="0"/>
              </a:spcAft>
              <a:buClrTx/>
              <a:buSzTx/>
              <a:buFont typeface="Arial"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rPr>
              <a:t>Direct sexual contact (vaginal/anal).  Intimate contact (genital rubbing). HPV can be spread through oral sex</a:t>
            </a:r>
            <a:endParaRPr kumimoji="0" lang="en-CA" sz="1200" b="0" i="0" u="none" strike="noStrike" kern="1200" cap="none" spc="0" normalizeH="0" baseline="0" noProof="0" dirty="0">
              <a:ln>
                <a:noFill/>
              </a:ln>
              <a:solidFill>
                <a:srgbClr val="000000"/>
              </a:solidFill>
              <a:effectLst/>
              <a:uLnTx/>
              <a:uFillTx/>
              <a:latin typeface="Arial" charset="0"/>
            </a:endParaRPr>
          </a:p>
          <a:p>
            <a:pPr marL="171450" marR="0" lvl="0" indent="-171450" algn="l" defTabSz="914400" rtl="0" eaLnBrk="1" fontAlgn="base" latinLnBrk="0" hangingPunct="1">
              <a:lnSpc>
                <a:spcPct val="100000"/>
              </a:lnSpc>
              <a:spcBef>
                <a:spcPct val="30000"/>
              </a:spcBef>
              <a:spcAft>
                <a:spcPct val="0"/>
              </a:spcAft>
              <a:buClrTx/>
              <a:buSzTx/>
              <a:buFont typeface="Arial" pitchFamily="34" charset="0"/>
              <a:buChar char="•"/>
              <a:tabLst/>
              <a:defRPr/>
            </a:pPr>
            <a:r>
              <a:rPr kumimoji="0" lang="en-CA" sz="1200" b="0" i="0" u="none" strike="noStrike" kern="1200" cap="none" spc="0" normalizeH="0" baseline="0" noProof="0" dirty="0">
                <a:ln>
                  <a:noFill/>
                </a:ln>
                <a:solidFill>
                  <a:srgbClr val="000000"/>
                </a:solidFill>
                <a:effectLst/>
                <a:uLnTx/>
                <a:uFillTx/>
                <a:latin typeface="Arial" charset="0"/>
              </a:rPr>
              <a:t>Can be spread even if no warts are present</a:t>
            </a:r>
          </a:p>
          <a:p>
            <a:pPr marL="171450" marR="0" lvl="0" indent="-171450" algn="l" defTabSz="914400" rtl="0" eaLnBrk="1" fontAlgn="base" latinLnBrk="0" hangingPunct="1">
              <a:lnSpc>
                <a:spcPct val="100000"/>
              </a:lnSpc>
              <a:spcBef>
                <a:spcPct val="30000"/>
              </a:spcBef>
              <a:spcAft>
                <a:spcPct val="0"/>
              </a:spcAft>
              <a:buClrTx/>
              <a:buSzTx/>
              <a:buFont typeface="Arial" pitchFamily="34" charset="0"/>
              <a:buChar char="•"/>
              <a:tabLst/>
              <a:defRPr/>
            </a:pPr>
            <a:r>
              <a:rPr kumimoji="0" lang="en-CA" sz="1200" b="0" i="0" u="none" strike="noStrike" kern="1200" cap="none" spc="0" normalizeH="0" baseline="0" noProof="0" dirty="0">
                <a:ln>
                  <a:noFill/>
                </a:ln>
                <a:solidFill>
                  <a:srgbClr val="000000"/>
                </a:solidFill>
                <a:effectLst/>
                <a:uLnTx/>
                <a:uFillTx/>
                <a:latin typeface="Arial" charset="0"/>
              </a:rPr>
              <a:t>Condom may not fully protect you (WHY? – only covers the penis)</a:t>
            </a:r>
          </a:p>
          <a:p>
            <a:pPr marL="0" marR="0" lvl="0" indent="0" algn="l" defTabSz="914400" rtl="0" eaLnBrk="1" fontAlgn="base" latinLnBrk="0" hangingPunct="1">
              <a:lnSpc>
                <a:spcPct val="100000"/>
              </a:lnSpc>
              <a:spcBef>
                <a:spcPct val="30000"/>
              </a:spcBef>
              <a:spcAft>
                <a:spcPct val="0"/>
              </a:spcAft>
              <a:buClrTx/>
              <a:buSzTx/>
              <a:buFont typeface="Arial" pitchFamily="34" charset="0"/>
              <a:buNone/>
              <a:tabLst/>
              <a:defRPr/>
            </a:pPr>
            <a:endParaRPr kumimoji="0" lang="en-CA" sz="1200" b="1" i="0" u="sng" strike="noStrike" kern="1200" cap="none" spc="0" normalizeH="0" baseline="0" noProof="0" dirty="0">
              <a:ln>
                <a:noFill/>
              </a:ln>
              <a:solidFill>
                <a:srgbClr val="000000"/>
              </a:solidFill>
              <a:effectLst/>
              <a:uLnTx/>
              <a:uFillTx/>
              <a:latin typeface="Arial" charset="0"/>
            </a:endParaRPr>
          </a:p>
          <a:p>
            <a:pPr marL="0" marR="0" lvl="0" indent="0" algn="l" defTabSz="914400" rtl="0" eaLnBrk="1" fontAlgn="base" latinLnBrk="0" hangingPunct="1">
              <a:lnSpc>
                <a:spcPct val="100000"/>
              </a:lnSpc>
              <a:spcBef>
                <a:spcPct val="30000"/>
              </a:spcBef>
              <a:spcAft>
                <a:spcPct val="0"/>
              </a:spcAft>
              <a:buClrTx/>
              <a:buSzTx/>
              <a:buFont typeface="Arial" pitchFamily="34" charset="0"/>
              <a:buNone/>
              <a:tabLst/>
              <a:defRPr/>
            </a:pPr>
            <a:r>
              <a:rPr kumimoji="0" lang="en-CA" sz="1200" b="1" i="0" u="sng" strike="noStrike" kern="1200" cap="none" spc="0" normalizeH="0" baseline="0" noProof="0" dirty="0">
                <a:ln>
                  <a:noFill/>
                </a:ln>
                <a:solidFill>
                  <a:srgbClr val="000000"/>
                </a:solidFill>
                <a:effectLst/>
                <a:uLnTx/>
                <a:uFillTx/>
                <a:latin typeface="Arial" charset="0"/>
              </a:rPr>
              <a:t>Test:</a:t>
            </a:r>
          </a:p>
          <a:p>
            <a:pPr marL="0" marR="0" lvl="0" indent="0" algn="l" defTabSz="914400" rtl="0" eaLnBrk="1" fontAlgn="base" latinLnBrk="0" hangingPunct="1">
              <a:lnSpc>
                <a:spcPct val="100000"/>
              </a:lnSpc>
              <a:spcBef>
                <a:spcPct val="30000"/>
              </a:spcBef>
              <a:spcAft>
                <a:spcPct val="0"/>
              </a:spcAft>
              <a:buClrTx/>
              <a:buSzTx/>
              <a:buFont typeface="Arial" pitchFamily="34" charset="0"/>
              <a:buNone/>
              <a:tabLst/>
              <a:defRPr/>
            </a:pPr>
            <a:r>
              <a:rPr kumimoji="0" lang="en-CA" sz="1200" b="0" i="0" u="none" strike="noStrike" kern="1200" cap="none" spc="0" normalizeH="0" baseline="0" noProof="0" dirty="0">
                <a:ln>
                  <a:noFill/>
                </a:ln>
                <a:solidFill>
                  <a:srgbClr val="000000"/>
                </a:solidFill>
                <a:effectLst/>
                <a:uLnTx/>
                <a:uFillTx/>
                <a:latin typeface="Arial" charset="0"/>
              </a:rPr>
              <a:t>Checked by a Doctor or Nurse Practitioner if bumps are showing</a:t>
            </a:r>
          </a:p>
          <a:p>
            <a:pPr marL="0" marR="0" lvl="0" indent="0" algn="l" defTabSz="914400" rtl="0" eaLnBrk="1" fontAlgn="base" latinLnBrk="0" hangingPunct="1">
              <a:lnSpc>
                <a:spcPct val="100000"/>
              </a:lnSpc>
              <a:spcBef>
                <a:spcPct val="30000"/>
              </a:spcBef>
              <a:spcAft>
                <a:spcPct val="0"/>
              </a:spcAft>
              <a:buClrTx/>
              <a:buSzTx/>
              <a:buFont typeface="Arial" pitchFamily="34" charset="0"/>
              <a:buNone/>
              <a:tabLst/>
              <a:defRPr/>
            </a:pPr>
            <a:endParaRPr kumimoji="0" lang="en-CA" sz="1200" b="1" i="0" u="sng" strike="noStrike" kern="1200" cap="none" spc="0" normalizeH="0" baseline="0" noProof="0" dirty="0">
              <a:ln>
                <a:noFill/>
              </a:ln>
              <a:solidFill>
                <a:srgbClr val="000000"/>
              </a:solidFill>
              <a:effectLst/>
              <a:uLnTx/>
              <a:uFillTx/>
              <a:latin typeface="Arial" charset="0"/>
            </a:endParaRPr>
          </a:p>
          <a:p>
            <a:pPr marL="0" marR="0" lvl="0" indent="0" algn="l" defTabSz="914400" rtl="0" eaLnBrk="1" fontAlgn="base" latinLnBrk="0" hangingPunct="1">
              <a:lnSpc>
                <a:spcPct val="100000"/>
              </a:lnSpc>
              <a:spcBef>
                <a:spcPct val="30000"/>
              </a:spcBef>
              <a:spcAft>
                <a:spcPct val="0"/>
              </a:spcAft>
              <a:buClrTx/>
              <a:buSzTx/>
              <a:buFont typeface="Arial" pitchFamily="34" charset="0"/>
              <a:buNone/>
              <a:tabLst/>
              <a:defRPr/>
            </a:pPr>
            <a:r>
              <a:rPr kumimoji="0" lang="en-CA" sz="1200" b="1" i="0" u="sng" strike="noStrike" kern="1200" cap="none" spc="0" normalizeH="0" baseline="0" noProof="0" dirty="0">
                <a:ln>
                  <a:noFill/>
                </a:ln>
                <a:solidFill>
                  <a:srgbClr val="000000"/>
                </a:solidFill>
                <a:effectLst/>
                <a:uLnTx/>
                <a:uFillTx/>
                <a:latin typeface="Arial" charset="0"/>
              </a:rPr>
              <a:t>Treatment:</a:t>
            </a:r>
          </a:p>
          <a:p>
            <a:pPr marL="171450" marR="0" lvl="0" indent="-171450" algn="l" defTabSz="914400" rtl="0" eaLnBrk="1" fontAlgn="base" latinLnBrk="0" hangingPunct="1">
              <a:lnSpc>
                <a:spcPct val="100000"/>
              </a:lnSpc>
              <a:spcBef>
                <a:spcPct val="30000"/>
              </a:spcBef>
              <a:spcAft>
                <a:spcPct val="0"/>
              </a:spcAft>
              <a:buClrTx/>
              <a:buSzTx/>
              <a:buFont typeface="Arial" pitchFamily="34" charset="0"/>
              <a:buChar char="•"/>
              <a:tabLst/>
              <a:defRPr/>
            </a:pPr>
            <a:r>
              <a:rPr kumimoji="0" lang="en-CA" sz="1200" b="0" i="0" u="none" strike="noStrike" kern="1200" cap="none" spc="0" normalizeH="0" baseline="0" noProof="0" dirty="0">
                <a:ln>
                  <a:noFill/>
                </a:ln>
                <a:solidFill>
                  <a:srgbClr val="000000"/>
                </a:solidFill>
                <a:effectLst/>
                <a:uLnTx/>
                <a:uFillTx/>
                <a:latin typeface="Arial" charset="0"/>
              </a:rPr>
              <a:t>There is no cure to eliminate HPV infection.</a:t>
            </a:r>
            <a:endParaRPr kumimoji="0" lang="en-CA" sz="1200" b="1" i="0" u="sng" strike="noStrike" kern="1200" cap="none" spc="0" normalizeH="0" baseline="0" noProof="0" dirty="0">
              <a:ln>
                <a:noFill/>
              </a:ln>
              <a:solidFill>
                <a:srgbClr val="000000"/>
              </a:solidFill>
              <a:effectLst/>
              <a:uLnTx/>
              <a:uFillTx/>
              <a:latin typeface="Arial" charset="0"/>
            </a:endParaRPr>
          </a:p>
          <a:p>
            <a:pPr marL="171450" marR="0" lvl="0" indent="-171450" algn="l" defTabSz="914400" rtl="0" eaLnBrk="1" fontAlgn="base" latinLnBrk="0" hangingPunct="1">
              <a:lnSpc>
                <a:spcPct val="100000"/>
              </a:lnSpc>
              <a:spcBef>
                <a:spcPct val="30000"/>
              </a:spcBef>
              <a:spcAft>
                <a:spcPct val="0"/>
              </a:spcAft>
              <a:buClrTx/>
              <a:buSzTx/>
              <a:buFont typeface="Arial" pitchFamily="34" charset="0"/>
              <a:buChar char="•"/>
              <a:tabLst/>
              <a:defRPr/>
            </a:pPr>
            <a:r>
              <a:rPr kumimoji="0" lang="en-CA" sz="1200" b="0" i="0" u="none" strike="noStrike" kern="1200" cap="none" spc="0" normalizeH="0" baseline="0" noProof="0" dirty="0">
                <a:ln>
                  <a:noFill/>
                </a:ln>
                <a:solidFill>
                  <a:srgbClr val="000000"/>
                </a:solidFill>
                <a:effectLst/>
                <a:uLnTx/>
                <a:uFillTx/>
                <a:latin typeface="Arial" charset="0"/>
              </a:rPr>
              <a:t>The good news is that most warts will go away by themselves over time. </a:t>
            </a:r>
          </a:p>
          <a:p>
            <a:pPr marL="171450" marR="0" lvl="0" indent="-171450" algn="l" defTabSz="914400" rtl="0" eaLnBrk="1" fontAlgn="base" latinLnBrk="0" hangingPunct="1">
              <a:lnSpc>
                <a:spcPct val="100000"/>
              </a:lnSpc>
              <a:spcBef>
                <a:spcPct val="30000"/>
              </a:spcBef>
              <a:spcAft>
                <a:spcPct val="0"/>
              </a:spcAft>
              <a:buClrTx/>
              <a:buSzTx/>
              <a:buFont typeface="Arial" pitchFamily="34" charset="0"/>
              <a:buChar char="•"/>
              <a:tabLst/>
              <a:defRPr/>
            </a:pPr>
            <a:r>
              <a:rPr kumimoji="0" lang="en-CA" sz="1200" b="0" i="0" u="none" strike="noStrike" kern="1200" cap="none" spc="0" normalizeH="0" baseline="0" noProof="0" dirty="0">
                <a:ln>
                  <a:noFill/>
                </a:ln>
                <a:solidFill>
                  <a:srgbClr val="000000"/>
                </a:solidFill>
                <a:effectLst/>
                <a:uLnTx/>
                <a:uFillTx/>
                <a:latin typeface="Arial" charset="0"/>
              </a:rPr>
              <a:t>For people who want treatment - a doctor or nurse practitioner may freeze the wart with sprays, or liquids depending on the type of wart and where it is.  Sometimes a special cream can be ordered that helps the immune system fight HPV.</a:t>
            </a:r>
          </a:p>
          <a:p>
            <a:pPr marL="171450" marR="0" lvl="0" indent="-171450" algn="l" defTabSz="914400" rtl="0" eaLnBrk="1" fontAlgn="base" latinLnBrk="0" hangingPunct="1">
              <a:lnSpc>
                <a:spcPct val="100000"/>
              </a:lnSpc>
              <a:spcBef>
                <a:spcPct val="30000"/>
              </a:spcBef>
              <a:spcAft>
                <a:spcPct val="0"/>
              </a:spcAft>
              <a:buClrTx/>
              <a:buSzTx/>
              <a:buFont typeface="Arial" pitchFamily="34" charset="0"/>
              <a:buChar char="•"/>
              <a:tabLst/>
              <a:defRPr/>
            </a:pPr>
            <a:r>
              <a:rPr kumimoji="0" lang="en-CA" sz="1200" b="0" i="0" u="none" strike="noStrike" kern="1200" cap="none" spc="0" normalizeH="0" baseline="0" noProof="0" dirty="0">
                <a:ln>
                  <a:noFill/>
                </a:ln>
                <a:solidFill>
                  <a:srgbClr val="000000"/>
                </a:solidFill>
                <a:effectLst/>
                <a:uLnTx/>
                <a:uFillTx/>
                <a:latin typeface="Arial" charset="0"/>
              </a:rPr>
              <a:t>Most symptoms clear within 2 years</a:t>
            </a:r>
          </a:p>
          <a:p>
            <a:pPr marL="171450" marR="0" lvl="0" indent="-171450" algn="l" defTabSz="914400" rtl="0" eaLnBrk="1" fontAlgn="base" latinLnBrk="0" hangingPunct="1">
              <a:lnSpc>
                <a:spcPct val="100000"/>
              </a:lnSpc>
              <a:spcBef>
                <a:spcPct val="30000"/>
              </a:spcBef>
              <a:spcAft>
                <a:spcPct val="0"/>
              </a:spcAft>
              <a:buClrTx/>
              <a:buSzTx/>
              <a:buFont typeface="Arial" pitchFamily="34" charset="0"/>
              <a:buChar char="•"/>
              <a:tabLst/>
              <a:defRPr/>
            </a:pPr>
            <a:r>
              <a:rPr kumimoji="0" lang="en-CA" sz="1200" b="0" i="0" u="none" strike="noStrike" kern="1200" cap="none" spc="0" normalizeH="0" baseline="0" noProof="0" dirty="0">
                <a:ln>
                  <a:noFill/>
                </a:ln>
                <a:solidFill>
                  <a:srgbClr val="000000"/>
                </a:solidFill>
                <a:effectLst/>
                <a:uLnTx/>
                <a:uFillTx/>
                <a:latin typeface="Arial" charset="0"/>
              </a:rPr>
              <a:t>The warts can reappear</a:t>
            </a:r>
          </a:p>
          <a:p>
            <a:pPr marL="0" marR="0" indent="0" algn="l" defTabSz="914400" rtl="0" eaLnBrk="1" fontAlgn="auto" latinLnBrk="0" hangingPunct="1">
              <a:lnSpc>
                <a:spcPct val="100000"/>
              </a:lnSpc>
              <a:spcBef>
                <a:spcPts val="0"/>
              </a:spcBef>
              <a:spcAft>
                <a:spcPts val="0"/>
              </a:spcAft>
              <a:buClrTx/>
              <a:buSzTx/>
              <a:buFontTx/>
              <a:buNone/>
              <a:tabLst/>
              <a:defRPr/>
            </a:pPr>
            <a:endParaRPr lang="en-US" b="1" u="sng"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1" u="sng" baseline="0" dirty="0"/>
              <a:t>Important Information:</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Avoid sex when tingling/burning starts until lesions have completely healed.</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solidFill>
                  <a:srgbClr val="333333"/>
                </a:solidFill>
                <a:effectLst/>
                <a:latin typeface="Arial" panose="020B0604020202020204" pitchFamily="34" charset="0"/>
              </a:rPr>
              <a:t>Currently, the Ontario Cervical Screening Program recommends that anyone with a cervix (women, transmasculine and non-binary people) who is or ever has been sexually active have a Pap test every 3 years starting at age 21.</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200" b="0" i="0" u="sng" strike="noStrike" kern="1200" cap="none" spc="0" normalizeH="0" baseline="0" noProof="0" dirty="0">
              <a:ln>
                <a:noFill/>
              </a:ln>
              <a:solidFill>
                <a:srgbClr val="333333"/>
              </a:solidFill>
              <a:effectLst/>
              <a:uLnTx/>
              <a:uFillTx/>
              <a:latin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200" b="1" i="0" u="sng" strike="noStrike" kern="1200" cap="none" spc="0" normalizeH="0" baseline="0" noProof="0" dirty="0">
              <a:ln>
                <a:noFill/>
              </a:ln>
              <a:solidFill>
                <a:prstClr val="black"/>
              </a:solidFill>
              <a:effectLst/>
              <a:uLnTx/>
              <a:uFillTx/>
              <a:latin typeface="+mn-lt"/>
            </a:endParaRPr>
          </a:p>
          <a:p>
            <a:r>
              <a:rPr kumimoji="0" lang="en-US" sz="1200" b="1" i="0" u="sng" strike="noStrike" kern="1200" cap="none" spc="0" normalizeH="0" baseline="0" noProof="0" dirty="0">
                <a:ln>
                  <a:noFill/>
                </a:ln>
                <a:solidFill>
                  <a:prstClr val="black"/>
                </a:solidFill>
                <a:effectLst/>
                <a:uLnTx/>
                <a:uFillTx/>
                <a:latin typeface="+mn-lt"/>
              </a:rPr>
              <a:t>Complications</a:t>
            </a:r>
            <a:r>
              <a:rPr kumimoji="0" lang="en-US" sz="1200" b="0" i="0" u="none" strike="noStrike" kern="1200" cap="none" spc="0" normalizeH="0" baseline="0" noProof="0" dirty="0">
                <a:ln>
                  <a:noFill/>
                </a:ln>
                <a:solidFill>
                  <a:prstClr val="black"/>
                </a:solidFill>
                <a:effectLst/>
                <a:uLnTx/>
                <a:uFillTx/>
                <a:latin typeface="+mn-lt"/>
              </a:rPr>
              <a:t>:</a:t>
            </a:r>
          </a:p>
          <a:p>
            <a:pPr marL="171450" indent="-171450">
              <a:buFont typeface="Arial" panose="020B0604020202020204" pitchFamily="34" charset="0"/>
              <a:buChar char="•"/>
            </a:pPr>
            <a:r>
              <a:rPr kumimoji="0" lang="en-US" sz="1200" b="0" i="0" u="none" strike="noStrike" kern="1200" cap="none" spc="0" normalizeH="0" baseline="0" noProof="0" dirty="0">
                <a:ln>
                  <a:noFill/>
                </a:ln>
                <a:solidFill>
                  <a:prstClr val="black"/>
                </a:solidFill>
                <a:effectLst/>
                <a:uLnTx/>
                <a:uFillTx/>
                <a:latin typeface="+mn-lt"/>
              </a:rPr>
              <a:t> Re-occurrence, cancers, depression and sexual dysfunction</a:t>
            </a:r>
          </a:p>
          <a:p>
            <a:endParaRPr lang="en-US" b="1" u="sng" dirty="0"/>
          </a:p>
          <a:p>
            <a:r>
              <a:rPr lang="en-US" b="1" u="sng" dirty="0"/>
              <a:t>Prevention: </a:t>
            </a:r>
          </a:p>
          <a:p>
            <a:r>
              <a:rPr lang="en-US" dirty="0"/>
              <a:t>Gardasil Vaccine</a:t>
            </a:r>
          </a:p>
          <a:p>
            <a:endParaRPr lang="en-CA" dirty="0"/>
          </a:p>
          <a:p>
            <a:r>
              <a:rPr lang="en-CA" dirty="0"/>
              <a:t>Get the HPV vaccine, ideally before you become sexually active</a:t>
            </a:r>
          </a:p>
          <a:p>
            <a:pPr marL="628650" lvl="1" indent="-171450">
              <a:buFont typeface="Arial" panose="020B0604020202020204" pitchFamily="34" charset="0"/>
              <a:buChar char="•"/>
            </a:pPr>
            <a:r>
              <a:rPr lang="en-CA" dirty="0"/>
              <a:t>Still effective even if you have had sex already or have already had an HPV infection</a:t>
            </a:r>
          </a:p>
          <a:p>
            <a:pPr marL="628650" lvl="1" indent="-171450">
              <a:buFont typeface="Arial" panose="020B0604020202020204" pitchFamily="34" charset="0"/>
              <a:buChar char="•"/>
            </a:pPr>
            <a:r>
              <a:rPr lang="en-CA" dirty="0"/>
              <a:t>Protects against 9 types of HPV that are associate with 90% of cervical cancers</a:t>
            </a:r>
          </a:p>
          <a:p>
            <a:endParaRPr lang="en-CA" dirty="0"/>
          </a:p>
          <a:p>
            <a:r>
              <a:rPr lang="en-CA" dirty="0"/>
              <a:t>Gardasil 9 </a:t>
            </a:r>
            <a:r>
              <a:rPr lang="en-CA" dirty="0">
                <a:sym typeface="Wingdings" panose="05000000000000000000" pitchFamily="2" charset="2"/>
              </a:rPr>
              <a:t> HPV Vaccine offered at HPEPH. Most students get the HPV vaccination in grade 7. Check your vaccination record to see if you’re up to date with your vaccinations. You can call HPEPH and ask to speak to someone from the Vaccine Preventable Diseases Department.</a:t>
            </a:r>
          </a:p>
          <a:p>
            <a:endParaRPr lang="en-CA" dirty="0">
              <a:sym typeface="Wingdings" panose="05000000000000000000" pitchFamily="2" charset="2"/>
            </a:endParaRPr>
          </a:p>
          <a:p>
            <a:pPr fontAlgn="base"/>
            <a:r>
              <a:rPr lang="en-CA" sz="1200" b="1" i="0" u="none" strike="noStrike" kern="1200" dirty="0">
                <a:solidFill>
                  <a:schemeClr val="tx1"/>
                </a:solidFill>
                <a:effectLst/>
                <a:latin typeface="+mn-lt"/>
                <a:ea typeface="+mn-ea"/>
                <a:cs typeface="+mn-cs"/>
                <a:hlinkClick r:id="rId3"/>
              </a:rPr>
              <a:t>What cancers does GARDASIL 9 help protect against?</a:t>
            </a:r>
            <a:endParaRPr lang="en-CA" sz="1200" b="1" i="0" kern="1200" dirty="0">
              <a:solidFill>
                <a:schemeClr val="tx1"/>
              </a:solidFill>
              <a:effectLst/>
              <a:latin typeface="+mn-lt"/>
              <a:ea typeface="+mn-ea"/>
              <a:cs typeface="+mn-cs"/>
            </a:endParaRPr>
          </a:p>
          <a:p>
            <a:pPr fontAlgn="base"/>
            <a:r>
              <a:rPr lang="en-CA" sz="1200" b="0" i="0" kern="1200" dirty="0">
                <a:solidFill>
                  <a:schemeClr val="tx1"/>
                </a:solidFill>
                <a:effectLst/>
                <a:latin typeface="+mn-lt"/>
                <a:ea typeface="+mn-ea"/>
                <a:cs typeface="+mn-cs"/>
              </a:rPr>
              <a:t>GARDASIL 9 helps protect against certain cancers caused by 7 types of HPV:</a:t>
            </a:r>
          </a:p>
          <a:p>
            <a:pPr fontAlgn="base"/>
            <a:r>
              <a:rPr lang="en-CA" sz="1200" b="0" i="0" kern="1200" dirty="0">
                <a:solidFill>
                  <a:schemeClr val="tx1"/>
                </a:solidFill>
                <a:effectLst/>
                <a:latin typeface="+mn-lt"/>
                <a:ea typeface="+mn-ea"/>
                <a:cs typeface="+mn-cs"/>
              </a:rPr>
              <a:t>Cervical cancer in </a:t>
            </a:r>
            <a:r>
              <a:rPr lang="en-CA" sz="1200" b="0" i="0" kern="1200" dirty="0" err="1">
                <a:solidFill>
                  <a:schemeClr val="tx1"/>
                </a:solidFill>
                <a:effectLst/>
                <a:latin typeface="+mn-lt"/>
                <a:ea typeface="+mn-ea"/>
                <a:cs typeface="+mn-cs"/>
              </a:rPr>
              <a:t>women</a:t>
            </a:r>
            <a:r>
              <a:rPr lang="en-CA" sz="1200" b="0" i="0" kern="1200" baseline="30000" dirty="0" err="1">
                <a:solidFill>
                  <a:schemeClr val="tx1"/>
                </a:solidFill>
                <a:effectLst/>
                <a:latin typeface="+mn-lt"/>
                <a:ea typeface="+mn-ea"/>
                <a:cs typeface="+mn-cs"/>
              </a:rPr>
              <a:t>a</a:t>
            </a:r>
            <a:endParaRPr lang="en-CA" sz="1200" b="0" i="0" kern="1200" dirty="0">
              <a:solidFill>
                <a:schemeClr val="tx1"/>
              </a:solidFill>
              <a:effectLst/>
              <a:latin typeface="+mn-lt"/>
              <a:ea typeface="+mn-ea"/>
              <a:cs typeface="+mn-cs"/>
            </a:endParaRPr>
          </a:p>
          <a:p>
            <a:pPr fontAlgn="base"/>
            <a:r>
              <a:rPr lang="en-CA" sz="1200" b="0" i="0" kern="1200" dirty="0">
                <a:solidFill>
                  <a:schemeClr val="tx1"/>
                </a:solidFill>
                <a:effectLst/>
                <a:latin typeface="+mn-lt"/>
                <a:ea typeface="+mn-ea"/>
                <a:cs typeface="+mn-cs"/>
              </a:rPr>
              <a:t>Vulvar and vaginal cancers in </a:t>
            </a:r>
            <a:r>
              <a:rPr lang="en-CA" sz="1200" b="0" i="0" kern="1200" dirty="0" err="1">
                <a:solidFill>
                  <a:schemeClr val="tx1"/>
                </a:solidFill>
                <a:effectLst/>
                <a:latin typeface="+mn-lt"/>
                <a:ea typeface="+mn-ea"/>
                <a:cs typeface="+mn-cs"/>
              </a:rPr>
              <a:t>women</a:t>
            </a:r>
            <a:r>
              <a:rPr lang="en-CA" sz="1200" b="0" i="0" kern="1200" baseline="30000" dirty="0" err="1">
                <a:solidFill>
                  <a:schemeClr val="tx1"/>
                </a:solidFill>
                <a:effectLst/>
                <a:latin typeface="+mn-lt"/>
                <a:ea typeface="+mn-ea"/>
                <a:cs typeface="+mn-cs"/>
              </a:rPr>
              <a:t>a</a:t>
            </a:r>
            <a:endParaRPr lang="en-CA" sz="1200" b="0" i="0" kern="1200" dirty="0">
              <a:solidFill>
                <a:schemeClr val="tx1"/>
              </a:solidFill>
              <a:effectLst/>
              <a:latin typeface="+mn-lt"/>
              <a:ea typeface="+mn-ea"/>
              <a:cs typeface="+mn-cs"/>
            </a:endParaRPr>
          </a:p>
          <a:p>
            <a:pPr fontAlgn="base"/>
            <a:r>
              <a:rPr lang="en-CA" sz="1200" b="0" i="0" kern="1200" dirty="0">
                <a:solidFill>
                  <a:schemeClr val="tx1"/>
                </a:solidFill>
                <a:effectLst/>
                <a:latin typeface="+mn-lt"/>
                <a:ea typeface="+mn-ea"/>
                <a:cs typeface="+mn-cs"/>
              </a:rPr>
              <a:t>Anal cancer in men and </a:t>
            </a:r>
            <a:r>
              <a:rPr lang="en-CA" sz="1200" b="0" i="0" kern="1200" dirty="0" err="1">
                <a:solidFill>
                  <a:schemeClr val="tx1"/>
                </a:solidFill>
                <a:effectLst/>
                <a:latin typeface="+mn-lt"/>
                <a:ea typeface="+mn-ea"/>
                <a:cs typeface="+mn-cs"/>
              </a:rPr>
              <a:t>women</a:t>
            </a:r>
            <a:r>
              <a:rPr lang="en-CA" sz="1200" b="0" i="0" kern="1200" baseline="30000" dirty="0" err="1">
                <a:solidFill>
                  <a:schemeClr val="tx1"/>
                </a:solidFill>
                <a:effectLst/>
                <a:latin typeface="+mn-lt"/>
                <a:ea typeface="+mn-ea"/>
                <a:cs typeface="+mn-cs"/>
              </a:rPr>
              <a:t>a</a:t>
            </a:r>
            <a:endParaRPr lang="en-CA" sz="1200" b="0" i="0" kern="1200" dirty="0">
              <a:solidFill>
                <a:schemeClr val="tx1"/>
              </a:solidFill>
              <a:effectLst/>
              <a:latin typeface="+mn-lt"/>
              <a:ea typeface="+mn-ea"/>
              <a:cs typeface="+mn-cs"/>
            </a:endParaRPr>
          </a:p>
          <a:p>
            <a:pPr fontAlgn="base"/>
            <a:r>
              <a:rPr lang="en-CA" sz="1200" b="0" i="0" kern="1200" dirty="0">
                <a:solidFill>
                  <a:schemeClr val="tx1"/>
                </a:solidFill>
                <a:effectLst/>
                <a:latin typeface="+mn-lt"/>
                <a:ea typeface="+mn-ea"/>
                <a:cs typeface="+mn-cs"/>
              </a:rPr>
              <a:t>Certain head and neck cancers, such as throat and back of mouth cancers, in men and </a:t>
            </a:r>
            <a:r>
              <a:rPr lang="en-CA" sz="1200" b="0" i="0" kern="1200" dirty="0" err="1">
                <a:solidFill>
                  <a:schemeClr val="tx1"/>
                </a:solidFill>
                <a:effectLst/>
                <a:latin typeface="+mn-lt"/>
                <a:ea typeface="+mn-ea"/>
                <a:cs typeface="+mn-cs"/>
              </a:rPr>
              <a:t>women</a:t>
            </a:r>
            <a:r>
              <a:rPr lang="en-CA" sz="1200" b="0" i="0" kern="1200" baseline="30000" dirty="0" err="1">
                <a:solidFill>
                  <a:schemeClr val="tx1"/>
                </a:solidFill>
                <a:effectLst/>
                <a:latin typeface="+mn-lt"/>
                <a:ea typeface="+mn-ea"/>
                <a:cs typeface="+mn-cs"/>
              </a:rPr>
              <a:t>a</a:t>
            </a:r>
            <a:endParaRPr lang="en-CA" sz="1200" b="0" i="0" kern="1200" dirty="0">
              <a:solidFill>
                <a:schemeClr val="tx1"/>
              </a:solidFill>
              <a:effectLst/>
              <a:latin typeface="+mn-lt"/>
              <a:ea typeface="+mn-ea"/>
              <a:cs typeface="+mn-cs"/>
            </a:endParaRPr>
          </a:p>
          <a:p>
            <a:pPr fontAlgn="base"/>
            <a:r>
              <a:rPr lang="en-CA" sz="1200" b="0" i="0" kern="1200" baseline="30000" dirty="0" err="1">
                <a:solidFill>
                  <a:schemeClr val="tx1"/>
                </a:solidFill>
                <a:effectLst/>
                <a:latin typeface="+mn-lt"/>
                <a:ea typeface="+mn-ea"/>
                <a:cs typeface="+mn-cs"/>
              </a:rPr>
              <a:t>a</a:t>
            </a:r>
            <a:r>
              <a:rPr lang="en-CA" sz="1200" b="0" i="0" kern="1200" dirty="0" err="1">
                <a:solidFill>
                  <a:schemeClr val="tx1"/>
                </a:solidFill>
                <a:effectLst/>
                <a:latin typeface="+mn-lt"/>
                <a:ea typeface="+mn-ea"/>
                <a:cs typeface="+mn-cs"/>
              </a:rPr>
              <a:t>HPV</a:t>
            </a:r>
            <a:r>
              <a:rPr lang="en-CA" sz="1200" b="0" i="0" kern="1200" dirty="0">
                <a:solidFill>
                  <a:schemeClr val="tx1"/>
                </a:solidFill>
                <a:effectLst/>
                <a:latin typeface="+mn-lt"/>
                <a:ea typeface="+mn-ea"/>
                <a:cs typeface="+mn-cs"/>
              </a:rPr>
              <a:t> Types 16, 18, 31, 33, 45, 52, and 58. </a:t>
            </a:r>
            <a:r>
              <a:rPr lang="en-CA" dirty="0">
                <a:hlinkClick r:id="rId4"/>
              </a:rPr>
              <a:t>https://www.gardasil9.com/adults/hpv-faq/</a:t>
            </a:r>
            <a:endParaRPr lang="en-CA" sz="1200" b="0" i="0" kern="1200" dirty="0">
              <a:solidFill>
                <a:schemeClr val="tx1"/>
              </a:solidFill>
              <a:effectLst/>
              <a:latin typeface="+mn-lt"/>
              <a:ea typeface="+mn-ea"/>
              <a:cs typeface="+mn-cs"/>
            </a:endParaRPr>
          </a:p>
          <a:p>
            <a:endParaRPr lang="en-CA" dirty="0"/>
          </a:p>
          <a:p>
            <a:endParaRPr lang="en-CA" dirty="0"/>
          </a:p>
          <a:p>
            <a:r>
              <a:rPr lang="en-CA" dirty="0"/>
              <a:t>Most types of HPV are harmless, have no symptoms and go away on their own without treatment. </a:t>
            </a:r>
            <a:r>
              <a:rPr lang="en-CA" dirty="0">
                <a:hlinkClick r:id="rId5"/>
              </a:rPr>
              <a:t>https://myhealth.alberta.ca/sexual-reproductive-health/sexually-transmitted-infections/human-papillomavirus-(hpv)</a:t>
            </a:r>
            <a:endParaRPr lang="en-CA" dirty="0"/>
          </a:p>
          <a:p>
            <a:endParaRPr lang="en-CA" dirty="0"/>
          </a:p>
          <a:p>
            <a:endParaRPr lang="en-CA" dirty="0"/>
          </a:p>
          <a:p>
            <a:endParaRPr lang="en-CA" dirty="0"/>
          </a:p>
        </p:txBody>
      </p:sp>
      <p:sp>
        <p:nvSpPr>
          <p:cNvPr id="4" name="Header Placeholder 3"/>
          <p:cNvSpPr>
            <a:spLocks noGrp="1"/>
          </p:cNvSpPr>
          <p:nvPr>
            <p:ph type="hdr" sz="quarter"/>
          </p:nvPr>
        </p:nvSpPr>
        <p:spPr/>
        <p:txBody>
          <a:bodyPr/>
          <a:lstStyle/>
          <a:p>
            <a:endParaRPr lang="en-CA"/>
          </a:p>
        </p:txBody>
      </p:sp>
      <p:sp>
        <p:nvSpPr>
          <p:cNvPr id="5" name="Slide Number Placeholder 4"/>
          <p:cNvSpPr>
            <a:spLocks noGrp="1"/>
          </p:cNvSpPr>
          <p:nvPr>
            <p:ph type="sldNum" sz="quarter" idx="5"/>
          </p:nvPr>
        </p:nvSpPr>
        <p:spPr/>
        <p:txBody>
          <a:bodyPr/>
          <a:lstStyle/>
          <a:p>
            <a:fld id="{8CB74099-842B-4E1B-8065-29877E903EE6}" type="slidenum">
              <a:rPr lang="en-CA" smtClean="0"/>
              <a:t>25</a:t>
            </a:fld>
            <a:endParaRPr lang="en-CA"/>
          </a:p>
        </p:txBody>
      </p:sp>
    </p:spTree>
    <p:extLst>
      <p:ext uri="{BB962C8B-B14F-4D97-AF65-F5344CB8AC3E}">
        <p14:creationId xmlns:p14="http://schemas.microsoft.com/office/powerpoint/2010/main" val="17643748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CA" sz="1200" b="1" i="0" u="none" strike="noStrike" kern="1200" cap="none" spc="0" normalizeH="0" baseline="0" noProof="0" dirty="0">
                <a:ln>
                  <a:noFill/>
                </a:ln>
                <a:solidFill>
                  <a:srgbClr val="000000"/>
                </a:solidFill>
                <a:effectLst/>
                <a:uLnTx/>
                <a:uFillTx/>
                <a:latin typeface="Arial" charset="0"/>
              </a:rPr>
              <a:t>QUESTION:   DID YOU KNOW THAT THERE ARE 3 DIFFERENT TYPES OF HERPES VIRUS.   HERPES ZOSTER (Chicken Pox and Shingles) , HSV 1 AND HSV 2. TWO OF THESE ARE SEXUALLY TRANSMITTED</a:t>
            </a:r>
          </a:p>
          <a:p>
            <a:pPr marL="0" marR="0" lvl="0" indent="0" algn="l" defTabSz="914400" rtl="0" eaLnBrk="1" fontAlgn="base" latinLnBrk="0" hangingPunct="1">
              <a:lnSpc>
                <a:spcPct val="100000"/>
              </a:lnSpc>
              <a:spcBef>
                <a:spcPct val="30000"/>
              </a:spcBef>
              <a:spcAft>
                <a:spcPct val="0"/>
              </a:spcAft>
              <a:buClrTx/>
              <a:buSzTx/>
              <a:buFontTx/>
              <a:buNone/>
              <a:tabLst/>
              <a:defRPr/>
            </a:pPr>
            <a:endParaRPr kumimoji="0" lang="en-CA" sz="1200" b="1" i="0" u="none" strike="noStrike" kern="1200" cap="none" spc="0" normalizeH="0" baseline="0" noProof="0" dirty="0">
              <a:ln>
                <a:noFill/>
              </a:ln>
              <a:solidFill>
                <a:srgbClr val="000000"/>
              </a:solidFill>
              <a:effectLst/>
              <a:uLnTx/>
              <a:uFillTx/>
              <a:latin typeface="Arial"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CA" sz="1200" b="1" i="0" u="none" strike="noStrike" kern="1200" cap="none" spc="0" normalizeH="0" baseline="0" noProof="0" dirty="0">
                <a:ln>
                  <a:noFill/>
                </a:ln>
                <a:solidFill>
                  <a:srgbClr val="000000"/>
                </a:solidFill>
                <a:effectLst/>
                <a:uLnTx/>
                <a:uFillTx/>
                <a:latin typeface="Arial" charset="0"/>
              </a:rPr>
              <a:t> We are going to talk about HSV1 AND HSV2</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baseline="0" dirty="0"/>
              <a:t>. </a:t>
            </a:r>
          </a:p>
          <a:p>
            <a:r>
              <a:rPr lang="en-US" baseline="0" dirty="0"/>
              <a:t>HSV1 – Oral Herpes in the form of cold sores : may or may not be transmitted sexually (i.e. can get from kissing – even when grandma thanks you for your Christmas present)</a:t>
            </a:r>
          </a:p>
          <a:p>
            <a:r>
              <a:rPr lang="en-US" baseline="0" dirty="0"/>
              <a:t>HSV2 – Genital Herpes - always transmitted sexually </a:t>
            </a:r>
          </a:p>
          <a:p>
            <a:r>
              <a:rPr lang="en-US" baseline="0" dirty="0"/>
              <a:t>Once infected this virus can show on the skin of the genitals</a:t>
            </a:r>
          </a:p>
          <a:p>
            <a:endParaRPr lang="en-US" b="1" u="sng" baseline="0" dirty="0"/>
          </a:p>
          <a:p>
            <a:r>
              <a:rPr lang="en-US" b="1" u="sng" baseline="0" dirty="0"/>
              <a:t>Symptoms:</a:t>
            </a:r>
          </a:p>
          <a:p>
            <a:pPr marL="171450" indent="-171450">
              <a:buFont typeface="Arial" panose="020B0604020202020204" pitchFamily="34" charset="0"/>
              <a:buChar char="•"/>
            </a:pPr>
            <a:r>
              <a:rPr lang="en-US" b="0" u="none" baseline="0" dirty="0"/>
              <a:t>You may not know.  Some people have the virus, but have no symptoms, and can pass the virus anyway (asymptomatic shedding)</a:t>
            </a:r>
          </a:p>
          <a:p>
            <a:pPr marL="171450" indent="-171450">
              <a:buFont typeface="Arial" panose="020B0604020202020204" pitchFamily="34" charset="0"/>
              <a:buChar char="•"/>
            </a:pPr>
            <a:r>
              <a:rPr lang="en-US" b="0" u="none" baseline="0" dirty="0"/>
              <a:t>Symptoms may start up to 3 weeks after having skin to skin contact with an infected person</a:t>
            </a:r>
          </a:p>
          <a:p>
            <a:pPr marL="171450" indent="-171450">
              <a:buFont typeface="Arial" panose="020B0604020202020204" pitchFamily="34" charset="0"/>
              <a:buChar char="•"/>
            </a:pPr>
            <a:r>
              <a:rPr lang="en-US" b="0" u="none" baseline="0" dirty="0"/>
              <a:t>Often the first infection is the worst</a:t>
            </a:r>
          </a:p>
          <a:p>
            <a:pPr marL="171450" indent="-171450">
              <a:buFont typeface="Arial" panose="020B0604020202020204" pitchFamily="34" charset="0"/>
              <a:buChar char="•"/>
            </a:pPr>
            <a:r>
              <a:rPr lang="en-US" b="0" u="none" baseline="0" dirty="0"/>
              <a:t>Blisters / sores</a:t>
            </a:r>
          </a:p>
          <a:p>
            <a:pPr marL="171450" indent="-171450">
              <a:buFont typeface="Arial" panose="020B0604020202020204" pitchFamily="34" charset="0"/>
              <a:buChar char="•"/>
            </a:pPr>
            <a:r>
              <a:rPr lang="en-US" b="0" u="none" baseline="0" dirty="0"/>
              <a:t>Rashes</a:t>
            </a:r>
          </a:p>
          <a:p>
            <a:pPr marL="171450" indent="-171450">
              <a:buFont typeface="Arial" panose="020B0604020202020204" pitchFamily="34" charset="0"/>
              <a:buChar char="•"/>
            </a:pPr>
            <a:r>
              <a:rPr lang="en-US" b="0" u="none" baseline="0" dirty="0"/>
              <a:t>Pain, tingling, itching</a:t>
            </a:r>
          </a:p>
          <a:p>
            <a:pPr marL="171450" indent="-171450">
              <a:buFont typeface="Arial" panose="020B0604020202020204" pitchFamily="34" charset="0"/>
              <a:buChar char="•"/>
            </a:pPr>
            <a:r>
              <a:rPr lang="en-US" b="0" u="none" baseline="0" dirty="0"/>
              <a:t>Aches and chills (flu-like symptoms)</a:t>
            </a:r>
          </a:p>
          <a:p>
            <a:pPr marL="171450" indent="-171450">
              <a:buFont typeface="Arial" panose="020B0604020202020204" pitchFamily="34" charset="0"/>
              <a:buChar char="•"/>
            </a:pPr>
            <a:r>
              <a:rPr lang="en-US" b="0" u="none" baseline="0" dirty="0"/>
              <a:t>Symptoms usually get better within 2 weeks</a:t>
            </a:r>
          </a:p>
          <a:p>
            <a:pPr marL="0" indent="0">
              <a:buFont typeface="Arial" panose="020B0604020202020204" pitchFamily="34" charset="0"/>
              <a:buNone/>
            </a:pPr>
            <a:endParaRPr lang="en-US" b="1" u="sng" baseline="0" dirty="0"/>
          </a:p>
          <a:p>
            <a:pPr marL="0" indent="0">
              <a:buFont typeface="Arial" panose="020B0604020202020204" pitchFamily="34" charset="0"/>
              <a:buNone/>
            </a:pPr>
            <a:r>
              <a:rPr lang="en-US" b="1" u="sng" baseline="0" dirty="0"/>
              <a:t>Spread:</a:t>
            </a:r>
          </a:p>
          <a:p>
            <a:pPr marL="171450" indent="-171450">
              <a:buFont typeface="Arial" panose="020B0604020202020204" pitchFamily="34" charset="0"/>
              <a:buChar char="•"/>
            </a:pPr>
            <a:r>
              <a:rPr lang="en-US" b="0" u="none" baseline="0" dirty="0"/>
              <a:t>Skin to skin contact</a:t>
            </a:r>
          </a:p>
          <a:p>
            <a:pPr marL="171450" indent="-171450">
              <a:buFont typeface="Arial" panose="020B0604020202020204" pitchFamily="34" charset="0"/>
              <a:buChar char="•"/>
            </a:pPr>
            <a:r>
              <a:rPr lang="en-US" b="0" u="none" baseline="0" dirty="0"/>
              <a:t>Can be spread even if no sores are showing</a:t>
            </a:r>
          </a:p>
          <a:p>
            <a:pPr marL="171450" indent="-171450">
              <a:buFont typeface="Arial" panose="020B0604020202020204" pitchFamily="34" charset="0"/>
              <a:buChar char="•"/>
            </a:pPr>
            <a:r>
              <a:rPr lang="en-US" b="0" u="none" baseline="0" dirty="0"/>
              <a:t>Condom /dental dam may not fully protect you</a:t>
            </a:r>
          </a:p>
          <a:p>
            <a:pPr marL="171450" marR="0" lvl="0" indent="-171450" algn="l" defTabSz="914400" rtl="0" eaLnBrk="1" fontAlgn="base" latinLnBrk="0" hangingPunct="1">
              <a:lnSpc>
                <a:spcPct val="100000"/>
              </a:lnSpc>
              <a:spcBef>
                <a:spcPct val="30000"/>
              </a:spcBef>
              <a:spcAft>
                <a:spcPct val="0"/>
              </a:spcAft>
              <a:buClrTx/>
              <a:buSzTx/>
              <a:buFont typeface="Arial" pitchFamily="34" charset="0"/>
              <a:buChar char="•"/>
              <a:tabLst/>
              <a:defRPr/>
            </a:pPr>
            <a:r>
              <a:rPr kumimoji="0" lang="en-CA" sz="1200" b="0" i="0" u="none" strike="noStrike" kern="1200" cap="none" spc="0" normalizeH="0" baseline="0" noProof="0" dirty="0">
                <a:ln>
                  <a:noFill/>
                </a:ln>
                <a:solidFill>
                  <a:srgbClr val="000000"/>
                </a:solidFill>
                <a:effectLst/>
                <a:uLnTx/>
                <a:uFillTx/>
                <a:latin typeface="Arial" charset="0"/>
              </a:rPr>
              <a:t>Infected pregnant women can pass virus to infants during birth. If you are pregnant and have genital herpes, please tell your health care provider.</a:t>
            </a:r>
          </a:p>
          <a:p>
            <a:pPr marL="0" indent="0">
              <a:buFont typeface="Arial" panose="020B0604020202020204" pitchFamily="34" charset="0"/>
              <a:buNone/>
            </a:pPr>
            <a:endParaRPr lang="en-US" b="1" u="sng" baseline="0" dirty="0"/>
          </a:p>
          <a:p>
            <a:pPr marL="0" indent="0">
              <a:buFont typeface="Arial" panose="020B0604020202020204" pitchFamily="34" charset="0"/>
              <a:buNone/>
            </a:pPr>
            <a:r>
              <a:rPr lang="en-US" b="1" u="sng" baseline="0" dirty="0"/>
              <a:t>Test:</a:t>
            </a:r>
          </a:p>
          <a:p>
            <a:pPr marL="171450" indent="-171450">
              <a:buFont typeface="Arial" panose="020B0604020202020204" pitchFamily="34" charset="0"/>
              <a:buChar char="•"/>
            </a:pPr>
            <a:r>
              <a:rPr lang="en-US" b="0" u="none" baseline="0" dirty="0"/>
              <a:t>Swab can be done when sores are showing</a:t>
            </a:r>
          </a:p>
          <a:p>
            <a:pPr marL="0" indent="0">
              <a:buFont typeface="Arial" panose="020B0604020202020204" pitchFamily="34" charset="0"/>
              <a:buNone/>
            </a:pPr>
            <a:endParaRPr lang="en-US" b="1" u="sng" baseline="0" dirty="0"/>
          </a:p>
          <a:p>
            <a:pPr marL="0" indent="0">
              <a:buFont typeface="Arial" panose="020B0604020202020204" pitchFamily="34" charset="0"/>
              <a:buNone/>
            </a:pPr>
            <a:r>
              <a:rPr lang="en-US" b="1" u="sng" baseline="0" dirty="0"/>
              <a:t>Treatment:</a:t>
            </a:r>
          </a:p>
          <a:p>
            <a:pPr marL="171450" indent="-171450">
              <a:buFont typeface="Arial" panose="020B0604020202020204" pitchFamily="34" charset="0"/>
              <a:buChar char="•"/>
            </a:pPr>
            <a:r>
              <a:rPr lang="en-US" b="0" u="none" baseline="0" dirty="0"/>
              <a:t>Anti-viral medication available to help lessen pain and shorten / prevent outbreak</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u="none" baseline="0" dirty="0"/>
              <a:t>This virus you have for life with p</a:t>
            </a:r>
            <a:r>
              <a:rPr kumimoji="0" lang="en-US" sz="1200" b="0" i="0" u="none" strike="noStrike" kern="1200" cap="none" spc="0" normalizeH="0" baseline="0" noProof="0" dirty="0" err="1">
                <a:ln>
                  <a:noFill/>
                </a:ln>
                <a:solidFill>
                  <a:prstClr val="black"/>
                </a:solidFill>
                <a:effectLst/>
                <a:uLnTx/>
                <a:uFillTx/>
                <a:latin typeface="+mn-lt"/>
              </a:rPr>
              <a:t>eriods</a:t>
            </a:r>
            <a:r>
              <a:rPr kumimoji="0" lang="en-US" sz="1200" b="0" i="0" u="none" strike="noStrike" kern="1200" cap="none" spc="0" normalizeH="0" baseline="0" noProof="0" dirty="0">
                <a:ln>
                  <a:noFill/>
                </a:ln>
                <a:solidFill>
                  <a:prstClr val="black"/>
                </a:solidFill>
                <a:effectLst/>
                <a:uLnTx/>
                <a:uFillTx/>
                <a:latin typeface="+mn-lt"/>
              </a:rPr>
              <a:t> of active and inactive “outbreaks”</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kumimoji="0" lang="en-CA" sz="1200" b="0" i="0" u="none" strike="noStrike" kern="1200" cap="none" spc="0" normalizeH="0" baseline="0" noProof="0" dirty="0">
                <a:ln>
                  <a:noFill/>
                </a:ln>
                <a:solidFill>
                  <a:srgbClr val="000000"/>
                </a:solidFill>
                <a:effectLst/>
                <a:uLnTx/>
                <a:uFillTx/>
                <a:latin typeface="Arial" charset="0"/>
              </a:rPr>
              <a:t>After sores heal, recurrent outbreaks can occur – they can recur every month or every year (different for every person)</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b="0" u="none" baseline="0" dirty="0"/>
              <a:t>Outbreaks may be triggered by: </a:t>
            </a:r>
            <a:r>
              <a:rPr kumimoji="0" lang="en-US" sz="1200" b="0" i="0" u="none" strike="noStrike" kern="1200" cap="none" spc="0" normalizeH="0" baseline="0" noProof="0" dirty="0">
                <a:ln>
                  <a:noFill/>
                </a:ln>
                <a:solidFill>
                  <a:prstClr val="black"/>
                </a:solidFill>
                <a:effectLst/>
                <a:uLnTx/>
                <a:uFillTx/>
                <a:latin typeface="+mn-lt"/>
              </a:rPr>
              <a:t>stress, sex, menstrual cycle, exposure to sun, illness / fever, surgery, pregnancy and use of some medications</a:t>
            </a:r>
          </a:p>
          <a:p>
            <a:pPr marL="0" indent="0">
              <a:buFont typeface="Arial" panose="020B0604020202020204" pitchFamily="34" charset="0"/>
              <a:buNone/>
            </a:pPr>
            <a:endParaRPr kumimoji="0" lang="en-US" sz="1200" b="1" i="0" u="sng" strike="noStrike" kern="1200" cap="none" spc="0" normalizeH="0" baseline="0" noProof="0" dirty="0">
              <a:ln>
                <a:noFill/>
              </a:ln>
              <a:solidFill>
                <a:prstClr val="black"/>
              </a:solidFill>
              <a:effectLst/>
              <a:uLnTx/>
              <a:uFillTx/>
              <a:latin typeface="+mn-lt"/>
            </a:endParaRPr>
          </a:p>
          <a:p>
            <a:pPr marL="0" indent="0">
              <a:buFont typeface="Arial" panose="020B0604020202020204" pitchFamily="34" charset="0"/>
              <a:buNone/>
            </a:pPr>
            <a:r>
              <a:rPr kumimoji="0" lang="en-US" sz="1200" b="1" i="0" u="sng" strike="noStrike" kern="1200" cap="none" spc="0" normalizeH="0" baseline="0" noProof="0" dirty="0">
                <a:ln>
                  <a:noFill/>
                </a:ln>
                <a:solidFill>
                  <a:prstClr val="black"/>
                </a:solidFill>
                <a:effectLst/>
                <a:uLnTx/>
                <a:uFillTx/>
                <a:latin typeface="+mn-lt"/>
              </a:rPr>
              <a:t>Prevention: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rPr>
              <a:t>Condoms /dental dams have limited effectiveness at preventing infection as they don’t cover entire genital area.</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rPr>
              <a:t>If you have herpes wash hands well after touching any sores or blisters to prevent spreading to another person or another part of your body</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200" b="1" i="0" u="sng" strike="noStrike" kern="1200" cap="none" spc="0" normalizeH="0" baseline="0" noProof="0" dirty="0">
              <a:ln>
                <a:noFill/>
              </a:ln>
              <a:solidFill>
                <a:prstClr val="black"/>
              </a:solidFill>
              <a:effectLst/>
              <a:uLnTx/>
              <a:uFillTx/>
              <a:latin typeface="+mn-lt"/>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1" i="0" u="sng" strike="noStrike" kern="1200" cap="none" spc="0" normalizeH="0" baseline="0" noProof="0" dirty="0">
                <a:ln>
                  <a:noFill/>
                </a:ln>
                <a:solidFill>
                  <a:prstClr val="black"/>
                </a:solidFill>
                <a:effectLst/>
                <a:uLnTx/>
                <a:uFillTx/>
                <a:latin typeface="+mn-lt"/>
              </a:rPr>
              <a:t>Important Information: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rPr>
              <a:t>If you give or get oral sex from someone who has oral herpes (cold sores) you can get the infection from them</a:t>
            </a:r>
            <a:endParaRPr lang="en-US" baseline="0" dirty="0"/>
          </a:p>
          <a:p>
            <a:r>
              <a:rPr lang="en-US" dirty="0"/>
              <a:t>- can be passed by receiving oral sex from a partner with a history of cold sores.</a:t>
            </a:r>
          </a:p>
          <a:p>
            <a:r>
              <a:rPr lang="en-US" dirty="0"/>
              <a:t>	*Important to discuss history of cold sores with partner</a:t>
            </a:r>
          </a:p>
          <a:p>
            <a:r>
              <a:rPr lang="en-US" dirty="0"/>
              <a:t>	*Outbreaks occur where</a:t>
            </a:r>
            <a:r>
              <a:rPr lang="en-US" baseline="0" dirty="0"/>
              <a:t> virus first entered the skin</a:t>
            </a: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Transmitted through direct vaginal, oral or anal sexual contact with infected partner.</a:t>
            </a:r>
            <a:endParaRPr kumimoji="0" lang="en-CA" sz="1200" b="0" i="0" u="none" strike="noStrike" kern="1200" cap="none" spc="0" normalizeH="0" baseline="0" noProof="0" dirty="0">
              <a:ln>
                <a:noFill/>
              </a:ln>
              <a:solidFill>
                <a:srgbClr val="000000"/>
              </a:solidFill>
              <a:effectLst/>
              <a:uLnTx/>
              <a:uFillTx/>
              <a:latin typeface="Arial"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endParaRPr kumimoji="0" lang="en-CA" sz="1200" b="1" i="0" u="sng" strike="noStrike" kern="1200" cap="none" spc="0" normalizeH="0" baseline="0" noProof="0" dirty="0">
              <a:ln>
                <a:noFill/>
              </a:ln>
              <a:solidFill>
                <a:srgbClr val="000000"/>
              </a:solidFill>
              <a:effectLst/>
              <a:uLnTx/>
              <a:uFillTx/>
              <a:latin typeface="Arial"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CA" sz="1200" b="1" i="0" u="none" strike="noStrike" kern="1200" cap="none" spc="0" normalizeH="0" baseline="0" noProof="0" dirty="0">
                <a:ln>
                  <a:noFill/>
                </a:ln>
                <a:solidFill>
                  <a:srgbClr val="000000"/>
                </a:solidFill>
                <a:effectLst/>
                <a:uLnTx/>
                <a:uFillTx/>
                <a:latin typeface="Arial" charset="0"/>
              </a:rPr>
              <a:t>FYI ONLY: Health Risk</a:t>
            </a:r>
          </a:p>
          <a:p>
            <a:pPr marL="171450" marR="0" lvl="0" indent="-171450" algn="l" defTabSz="914400" rtl="0" eaLnBrk="1" fontAlgn="base" latinLnBrk="0" hangingPunct="1">
              <a:lnSpc>
                <a:spcPct val="100000"/>
              </a:lnSpc>
              <a:spcBef>
                <a:spcPct val="30000"/>
              </a:spcBef>
              <a:spcAft>
                <a:spcPct val="0"/>
              </a:spcAft>
              <a:buClrTx/>
              <a:buSzTx/>
              <a:buFont typeface="Arial" pitchFamily="34" charset="0"/>
              <a:buChar char="•"/>
              <a:tabLst/>
              <a:defRPr/>
            </a:pPr>
            <a:r>
              <a:rPr kumimoji="0" lang="en-CA" sz="1200" b="0" i="0" u="none" strike="noStrike" kern="1200" cap="none" spc="0" normalizeH="0" baseline="0" noProof="0" dirty="0">
                <a:ln>
                  <a:noFill/>
                </a:ln>
                <a:solidFill>
                  <a:srgbClr val="000000"/>
                </a:solidFill>
                <a:effectLst/>
                <a:uLnTx/>
                <a:uFillTx/>
                <a:latin typeface="Arial" charset="0"/>
              </a:rPr>
              <a:t>Pain and discomfort.</a:t>
            </a:r>
          </a:p>
          <a:p>
            <a:pPr marL="171450" marR="0" lvl="0" indent="-171450" algn="l" defTabSz="914400" rtl="0" eaLnBrk="1" fontAlgn="base" latinLnBrk="0" hangingPunct="1">
              <a:lnSpc>
                <a:spcPct val="100000"/>
              </a:lnSpc>
              <a:spcBef>
                <a:spcPct val="30000"/>
              </a:spcBef>
              <a:spcAft>
                <a:spcPct val="0"/>
              </a:spcAft>
              <a:buClrTx/>
              <a:buSzTx/>
              <a:buFont typeface="Arial" pitchFamily="34" charset="0"/>
              <a:buChar char="•"/>
              <a:tabLst/>
              <a:defRPr/>
            </a:pPr>
            <a:r>
              <a:rPr kumimoji="0" lang="en-CA" sz="1200" b="0" i="0" u="none" strike="noStrike" kern="1200" cap="none" spc="0" normalizeH="0" baseline="0" noProof="0" dirty="0">
                <a:ln>
                  <a:noFill/>
                </a:ln>
                <a:solidFill>
                  <a:srgbClr val="000000"/>
                </a:solidFill>
                <a:effectLst/>
                <a:uLnTx/>
                <a:uFillTx/>
                <a:latin typeface="Arial" charset="0"/>
              </a:rPr>
              <a:t>Emotional effects due to the on-going nature of the disease and the unpredictability of outbreaks.</a:t>
            </a:r>
          </a:p>
          <a:p>
            <a:endParaRPr lang="en-CA" dirty="0"/>
          </a:p>
        </p:txBody>
      </p:sp>
      <p:sp>
        <p:nvSpPr>
          <p:cNvPr id="4" name="Header Placeholder 3"/>
          <p:cNvSpPr>
            <a:spLocks noGrp="1"/>
          </p:cNvSpPr>
          <p:nvPr>
            <p:ph type="hdr" sz="quarter"/>
          </p:nvPr>
        </p:nvSpPr>
        <p:spPr/>
        <p:txBody>
          <a:bodyPr/>
          <a:lstStyle/>
          <a:p>
            <a:endParaRPr lang="en-CA"/>
          </a:p>
        </p:txBody>
      </p:sp>
      <p:sp>
        <p:nvSpPr>
          <p:cNvPr id="5" name="Slide Number Placeholder 4"/>
          <p:cNvSpPr>
            <a:spLocks noGrp="1"/>
          </p:cNvSpPr>
          <p:nvPr>
            <p:ph type="sldNum" sz="quarter" idx="5"/>
          </p:nvPr>
        </p:nvSpPr>
        <p:spPr/>
        <p:txBody>
          <a:bodyPr/>
          <a:lstStyle/>
          <a:p>
            <a:fld id="{8CB74099-842B-4E1B-8065-29877E903EE6}" type="slidenum">
              <a:rPr lang="en-CA" smtClean="0"/>
              <a:t>26</a:t>
            </a:fld>
            <a:endParaRPr lang="en-CA"/>
          </a:p>
        </p:txBody>
      </p:sp>
    </p:spTree>
    <p:extLst>
      <p:ext uri="{BB962C8B-B14F-4D97-AF65-F5344CB8AC3E}">
        <p14:creationId xmlns:p14="http://schemas.microsoft.com/office/powerpoint/2010/main" val="39140272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u="none" dirty="0"/>
              <a:t>This</a:t>
            </a:r>
            <a:r>
              <a:rPr lang="en-US" b="0" u="none" baseline="0" dirty="0"/>
              <a:t> virus lives in blood, semen, breast milk, and vaginal fluid</a:t>
            </a:r>
            <a:endParaRPr lang="en-US" b="0" u="none" dirty="0"/>
          </a:p>
          <a:p>
            <a:endParaRPr lang="en-US" b="1" u="sng" dirty="0"/>
          </a:p>
          <a:p>
            <a:r>
              <a:rPr lang="en-US" b="1" u="sng" dirty="0"/>
              <a:t>Symptoms:</a:t>
            </a:r>
          </a:p>
          <a:p>
            <a:pPr marL="171450" indent="-171450">
              <a:buFont typeface="Arial" panose="020B0604020202020204" pitchFamily="34" charset="0"/>
              <a:buChar char="•"/>
            </a:pPr>
            <a:r>
              <a:rPr lang="en-US" b="0" u="none" dirty="0"/>
              <a:t>Many</a:t>
            </a:r>
            <a:r>
              <a:rPr lang="en-US" b="0" u="none" baseline="0" dirty="0"/>
              <a:t> have no symptoms</a:t>
            </a:r>
          </a:p>
          <a:p>
            <a:pPr marL="171450" indent="-171450">
              <a:buFont typeface="Arial" panose="020B0604020202020204" pitchFamily="34" charset="0"/>
              <a:buChar char="•"/>
            </a:pPr>
            <a:r>
              <a:rPr kumimoji="0" lang="en-CA" sz="1200" b="0" i="0" u="none" strike="noStrike" kern="1200" cap="none" spc="0" normalizeH="0" baseline="0" noProof="0" dirty="0">
                <a:ln>
                  <a:noFill/>
                </a:ln>
                <a:solidFill>
                  <a:srgbClr val="000000"/>
                </a:solidFill>
                <a:effectLst/>
                <a:uLnTx/>
                <a:uFillTx/>
                <a:latin typeface="Arial" charset="0"/>
              </a:rPr>
              <a:t>Some will have symptoms like fatigue, loss of appetite, night sweats, </a:t>
            </a:r>
            <a:r>
              <a:rPr kumimoji="0" lang="en-CA" sz="1200" b="0" i="0" u="none" strike="noStrike" kern="1200" cap="none" spc="0" normalizeH="0" baseline="0" noProof="0" dirty="0" err="1">
                <a:ln>
                  <a:noFill/>
                </a:ln>
                <a:solidFill>
                  <a:srgbClr val="000000"/>
                </a:solidFill>
                <a:effectLst/>
                <a:uLnTx/>
                <a:uFillTx/>
                <a:latin typeface="Arial" charset="0"/>
              </a:rPr>
              <a:t>etc</a:t>
            </a:r>
            <a:endParaRPr kumimoji="0" lang="en-CA" sz="1200" b="0" i="0" u="none" strike="noStrike" kern="1200" cap="none" spc="0" normalizeH="0" baseline="0" noProof="0" dirty="0">
              <a:ln>
                <a:noFill/>
              </a:ln>
              <a:solidFill>
                <a:srgbClr val="000000"/>
              </a:solidFill>
              <a:effectLst/>
              <a:uLnTx/>
              <a:uFillTx/>
              <a:latin typeface="Arial" charset="0"/>
            </a:endParaRPr>
          </a:p>
          <a:p>
            <a:pPr marL="171450" indent="-171450">
              <a:buFont typeface="Arial" panose="020B0604020202020204" pitchFamily="34" charset="0"/>
              <a:buChar char="•"/>
            </a:pPr>
            <a:r>
              <a:rPr lang="en-CA" sz="1400" dirty="0"/>
              <a:t>50% of people infected with HIV will have flu like symptoms in the first 2-4 weeks.</a:t>
            </a:r>
          </a:p>
          <a:p>
            <a:pPr lvl="1"/>
            <a:r>
              <a:rPr lang="en-CA" sz="1400" dirty="0"/>
              <a:t>Fever</a:t>
            </a:r>
          </a:p>
          <a:p>
            <a:pPr lvl="1"/>
            <a:r>
              <a:rPr lang="en-CA" sz="1400" dirty="0"/>
              <a:t>Weight loss</a:t>
            </a:r>
          </a:p>
          <a:p>
            <a:pPr lvl="1"/>
            <a:r>
              <a:rPr lang="en-CA" sz="1400" dirty="0"/>
              <a:t>Rashes</a:t>
            </a:r>
          </a:p>
          <a:p>
            <a:pPr lvl="1"/>
            <a:r>
              <a:rPr lang="en-CA" sz="1400" dirty="0"/>
              <a:t>Muscle and joint pain</a:t>
            </a:r>
          </a:p>
          <a:p>
            <a:pPr lvl="1"/>
            <a:r>
              <a:rPr lang="en-CA" sz="1400" dirty="0"/>
              <a:t>Nausea, vomiting and diarrhea</a:t>
            </a:r>
          </a:p>
          <a:p>
            <a:pPr lvl="1"/>
            <a:r>
              <a:rPr lang="en-CA" sz="1400" dirty="0"/>
              <a:t>Oral and genital ulcers</a:t>
            </a:r>
          </a:p>
          <a:p>
            <a:pPr marL="171450" indent="-171450">
              <a:buFont typeface="Arial" panose="020B0604020202020204" pitchFamily="34" charset="0"/>
              <a:buChar char="•"/>
            </a:pPr>
            <a:endParaRPr lang="en-US" b="0" u="none" baseline="0" dirty="0"/>
          </a:p>
          <a:p>
            <a:pPr marL="0" indent="0">
              <a:buFont typeface="Arial" panose="020B0604020202020204" pitchFamily="34" charset="0"/>
              <a:buNone/>
            </a:pPr>
            <a:endParaRPr lang="en-US" b="1" u="sng" baseline="0" dirty="0"/>
          </a:p>
          <a:p>
            <a:pPr marL="0" indent="0">
              <a:buFont typeface="Arial" panose="020B0604020202020204" pitchFamily="34" charset="0"/>
              <a:buNone/>
            </a:pPr>
            <a:r>
              <a:rPr lang="en-US" b="1" u="sng" baseline="0" dirty="0"/>
              <a:t>Spread: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rPr>
              <a:t>Unprotected oral, vaginal or anal sex with an infected partner (Sex without a condom or a condom breaks)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rPr>
              <a:t>Direct contact with infected blood (sharing needles, drug equipment)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200" b="1" i="0" u="sng" strike="noStrike" kern="1200" cap="none" spc="0" normalizeH="0" baseline="0" noProof="0" dirty="0">
              <a:ln>
                <a:noFill/>
              </a:ln>
              <a:solidFill>
                <a:prstClr val="black"/>
              </a:solidFill>
              <a:effectLst/>
              <a:uLnTx/>
              <a:uFillTx/>
              <a:latin typeface="+mn-lt"/>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1" i="0" u="sng" strike="noStrike" kern="1200" cap="none" spc="0" normalizeH="0" baseline="0" noProof="0" dirty="0">
                <a:ln>
                  <a:noFill/>
                </a:ln>
                <a:solidFill>
                  <a:prstClr val="black"/>
                </a:solidFill>
                <a:effectLst/>
                <a:uLnTx/>
                <a:uFillTx/>
                <a:latin typeface="+mn-lt"/>
              </a:rPr>
              <a:t>Test: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rPr>
              <a:t>Window Period: HIV may take 12 weeks to show in the blood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rPr>
              <a:t>Test will only be accurate if taken 12 weeks after last high risk activity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rPr>
              <a:t>Blood test</a:t>
            </a:r>
          </a:p>
          <a:p>
            <a:endParaRPr lang="en-US" b="1" u="sng" dirty="0"/>
          </a:p>
          <a:p>
            <a:r>
              <a:rPr lang="en-US" b="1" u="sng" dirty="0"/>
              <a:t>Treatment: </a:t>
            </a:r>
          </a:p>
          <a:p>
            <a:pPr marL="171450" indent="-171450">
              <a:buFont typeface="Arial" panose="020B0604020202020204" pitchFamily="34" charset="0"/>
              <a:buChar char="•"/>
            </a:pPr>
            <a:r>
              <a:rPr lang="en-US" dirty="0"/>
              <a:t>No cure,</a:t>
            </a:r>
          </a:p>
          <a:p>
            <a:pPr marL="171450" indent="-171450">
              <a:buFont typeface="Arial" panose="020B0604020202020204" pitchFamily="34" charset="0"/>
              <a:buChar char="•"/>
            </a:pPr>
            <a:r>
              <a:rPr lang="en-US" dirty="0"/>
              <a:t>Drugs</a:t>
            </a:r>
            <a:r>
              <a:rPr lang="en-US" baseline="0" dirty="0"/>
              <a:t> are available that </a:t>
            </a:r>
            <a:r>
              <a:rPr lang="en-US" dirty="0"/>
              <a:t>can control HIV infection to</a:t>
            </a:r>
            <a:r>
              <a:rPr lang="en-US" baseline="0" dirty="0"/>
              <a:t> keep you healthy longer</a:t>
            </a:r>
            <a:endParaRPr lang="en-US" dirty="0"/>
          </a:p>
          <a:p>
            <a:endParaRPr lang="en-US" b="1" u="sng" dirty="0"/>
          </a:p>
          <a:p>
            <a:r>
              <a:rPr lang="en-US" b="1" u="sng" dirty="0"/>
              <a:t>Prevention: </a:t>
            </a:r>
          </a:p>
          <a:p>
            <a:pPr marL="171450" indent="-171450">
              <a:buFont typeface="Arial" panose="020B0604020202020204" pitchFamily="34" charset="0"/>
              <a:buChar char="•"/>
            </a:pPr>
            <a:r>
              <a:rPr lang="en-US" b="0" dirty="0"/>
              <a:t>ALWAYS</a:t>
            </a:r>
            <a:r>
              <a:rPr lang="en-US" b="0" baseline="0" dirty="0"/>
              <a:t> use a condom</a:t>
            </a:r>
          </a:p>
          <a:p>
            <a:pPr marL="171450" indent="-171450">
              <a:buFont typeface="Arial" panose="020B0604020202020204" pitchFamily="34" charset="0"/>
              <a:buChar char="•"/>
            </a:pPr>
            <a:r>
              <a:rPr lang="en-US" b="0" baseline="0" dirty="0"/>
              <a:t>Do not share needles or other objects that may contain infected blood (razors, toothbrushes etc.)</a:t>
            </a:r>
          </a:p>
          <a:p>
            <a:pPr marL="171450" indent="-171450">
              <a:buFont typeface="Arial" panose="020B0604020202020204" pitchFamily="34" charset="0"/>
              <a:buChar char="•"/>
            </a:pPr>
            <a:r>
              <a:rPr lang="en-US" b="0" baseline="0" dirty="0"/>
              <a:t>Pre-Exposure Prophylaxis (</a:t>
            </a:r>
            <a:r>
              <a:rPr lang="en-US" b="0" baseline="0" dirty="0" err="1"/>
              <a:t>PrEP</a:t>
            </a:r>
            <a:r>
              <a:rPr lang="en-US" b="0" baseline="0" dirty="0"/>
              <a:t>)</a:t>
            </a:r>
          </a:p>
          <a:p>
            <a:pPr marL="171450" indent="-171450">
              <a:buFont typeface="Arial" panose="020B0604020202020204" pitchFamily="34" charset="0"/>
              <a:buChar char="•"/>
            </a:pPr>
            <a:endParaRPr lang="en-US" b="0" baseline="0" dirty="0"/>
          </a:p>
          <a:p>
            <a:pPr marL="171450" indent="-171450">
              <a:buFont typeface="Arial" panose="020B0604020202020204" pitchFamily="34" charset="0"/>
              <a:buChar char="•"/>
            </a:pPr>
            <a:endParaRPr lang="en-US" b="0" baseline="0" dirty="0"/>
          </a:p>
          <a:p>
            <a:pPr algn="l"/>
            <a:r>
              <a:rPr lang="en-US" b="0" i="0" dirty="0">
                <a:solidFill>
                  <a:srgbClr val="101010"/>
                </a:solidFill>
                <a:effectLst/>
                <a:latin typeface="Open Sans" panose="020B0606030504020204" pitchFamily="34" charset="0"/>
              </a:rPr>
              <a:t>Today, there are more options to reduce the risk of transmission of HIV. Consistently using condoms, taking Pre-Exposure Prophylaxis (</a:t>
            </a:r>
            <a:r>
              <a:rPr lang="en-US" b="0" i="0" dirty="0" err="1">
                <a:solidFill>
                  <a:srgbClr val="101010"/>
                </a:solidFill>
                <a:effectLst/>
                <a:latin typeface="Open Sans" panose="020B0606030504020204" pitchFamily="34" charset="0"/>
              </a:rPr>
              <a:t>PrEP</a:t>
            </a:r>
            <a:r>
              <a:rPr lang="en-US" b="0" i="0" dirty="0">
                <a:solidFill>
                  <a:srgbClr val="101010"/>
                </a:solidFill>
                <a:effectLst/>
                <a:latin typeface="Open Sans" panose="020B0606030504020204" pitchFamily="34" charset="0"/>
              </a:rPr>
              <a:t>) to help decrease the chance of acquiring HIV and knowing your HIV status are all effective strategies to reduce risk.</a:t>
            </a:r>
          </a:p>
          <a:p>
            <a:pPr algn="l"/>
            <a:r>
              <a:rPr lang="en-US" b="0" i="0" dirty="0">
                <a:solidFill>
                  <a:srgbClr val="101010"/>
                </a:solidFill>
                <a:effectLst/>
                <a:latin typeface="Open Sans" panose="020B0606030504020204" pitchFamily="34" charset="0"/>
              </a:rPr>
              <a:t>In addition to other prevention strategies, pre-exposure prophylaxis (</a:t>
            </a:r>
            <a:r>
              <a:rPr lang="en-US" b="0" i="0" dirty="0" err="1">
                <a:solidFill>
                  <a:srgbClr val="101010"/>
                </a:solidFill>
                <a:effectLst/>
                <a:latin typeface="Open Sans" panose="020B0606030504020204" pitchFamily="34" charset="0"/>
              </a:rPr>
              <a:t>PrEP</a:t>
            </a:r>
            <a:r>
              <a:rPr lang="en-US" b="0" i="0" dirty="0">
                <a:solidFill>
                  <a:srgbClr val="101010"/>
                </a:solidFill>
                <a:effectLst/>
                <a:latin typeface="Open Sans" panose="020B0606030504020204" pitchFamily="34" charset="0"/>
              </a:rPr>
              <a:t>) is a highly effective HIV prevention strategy that is now available and being used in Canada. Health Canada has approved the use of oral </a:t>
            </a:r>
            <a:r>
              <a:rPr lang="en-US" b="0" i="0" dirty="0" err="1">
                <a:solidFill>
                  <a:srgbClr val="101010"/>
                </a:solidFill>
                <a:effectLst/>
                <a:latin typeface="Open Sans" panose="020B0606030504020204" pitchFamily="34" charset="0"/>
              </a:rPr>
              <a:t>PrEP</a:t>
            </a:r>
            <a:r>
              <a:rPr lang="en-US" b="0" i="0" dirty="0">
                <a:solidFill>
                  <a:srgbClr val="101010"/>
                </a:solidFill>
                <a:effectLst/>
                <a:latin typeface="Open Sans" panose="020B0606030504020204" pitchFamily="34" charset="0"/>
              </a:rPr>
              <a:t> to help prevent the sexual transmission of HIV, in combination with safer sex practices. To find out if </a:t>
            </a:r>
            <a:r>
              <a:rPr lang="en-US" b="0" i="0" dirty="0" err="1">
                <a:solidFill>
                  <a:srgbClr val="101010"/>
                </a:solidFill>
                <a:effectLst/>
                <a:latin typeface="Open Sans" panose="020B0606030504020204" pitchFamily="34" charset="0"/>
              </a:rPr>
              <a:t>PrEP</a:t>
            </a:r>
            <a:r>
              <a:rPr lang="en-US" b="0" i="0" dirty="0">
                <a:solidFill>
                  <a:srgbClr val="101010"/>
                </a:solidFill>
                <a:effectLst/>
                <a:latin typeface="Open Sans" panose="020B0606030504020204" pitchFamily="34" charset="0"/>
              </a:rPr>
              <a:t> is right for you, talk with your health care provider or call the Hastings Prince Edward Public Health Sexual Health Line at 613-966-5500 ext. 243.</a:t>
            </a:r>
          </a:p>
          <a:p>
            <a:pPr marL="171450" indent="-171450">
              <a:buFont typeface="Arial" panose="020B0604020202020204" pitchFamily="34" charset="0"/>
              <a:buChar char="•"/>
            </a:pPr>
            <a:endParaRPr lang="en-US" b="0" dirty="0"/>
          </a:p>
          <a:p>
            <a:endParaRPr lang="en-CA" dirty="0">
              <a:hlinkClick r:id="rId3"/>
            </a:endParaRPr>
          </a:p>
          <a:p>
            <a:endParaRPr lang="en-CA" dirty="0">
              <a:hlinkClick r:id="rId3"/>
            </a:endParaRPr>
          </a:p>
          <a:p>
            <a:r>
              <a:rPr lang="en-CA" dirty="0">
                <a:hlinkClick r:id="rId3"/>
              </a:rPr>
              <a:t>CD4+ T Lymphocytes </a:t>
            </a:r>
            <a:r>
              <a:rPr lang="en-CA" dirty="0">
                <a:sym typeface="Wingdings" panose="05000000000000000000" pitchFamily="2" charset="2"/>
                <a:hlinkClick r:id="rId3"/>
              </a:rPr>
              <a:t> Helper T Cells “</a:t>
            </a:r>
            <a:r>
              <a:rPr lang="en-CA" sz="1200" b="0" i="0" kern="1200" dirty="0">
                <a:solidFill>
                  <a:schemeClr val="tx1"/>
                </a:solidFill>
                <a:effectLst/>
                <a:latin typeface="+mn-lt"/>
                <a:ea typeface="+mn-ea"/>
                <a:cs typeface="+mn-cs"/>
              </a:rPr>
              <a:t>A type of lymphocyte. CD4 T lymphocytes (CD4 cells) help coordinate the immune response by stimulating other immune cells, such as macrophages, B lymphocytes (B cells), and CD8 T lymphocytes (CD8 cells), to fight infection. HIV weakens the immune system by destroying CD4 cells.</a:t>
            </a:r>
            <a:r>
              <a:rPr lang="en-CA" sz="1200" b="0" i="0" kern="1200" dirty="0">
                <a:solidFill>
                  <a:schemeClr val="tx1"/>
                </a:solidFill>
                <a:effectLst/>
                <a:latin typeface="+mn-lt"/>
                <a:ea typeface="+mn-ea"/>
                <a:cs typeface="+mn-cs"/>
                <a:hlinkClick r:id="rId3"/>
              </a:rPr>
              <a:t>” </a:t>
            </a:r>
            <a:r>
              <a:rPr lang="en-CA" dirty="0">
                <a:hlinkClick r:id="rId4"/>
              </a:rPr>
              <a:t>https://clinicalinfo.hiv.gov/en/glossary/cd4-t-lymphocyte</a:t>
            </a:r>
            <a:endParaRPr lang="en-CA" dirty="0"/>
          </a:p>
          <a:p>
            <a:endParaRPr lang="en-CA" dirty="0">
              <a:sym typeface="Wingdings" panose="05000000000000000000" pitchFamily="2" charset="2"/>
              <a:hlinkClick r:id="rId3"/>
            </a:endParaRPr>
          </a:p>
          <a:p>
            <a:r>
              <a:rPr lang="en-CA" dirty="0">
                <a:sym typeface="Wingdings" panose="05000000000000000000" pitchFamily="2" charset="2"/>
                <a:hlinkClick r:id="rId3"/>
              </a:rPr>
              <a:t>AIDS </a:t>
            </a:r>
            <a:r>
              <a:rPr lang="en-CA" sz="1200" b="0" i="0" kern="1200" dirty="0">
                <a:solidFill>
                  <a:schemeClr val="tx1"/>
                </a:solidFill>
                <a:effectLst/>
                <a:latin typeface="+mn-lt"/>
                <a:ea typeface="+mn-ea"/>
                <a:cs typeface="+mn-cs"/>
              </a:rPr>
              <a:t>Acquired immunodeficiency syndrome. The advanced stage of HIV. AIDS is fatal, not HIV.</a:t>
            </a:r>
          </a:p>
          <a:p>
            <a:endParaRPr lang="en-CA" sz="1200" b="0" i="0" kern="1200" dirty="0">
              <a:solidFill>
                <a:schemeClr val="tx1"/>
              </a:solidFill>
              <a:effectLst/>
              <a:latin typeface="+mn-lt"/>
              <a:ea typeface="+mn-ea"/>
              <a:cs typeface="+mn-cs"/>
              <a:sym typeface="Wingdings" panose="05000000000000000000" pitchFamily="2" charset="2"/>
              <a:hlinkClick r:id="rId3"/>
            </a:endParaRPr>
          </a:p>
          <a:p>
            <a:r>
              <a:rPr lang="en-CA" sz="1200" b="0" i="0" kern="1200" dirty="0">
                <a:solidFill>
                  <a:schemeClr val="tx1"/>
                </a:solidFill>
                <a:effectLst/>
                <a:latin typeface="+mn-lt"/>
                <a:ea typeface="+mn-ea"/>
                <a:cs typeface="+mn-cs"/>
                <a:sym typeface="Wingdings" panose="05000000000000000000" pitchFamily="2" charset="2"/>
                <a:hlinkClick r:id="rId3"/>
              </a:rPr>
              <a:t>HIV is not spread</a:t>
            </a:r>
          </a:p>
          <a:p>
            <a:r>
              <a:rPr lang="en-CA" dirty="0"/>
              <a:t>Shaking hands, working with or eating with someone who has HIV</a:t>
            </a:r>
          </a:p>
          <a:p>
            <a:r>
              <a:rPr lang="en-CA" dirty="0"/>
              <a:t>Hugs or kisses</a:t>
            </a:r>
          </a:p>
          <a:p>
            <a:r>
              <a:rPr lang="en-CA" dirty="0"/>
              <a:t>Cough, sneezes or spitting</a:t>
            </a:r>
          </a:p>
          <a:p>
            <a:r>
              <a:rPr lang="en-CA" dirty="0"/>
              <a:t>Swimming pools, toilet seats or water fountains</a:t>
            </a:r>
          </a:p>
          <a:p>
            <a:r>
              <a:rPr lang="en-CA" dirty="0"/>
              <a:t>Insects or animals</a:t>
            </a:r>
          </a:p>
          <a:p>
            <a:r>
              <a:rPr lang="en-CA" dirty="0"/>
              <a:t>Blood transfusions*</a:t>
            </a:r>
          </a:p>
          <a:p>
            <a:endParaRPr lang="en-CA" sz="1200" b="0" i="0" kern="1200" dirty="0">
              <a:solidFill>
                <a:schemeClr val="tx1"/>
              </a:solidFill>
              <a:effectLst/>
              <a:latin typeface="+mn-lt"/>
              <a:ea typeface="+mn-ea"/>
              <a:cs typeface="+mn-cs"/>
              <a:sym typeface="Wingdings" panose="05000000000000000000" pitchFamily="2" charset="2"/>
              <a:hlinkClick r:id="rId3"/>
            </a:endParaRPr>
          </a:p>
          <a:p>
            <a:r>
              <a:rPr lang="en-CA" b="1" dirty="0">
                <a:sym typeface="Wingdings" panose="05000000000000000000" pitchFamily="2" charset="2"/>
              </a:rPr>
              <a:t>*Blood transfusions*: </a:t>
            </a:r>
            <a:r>
              <a:rPr lang="en-CA" dirty="0">
                <a:sym typeface="Wingdings" panose="05000000000000000000" pitchFamily="2" charset="2"/>
              </a:rPr>
              <a:t>“</a:t>
            </a:r>
            <a:r>
              <a:rPr lang="en-CA" sz="1200" b="0" i="0" kern="1200" dirty="0">
                <a:solidFill>
                  <a:schemeClr val="tx1"/>
                </a:solidFill>
                <a:effectLst/>
                <a:latin typeface="+mn-lt"/>
                <a:ea typeface="+mn-ea"/>
                <a:cs typeface="+mn-cs"/>
              </a:rPr>
              <a:t>Since November 1985, all blood products in Canada are checked for HIV, to ensure that it is safe to get a blood transfusion. And there is no chance of getting HIV from donating blood.</a:t>
            </a:r>
          </a:p>
          <a:p>
            <a:r>
              <a:rPr lang="en-CA" sz="1200" b="0" i="0" kern="1200" dirty="0">
                <a:solidFill>
                  <a:schemeClr val="tx1"/>
                </a:solidFill>
                <a:effectLst/>
                <a:latin typeface="+mn-lt"/>
                <a:ea typeface="+mn-ea"/>
                <a:cs typeface="+mn-cs"/>
              </a:rPr>
              <a:t>HIV and sex” </a:t>
            </a:r>
            <a:r>
              <a:rPr lang="en-CA" dirty="0">
                <a:hlinkClick r:id="rId5"/>
              </a:rPr>
              <a:t>https://www.catie.ca/en/basics/hiv-and-aids#what</a:t>
            </a:r>
            <a:endParaRPr lang="en-CA" dirty="0"/>
          </a:p>
          <a:p>
            <a:endParaRPr lang="en-CA" sz="1200" b="0" i="0" kern="1200" dirty="0">
              <a:solidFill>
                <a:schemeClr val="tx1"/>
              </a:solidFill>
              <a:effectLst/>
              <a:latin typeface="+mn-lt"/>
              <a:ea typeface="+mn-ea"/>
              <a:cs typeface="+mn-cs"/>
              <a:sym typeface="Wingdings" panose="05000000000000000000" pitchFamily="2" charset="2"/>
              <a:hlinkClick r:id="rId3"/>
            </a:endParaRPr>
          </a:p>
          <a:p>
            <a:r>
              <a:rPr lang="en-CA" dirty="0">
                <a:hlinkClick r:id="rId3"/>
              </a:rPr>
              <a:t>https://www.sexandu.ca/stis/hiv/</a:t>
            </a:r>
            <a:endParaRPr lang="en-CA" dirty="0"/>
          </a:p>
          <a:p>
            <a:r>
              <a:rPr lang="en-CA" dirty="0">
                <a:hlinkClick r:id="rId5"/>
              </a:rPr>
              <a:t>https://www.catie.ca/en/basics/hiv-and-aids#what</a:t>
            </a:r>
            <a:endParaRPr lang="en-CA" dirty="0"/>
          </a:p>
          <a:p>
            <a:endParaRPr lang="en-CA" dirty="0">
              <a:hlinkClick r:id="rId3"/>
            </a:endParaRPr>
          </a:p>
          <a:p>
            <a:endParaRPr lang="en-CA" dirty="0"/>
          </a:p>
        </p:txBody>
      </p:sp>
      <p:sp>
        <p:nvSpPr>
          <p:cNvPr id="4" name="Header Placeholder 3"/>
          <p:cNvSpPr>
            <a:spLocks noGrp="1"/>
          </p:cNvSpPr>
          <p:nvPr>
            <p:ph type="hdr" sz="quarter"/>
          </p:nvPr>
        </p:nvSpPr>
        <p:spPr/>
        <p:txBody>
          <a:bodyPr/>
          <a:lstStyle/>
          <a:p>
            <a:endParaRPr lang="en-CA"/>
          </a:p>
        </p:txBody>
      </p:sp>
      <p:sp>
        <p:nvSpPr>
          <p:cNvPr id="5" name="Slide Number Placeholder 4"/>
          <p:cNvSpPr>
            <a:spLocks noGrp="1"/>
          </p:cNvSpPr>
          <p:nvPr>
            <p:ph type="sldNum" sz="quarter" idx="5"/>
          </p:nvPr>
        </p:nvSpPr>
        <p:spPr/>
        <p:txBody>
          <a:bodyPr/>
          <a:lstStyle/>
          <a:p>
            <a:fld id="{8CB74099-842B-4E1B-8065-29877E903EE6}" type="slidenum">
              <a:rPr lang="en-CA" smtClean="0"/>
              <a:t>27</a:t>
            </a:fld>
            <a:endParaRPr lang="en-CA"/>
          </a:p>
        </p:txBody>
      </p:sp>
    </p:spTree>
    <p:extLst>
      <p:ext uri="{BB962C8B-B14F-4D97-AF65-F5344CB8AC3E}">
        <p14:creationId xmlns:p14="http://schemas.microsoft.com/office/powerpoint/2010/main" val="16355933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2000" dirty="0"/>
              <a:t>50-70% of people will have no symptoms</a:t>
            </a:r>
          </a:p>
          <a:p>
            <a:r>
              <a:rPr lang="en-CA" sz="2000" dirty="0"/>
              <a:t>8 weeks after exposure some people may have the following symptoms</a:t>
            </a:r>
          </a:p>
          <a:p>
            <a:pPr lvl="1"/>
            <a:r>
              <a:rPr lang="en-CA" sz="2000" dirty="0"/>
              <a:t>Flu like symptoms such as being tired, nausea and vomiting</a:t>
            </a:r>
          </a:p>
          <a:p>
            <a:pPr lvl="1"/>
            <a:r>
              <a:rPr lang="en-CA" sz="2000" dirty="0"/>
              <a:t>Decreased appetite</a:t>
            </a:r>
          </a:p>
          <a:p>
            <a:pPr lvl="1"/>
            <a:r>
              <a:rPr lang="en-CA" sz="2000" dirty="0"/>
              <a:t>Rash</a:t>
            </a:r>
          </a:p>
          <a:p>
            <a:pPr lvl="1"/>
            <a:r>
              <a:rPr lang="en-CA" sz="2000" dirty="0"/>
              <a:t>Joint pain</a:t>
            </a:r>
          </a:p>
          <a:p>
            <a:pPr lvl="1"/>
            <a:r>
              <a:rPr lang="en-CA" sz="2000" dirty="0"/>
              <a:t>Jaundice (yellowing of the whites of the eyes and skin) *rare*</a:t>
            </a:r>
          </a:p>
          <a:p>
            <a:pPr lvl="1"/>
            <a:endParaRPr lang="en-CA" sz="2000" dirty="0">
              <a:hlinkClick r:id="rId3"/>
            </a:endParaRPr>
          </a:p>
          <a:p>
            <a:pPr lvl="1"/>
            <a:r>
              <a:rPr lang="en-CA" sz="2000" dirty="0">
                <a:hlinkClick r:id="rId3"/>
              </a:rPr>
              <a:t>If left untreated can: </a:t>
            </a:r>
          </a:p>
          <a:p>
            <a:r>
              <a:rPr lang="en-CA" dirty="0"/>
              <a:t>Lead to severe liver damage called cirrhosis which scars the liver</a:t>
            </a:r>
          </a:p>
          <a:p>
            <a:r>
              <a:rPr lang="en-CA" dirty="0"/>
              <a:t>Liver cancer </a:t>
            </a:r>
          </a:p>
          <a:p>
            <a:r>
              <a:rPr lang="en-CA" dirty="0"/>
              <a:t>A complicated blood vessel disease that affects the liver, stomach, intestines and pancreas</a:t>
            </a:r>
          </a:p>
          <a:p>
            <a:pPr lvl="1"/>
            <a:endParaRPr lang="en-CA" dirty="0">
              <a:hlinkClick r:id="rId3"/>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hlinkClick r:id="rId3"/>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hlinkClick r:id="rId3"/>
              </a:rPr>
              <a:t>https://www.sexandu.ca/stis/hepatitis-b/</a:t>
            </a:r>
            <a:endParaRPr lang="en-CA" dirty="0"/>
          </a:p>
          <a:p>
            <a:endParaRPr lang="en-CA" dirty="0"/>
          </a:p>
        </p:txBody>
      </p:sp>
      <p:sp>
        <p:nvSpPr>
          <p:cNvPr id="4" name="Header Placeholder 3"/>
          <p:cNvSpPr>
            <a:spLocks noGrp="1"/>
          </p:cNvSpPr>
          <p:nvPr>
            <p:ph type="hdr" sz="quarter"/>
          </p:nvPr>
        </p:nvSpPr>
        <p:spPr/>
        <p:txBody>
          <a:bodyPr/>
          <a:lstStyle/>
          <a:p>
            <a:endParaRPr lang="en-CA"/>
          </a:p>
        </p:txBody>
      </p:sp>
      <p:sp>
        <p:nvSpPr>
          <p:cNvPr id="5" name="Slide Number Placeholder 4"/>
          <p:cNvSpPr>
            <a:spLocks noGrp="1"/>
          </p:cNvSpPr>
          <p:nvPr>
            <p:ph type="sldNum" sz="quarter" idx="5"/>
          </p:nvPr>
        </p:nvSpPr>
        <p:spPr/>
        <p:txBody>
          <a:bodyPr/>
          <a:lstStyle/>
          <a:p>
            <a:fld id="{8CB74099-842B-4E1B-8065-29877E903EE6}" type="slidenum">
              <a:rPr lang="en-CA" smtClean="0"/>
              <a:t>28</a:t>
            </a:fld>
            <a:endParaRPr lang="en-CA"/>
          </a:p>
        </p:txBody>
      </p:sp>
    </p:spTree>
    <p:extLst>
      <p:ext uri="{BB962C8B-B14F-4D97-AF65-F5344CB8AC3E}">
        <p14:creationId xmlns:p14="http://schemas.microsoft.com/office/powerpoint/2010/main" val="19916849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eaLnBrk="1" hangingPunct="1"/>
            <a:r>
              <a:rPr lang="en-CA" sz="1200" b="1" kern="1200" dirty="0">
                <a:solidFill>
                  <a:schemeClr val="tx1"/>
                </a:solidFill>
                <a:effectLst/>
                <a:latin typeface="+mn-lt"/>
                <a:ea typeface="+mn-ea"/>
                <a:cs typeface="+mn-cs"/>
              </a:rPr>
              <a:t>No one type of relationship is ‘normal’ – but all relationships deserve respect.</a:t>
            </a:r>
            <a:endParaRPr lang="en-CA" sz="1200" kern="1200" dirty="0">
              <a:solidFill>
                <a:schemeClr val="tx1"/>
              </a:solidFill>
              <a:effectLst/>
              <a:latin typeface="+mn-lt"/>
              <a:ea typeface="+mn-ea"/>
              <a:cs typeface="+mn-cs"/>
            </a:endParaRPr>
          </a:p>
          <a:p>
            <a:pPr rtl="0" eaLnBrk="1" hangingPunct="1"/>
            <a:r>
              <a:rPr lang="en-CA" sz="1200" b="1" kern="1200" dirty="0">
                <a:solidFill>
                  <a:schemeClr val="tx1"/>
                </a:solidFill>
                <a:effectLst/>
                <a:latin typeface="+mn-lt"/>
                <a:ea typeface="+mn-ea"/>
                <a:cs typeface="+mn-cs"/>
              </a:rPr>
              <a:t>Gender identity </a:t>
            </a:r>
            <a:r>
              <a:rPr lang="en-CA" sz="1200" kern="1200" dirty="0">
                <a:solidFill>
                  <a:schemeClr val="tx1"/>
                </a:solidFill>
                <a:effectLst/>
                <a:latin typeface="+mn-lt"/>
                <a:ea typeface="+mn-ea"/>
                <a:cs typeface="+mn-cs"/>
              </a:rPr>
              <a:t>is what gender you identify with, and how you express your gender to the world. </a:t>
            </a:r>
          </a:p>
          <a:p>
            <a:pPr rtl="0" eaLnBrk="1" hangingPunct="1"/>
            <a:r>
              <a:rPr lang="en-CA" sz="1200" kern="1200" dirty="0">
                <a:solidFill>
                  <a:schemeClr val="tx1"/>
                </a:solidFill>
                <a:effectLst/>
                <a:latin typeface="+mn-lt"/>
                <a:ea typeface="+mn-ea"/>
                <a:cs typeface="+mn-cs"/>
              </a:rPr>
              <a:t>People who’s gender identity does not match their reproductive organs are considered transgendered, meaning that they identify with a gender that is different from their biological sex. </a:t>
            </a:r>
          </a:p>
          <a:p>
            <a:pPr rtl="0" eaLnBrk="1" hangingPunct="1"/>
            <a:r>
              <a:rPr lang="en-CA" sz="1200" kern="1200" dirty="0">
                <a:solidFill>
                  <a:schemeClr val="tx1"/>
                </a:solidFill>
                <a:effectLst/>
                <a:latin typeface="+mn-lt"/>
                <a:ea typeface="+mn-ea"/>
                <a:cs typeface="+mn-cs"/>
              </a:rPr>
              <a:t>Some people may have sexual organs or hormones from both sexes; this is called being intersex. </a:t>
            </a:r>
          </a:p>
          <a:p>
            <a:pPr rtl="0" eaLnBrk="1" hangingPunct="1"/>
            <a:r>
              <a:rPr lang="en-CA" sz="1200" b="1" kern="1200" dirty="0">
                <a:solidFill>
                  <a:schemeClr val="tx1"/>
                </a:solidFill>
                <a:effectLst/>
                <a:latin typeface="+mn-lt"/>
                <a:ea typeface="+mn-ea"/>
                <a:cs typeface="+mn-cs"/>
              </a:rPr>
              <a:t>Gender expression </a:t>
            </a:r>
            <a:r>
              <a:rPr lang="en-CA" sz="1200" kern="1200" dirty="0">
                <a:solidFill>
                  <a:schemeClr val="tx1"/>
                </a:solidFill>
                <a:effectLst/>
                <a:latin typeface="+mn-lt"/>
                <a:ea typeface="+mn-ea"/>
                <a:cs typeface="+mn-cs"/>
              </a:rPr>
              <a:t>is how you express your gender to the world – through things like how you dress, act, and behave</a:t>
            </a:r>
          </a:p>
          <a:p>
            <a:pPr rtl="0" eaLnBrk="1" hangingPunct="1"/>
            <a:r>
              <a:rPr lang="en-CA" sz="1200" b="1" kern="1200" dirty="0">
                <a:solidFill>
                  <a:schemeClr val="tx1"/>
                </a:solidFill>
                <a:effectLst/>
                <a:latin typeface="+mn-lt"/>
                <a:ea typeface="+mn-ea"/>
                <a:cs typeface="+mn-cs"/>
              </a:rPr>
              <a:t>Biological sex </a:t>
            </a:r>
            <a:r>
              <a:rPr lang="en-CA" sz="1200" kern="1200" dirty="0">
                <a:solidFill>
                  <a:schemeClr val="tx1"/>
                </a:solidFill>
                <a:effectLst/>
                <a:latin typeface="+mn-lt"/>
                <a:ea typeface="+mn-ea"/>
                <a:cs typeface="+mn-cs"/>
              </a:rPr>
              <a:t>is the sex organ you are born with. Some people are born with organs or hormones from both sexes – this is called being intersex.</a:t>
            </a:r>
          </a:p>
          <a:p>
            <a:pPr rtl="0" eaLnBrk="1" hangingPunct="1"/>
            <a:r>
              <a:rPr lang="en-CA" sz="1200" b="1" kern="1200" dirty="0">
                <a:solidFill>
                  <a:schemeClr val="tx1"/>
                </a:solidFill>
                <a:effectLst/>
                <a:latin typeface="+mn-lt"/>
                <a:ea typeface="+mn-ea"/>
                <a:cs typeface="+mn-cs"/>
              </a:rPr>
              <a:t>Sexual Orientation </a:t>
            </a:r>
            <a:r>
              <a:rPr lang="en-CA" sz="1200" kern="1200" dirty="0">
                <a:solidFill>
                  <a:schemeClr val="tx1"/>
                </a:solidFill>
                <a:effectLst/>
                <a:latin typeface="+mn-lt"/>
                <a:ea typeface="+mn-ea"/>
                <a:cs typeface="+mn-cs"/>
              </a:rPr>
              <a:t>is who you are attracted to physically, spiritually, and emotionally. This may include being attracted to someone of the same or opposite sex as you. This may also include being attracted to both sexes.</a:t>
            </a:r>
          </a:p>
          <a:p>
            <a:pPr rtl="0" eaLnBrk="1" hangingPunct="1"/>
            <a:r>
              <a:rPr lang="en-CA" sz="1200" kern="1200" dirty="0">
                <a:solidFill>
                  <a:schemeClr val="tx1"/>
                </a:solidFill>
                <a:effectLst/>
                <a:latin typeface="+mn-lt"/>
                <a:ea typeface="+mn-ea"/>
                <a:cs typeface="+mn-cs"/>
              </a:rPr>
              <a:t>Some sexual orientations you will identify with, and some you will not.</a:t>
            </a:r>
          </a:p>
          <a:p>
            <a:pPr rtl="0" eaLnBrk="1" hangingPunct="1"/>
            <a:r>
              <a:rPr lang="en-CA" sz="1200" kern="1200" dirty="0">
                <a:solidFill>
                  <a:schemeClr val="tx1"/>
                </a:solidFill>
                <a:effectLst/>
                <a:latin typeface="+mn-lt"/>
                <a:ea typeface="+mn-ea"/>
                <a:cs typeface="+mn-cs"/>
              </a:rPr>
              <a:t>Regardless of your own sexual orientation, you will go to school, work, and be friends with people who may identify with a different sexual orientation then yourself. </a:t>
            </a:r>
          </a:p>
          <a:p>
            <a:pPr rtl="0" eaLnBrk="1" hangingPunct="1"/>
            <a:r>
              <a:rPr lang="en-CA" sz="1200" kern="1200" dirty="0">
                <a:solidFill>
                  <a:schemeClr val="tx1"/>
                </a:solidFill>
                <a:effectLst/>
                <a:latin typeface="+mn-lt"/>
                <a:ea typeface="+mn-ea"/>
                <a:cs typeface="+mn-cs"/>
              </a:rPr>
              <a:t>We all need to be able to respect every person we come into contact with, regardless of their sexual orientation. </a:t>
            </a:r>
          </a:p>
          <a:p>
            <a:endParaRPr lang="en-CA" dirty="0"/>
          </a:p>
        </p:txBody>
      </p:sp>
      <p:sp>
        <p:nvSpPr>
          <p:cNvPr id="4" name="Header Placeholder 3"/>
          <p:cNvSpPr>
            <a:spLocks noGrp="1"/>
          </p:cNvSpPr>
          <p:nvPr>
            <p:ph type="hdr" sz="quarter"/>
          </p:nvPr>
        </p:nvSpPr>
        <p:spPr/>
        <p:txBody>
          <a:bodyPr/>
          <a:lstStyle/>
          <a:p>
            <a:endParaRPr lang="en-CA"/>
          </a:p>
        </p:txBody>
      </p:sp>
      <p:sp>
        <p:nvSpPr>
          <p:cNvPr id="5" name="Slide Number Placeholder 4"/>
          <p:cNvSpPr>
            <a:spLocks noGrp="1"/>
          </p:cNvSpPr>
          <p:nvPr>
            <p:ph type="sldNum" sz="quarter" idx="5"/>
          </p:nvPr>
        </p:nvSpPr>
        <p:spPr/>
        <p:txBody>
          <a:bodyPr/>
          <a:lstStyle/>
          <a:p>
            <a:fld id="{8CB74099-842B-4E1B-8065-29877E903EE6}" type="slidenum">
              <a:rPr lang="en-CA" smtClean="0"/>
              <a:t>2</a:t>
            </a:fld>
            <a:endParaRPr lang="en-CA"/>
          </a:p>
        </p:txBody>
      </p:sp>
    </p:spTree>
    <p:extLst>
      <p:ext uri="{BB962C8B-B14F-4D97-AF65-F5344CB8AC3E}">
        <p14:creationId xmlns:p14="http://schemas.microsoft.com/office/powerpoint/2010/main" val="5395474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Trichomonas</a:t>
            </a:r>
            <a:r>
              <a:rPr lang="en-US" baseline="0" dirty="0"/>
              <a:t> is a parasitic infection of the penis or vagina. </a:t>
            </a:r>
          </a:p>
          <a:p>
            <a:endParaRPr lang="en-US" b="1" u="sng" baseline="0" dirty="0"/>
          </a:p>
          <a:p>
            <a:r>
              <a:rPr lang="en-US" b="1" u="sng" baseline="0" dirty="0"/>
              <a:t>Symptoms:</a:t>
            </a:r>
          </a:p>
          <a:p>
            <a:pPr marL="171450" indent="-171450">
              <a:buFont typeface="Arial" panose="020B0604020202020204" pitchFamily="34" charset="0"/>
              <a:buChar char="•"/>
            </a:pPr>
            <a:r>
              <a:rPr lang="en-US" b="0" u="none" baseline="0" dirty="0"/>
              <a:t>Grey, yellow, or green discharge from vagina or penis</a:t>
            </a:r>
          </a:p>
          <a:p>
            <a:pPr marL="171450" indent="-171450">
              <a:buFont typeface="Arial" panose="020B0604020202020204" pitchFamily="34" charset="0"/>
              <a:buChar char="•"/>
            </a:pPr>
            <a:r>
              <a:rPr lang="en-US" b="0" u="none" baseline="0" dirty="0"/>
              <a:t>Discharge may be thin, bubbly and smell bad</a:t>
            </a:r>
          </a:p>
          <a:p>
            <a:pPr marL="171450" indent="-171450">
              <a:buFont typeface="Arial" panose="020B0604020202020204" pitchFamily="34" charset="0"/>
              <a:buChar char="•"/>
            </a:pPr>
            <a:r>
              <a:rPr lang="en-US" b="0" u="none" baseline="0" dirty="0"/>
              <a:t>The vagina or penis may be red, itchy or sore</a:t>
            </a:r>
          </a:p>
          <a:p>
            <a:pPr marL="171450" indent="-171450">
              <a:buFont typeface="Arial" panose="020B0604020202020204" pitchFamily="34" charset="0"/>
              <a:buChar char="•"/>
            </a:pPr>
            <a:r>
              <a:rPr lang="en-US" b="0" u="none" baseline="0" dirty="0"/>
              <a:t>Pain with sex and / or peeing</a:t>
            </a:r>
          </a:p>
          <a:p>
            <a:pPr marL="0" indent="0">
              <a:buFont typeface="Arial" panose="020B0604020202020204" pitchFamily="34" charset="0"/>
              <a:buNone/>
            </a:pPr>
            <a:endParaRPr lang="en-US" b="1" u="sng" baseline="0" dirty="0"/>
          </a:p>
          <a:p>
            <a:pPr marL="0" indent="0">
              <a:buFont typeface="Arial" panose="020B0604020202020204" pitchFamily="34" charset="0"/>
              <a:buNone/>
            </a:pPr>
            <a:r>
              <a:rPr lang="en-US" b="1" u="sng" baseline="0" dirty="0"/>
              <a:t>Spread:</a:t>
            </a:r>
          </a:p>
          <a:p>
            <a:pPr marL="171450" indent="-171450">
              <a:buFont typeface="Arial" panose="020B0604020202020204" pitchFamily="34" charset="0"/>
              <a:buChar char="•"/>
            </a:pPr>
            <a:r>
              <a:rPr kumimoji="0" lang="en-US" sz="1200" b="0" i="0" u="none" strike="noStrike" kern="1200" cap="none" spc="0" normalizeH="0" baseline="0" noProof="0" dirty="0">
                <a:ln>
                  <a:noFill/>
                </a:ln>
                <a:solidFill>
                  <a:prstClr val="black"/>
                </a:solidFill>
                <a:effectLst/>
                <a:uLnTx/>
                <a:uFillTx/>
                <a:latin typeface="+mn-lt"/>
              </a:rPr>
              <a:t>It is usually caused by having sex with someone who has it. </a:t>
            </a:r>
          </a:p>
          <a:p>
            <a:pPr marL="171450" indent="-171450">
              <a:buFont typeface="Arial" panose="020B0604020202020204" pitchFamily="34" charset="0"/>
              <a:buChar char="•"/>
            </a:pPr>
            <a:r>
              <a:rPr kumimoji="0" lang="en-US" sz="1200" b="0" i="0" u="none" strike="noStrike" kern="1200" cap="none" spc="0" normalizeH="0" baseline="0" noProof="0" dirty="0">
                <a:ln>
                  <a:noFill/>
                </a:ln>
                <a:solidFill>
                  <a:prstClr val="black"/>
                </a:solidFill>
                <a:effectLst/>
                <a:uLnTx/>
                <a:uFillTx/>
                <a:latin typeface="+mn-lt"/>
              </a:rPr>
              <a:t>It can live on wet objects such as towels and washcloths</a:t>
            </a:r>
          </a:p>
          <a:p>
            <a:pPr marL="0" indent="0">
              <a:buFont typeface="Arial" panose="020B0604020202020204" pitchFamily="34" charset="0"/>
              <a:buNone/>
            </a:pPr>
            <a:endParaRPr kumimoji="0" lang="en-US" sz="1200" b="1" i="0" u="sng" strike="noStrike" kern="1200" cap="none" spc="0" normalizeH="0" baseline="0" noProof="0" dirty="0">
              <a:ln>
                <a:noFill/>
              </a:ln>
              <a:solidFill>
                <a:prstClr val="black"/>
              </a:solidFill>
              <a:effectLst/>
              <a:uLnTx/>
              <a:uFillTx/>
              <a:latin typeface="+mn-lt"/>
            </a:endParaRPr>
          </a:p>
          <a:p>
            <a:pPr marL="0" indent="0">
              <a:buFont typeface="Arial" panose="020B0604020202020204" pitchFamily="34" charset="0"/>
              <a:buNone/>
            </a:pPr>
            <a:r>
              <a:rPr kumimoji="0" lang="en-US" sz="1200" b="1" i="0" u="sng" strike="noStrike" kern="1200" cap="none" spc="0" normalizeH="0" baseline="0" noProof="0" dirty="0">
                <a:ln>
                  <a:noFill/>
                </a:ln>
                <a:solidFill>
                  <a:prstClr val="black"/>
                </a:solidFill>
                <a:effectLst/>
                <a:uLnTx/>
                <a:uFillTx/>
                <a:latin typeface="+mn-lt"/>
              </a:rPr>
              <a:t>Test: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rPr>
              <a:t>Physical exam including vaginal swab</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200" b="1" i="0" u="sng" strike="noStrike" kern="1200" cap="none" spc="0" normalizeH="0" baseline="0" noProof="0" dirty="0">
              <a:ln>
                <a:noFill/>
              </a:ln>
              <a:solidFill>
                <a:prstClr val="black"/>
              </a:solidFill>
              <a:effectLst/>
              <a:uLnTx/>
              <a:uFillTx/>
              <a:latin typeface="+mn-lt"/>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1" i="0" u="sng" strike="noStrike" kern="1200" cap="none" spc="0" normalizeH="0" baseline="0" noProof="0" dirty="0">
                <a:ln>
                  <a:noFill/>
                </a:ln>
                <a:solidFill>
                  <a:prstClr val="black"/>
                </a:solidFill>
                <a:effectLst/>
                <a:uLnTx/>
                <a:uFillTx/>
                <a:latin typeface="+mn-lt"/>
              </a:rPr>
              <a:t>Treatment: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rPr>
              <a:t>Antibiotics (which are free, and available from your school PHN or the SHC)</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rPr>
              <a:t>Partners need to be treated at the same time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rPr>
              <a:t>Do not share towels while being treated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hlinkClick r:id="rId3"/>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hlinkClick r:id="rId3"/>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hlinkClick r:id="rId3"/>
              </a:rPr>
              <a:t>https://www.sexandu.ca/stis/trichomoniasis/</a:t>
            </a:r>
            <a:endParaRPr lang="en-CA" dirty="0"/>
          </a:p>
          <a:p>
            <a:endParaRPr lang="en-CA" dirty="0"/>
          </a:p>
        </p:txBody>
      </p:sp>
      <p:sp>
        <p:nvSpPr>
          <p:cNvPr id="4" name="Header Placeholder 3"/>
          <p:cNvSpPr>
            <a:spLocks noGrp="1"/>
          </p:cNvSpPr>
          <p:nvPr>
            <p:ph type="hdr" sz="quarter"/>
          </p:nvPr>
        </p:nvSpPr>
        <p:spPr/>
        <p:txBody>
          <a:bodyPr/>
          <a:lstStyle/>
          <a:p>
            <a:endParaRPr lang="en-CA"/>
          </a:p>
        </p:txBody>
      </p:sp>
      <p:sp>
        <p:nvSpPr>
          <p:cNvPr id="5" name="Slide Number Placeholder 4"/>
          <p:cNvSpPr>
            <a:spLocks noGrp="1"/>
          </p:cNvSpPr>
          <p:nvPr>
            <p:ph type="sldNum" sz="quarter" idx="5"/>
          </p:nvPr>
        </p:nvSpPr>
        <p:spPr/>
        <p:txBody>
          <a:bodyPr/>
          <a:lstStyle/>
          <a:p>
            <a:fld id="{8CB74099-842B-4E1B-8065-29877E903EE6}" type="slidenum">
              <a:rPr lang="en-CA" smtClean="0"/>
              <a:t>29</a:t>
            </a:fld>
            <a:endParaRPr lang="en-CA"/>
          </a:p>
        </p:txBody>
      </p:sp>
    </p:spTree>
    <p:extLst>
      <p:ext uri="{BB962C8B-B14F-4D97-AF65-F5344CB8AC3E}">
        <p14:creationId xmlns:p14="http://schemas.microsoft.com/office/powerpoint/2010/main" val="25791759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Open communication with your partner</a:t>
            </a:r>
            <a:r>
              <a:rPr lang="en-CA" dirty="0">
                <a:sym typeface="Wingdings" panose="05000000000000000000" pitchFamily="2" charset="2"/>
              </a:rPr>
              <a:t> Be open with your partner if you’re practicing abstinence or not ready to have sex. If you are old enough to have sex, you’re old enough to talk about sex with your partner. If you ever feel uncomfortable, say no, do not give your consent to have sex if you ever feel uncomfortable, not sure, not safe. Be open about going for testing for STIs or if you have herpes with your partner. Open communication is part of a healthy relationship. </a:t>
            </a:r>
            <a:endParaRPr lang="en-CA" dirty="0"/>
          </a:p>
          <a:p>
            <a:r>
              <a:rPr lang="en-CA" dirty="0"/>
              <a:t>Abstinence</a:t>
            </a:r>
            <a:r>
              <a:rPr lang="en-CA" dirty="0">
                <a:sym typeface="Wingdings" panose="05000000000000000000" pitchFamily="2" charset="2"/>
              </a:rPr>
              <a:t> It is okay to abstain from sex and wait until you are ready. Abstinence is the safest way to prevent STIs and pregnancy.</a:t>
            </a:r>
          </a:p>
          <a:p>
            <a:r>
              <a:rPr lang="en-CA" dirty="0">
                <a:sym typeface="Wingdings" panose="05000000000000000000" pitchFamily="2" charset="2"/>
              </a:rPr>
              <a:t>Practice safer sex Use condoms and dental dams. If money is a concern, HPEPH offices give out condoms for free; including latex free condoms.</a:t>
            </a:r>
          </a:p>
          <a:p>
            <a:r>
              <a:rPr lang="en-CA" dirty="0">
                <a:sym typeface="Wingdings" panose="05000000000000000000" pitchFamily="2" charset="2"/>
              </a:rPr>
              <a:t>No symptoms, does not mean no STIs Remember, you can still be infected with an STI and have no symptoms. No symptoms does not necessarily mean you do not have an STI.</a:t>
            </a:r>
          </a:p>
          <a:p>
            <a:r>
              <a:rPr lang="en-CA" dirty="0">
                <a:sym typeface="Wingdings" panose="05000000000000000000" pitchFamily="2" charset="2"/>
              </a:rPr>
              <a:t>Routine STI testing it is recommended to get testing done; with each new partner you have as well as routine testing (every 3-6 months), You can seek testing through your family doctor, a walk in clinic or call HPEPH sexual health line for assistance.</a:t>
            </a:r>
          </a:p>
          <a:p>
            <a:r>
              <a:rPr lang="en-CA" dirty="0">
                <a:sym typeface="Wingdings" panose="05000000000000000000" pitchFamily="2" charset="2"/>
              </a:rPr>
              <a:t>Vaccinations Vaccines can help prevent illness and disease. Call HPEPH to see if your vaccination record is up to date.</a:t>
            </a:r>
            <a:endParaRPr lang="en-CA" dirty="0"/>
          </a:p>
        </p:txBody>
      </p:sp>
      <p:sp>
        <p:nvSpPr>
          <p:cNvPr id="4" name="Header Placeholder 3"/>
          <p:cNvSpPr>
            <a:spLocks noGrp="1"/>
          </p:cNvSpPr>
          <p:nvPr>
            <p:ph type="hdr" sz="quarter"/>
          </p:nvPr>
        </p:nvSpPr>
        <p:spPr/>
        <p:txBody>
          <a:bodyPr/>
          <a:lstStyle/>
          <a:p>
            <a:endParaRPr lang="en-CA"/>
          </a:p>
        </p:txBody>
      </p:sp>
      <p:sp>
        <p:nvSpPr>
          <p:cNvPr id="5" name="Slide Number Placeholder 4"/>
          <p:cNvSpPr>
            <a:spLocks noGrp="1"/>
          </p:cNvSpPr>
          <p:nvPr>
            <p:ph type="sldNum" sz="quarter" idx="5"/>
          </p:nvPr>
        </p:nvSpPr>
        <p:spPr/>
        <p:txBody>
          <a:bodyPr/>
          <a:lstStyle/>
          <a:p>
            <a:fld id="{8CB74099-842B-4E1B-8065-29877E903EE6}" type="slidenum">
              <a:rPr lang="en-CA" smtClean="0"/>
              <a:t>30</a:t>
            </a:fld>
            <a:endParaRPr lang="en-CA"/>
          </a:p>
        </p:txBody>
      </p:sp>
    </p:spTree>
    <p:extLst>
      <p:ext uri="{BB962C8B-B14F-4D97-AF65-F5344CB8AC3E}">
        <p14:creationId xmlns:p14="http://schemas.microsoft.com/office/powerpoint/2010/main" val="27849189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HPEPH: Sexual Health Phone line runs Monday to Friday 9am-4pm. If your school has a Public Health Nurse, you can connect with them as well during clinic hours.</a:t>
            </a:r>
          </a:p>
          <a:p>
            <a:endParaRPr lang="en-CA" dirty="0"/>
          </a:p>
          <a:p>
            <a:r>
              <a:rPr lang="en-CA" dirty="0"/>
              <a:t>Sex and U: Evidence based information ranging from STIs, your body, consent, sexual activity, LGBTQ+, Contraception and pregnancy from The Society of Obstetricians and Gynecologists of Canada</a:t>
            </a:r>
          </a:p>
          <a:p>
            <a:endParaRPr lang="en-CA" dirty="0"/>
          </a:p>
          <a:p>
            <a:r>
              <a:rPr lang="en-CA" dirty="0"/>
              <a:t>Sexual Health Ontario: Evidenced based information on sexual health, reproductive health and STIs. You can chat with a counsellor on the phone Monday to Friday 10am to 10:30pm. Saturday to Sunday from 11am to 3pm. There is also an online chat that runs Monday to Friday 10am-5pm.</a:t>
            </a:r>
          </a:p>
        </p:txBody>
      </p:sp>
      <p:sp>
        <p:nvSpPr>
          <p:cNvPr id="4" name="Header Placeholder 3"/>
          <p:cNvSpPr>
            <a:spLocks noGrp="1"/>
          </p:cNvSpPr>
          <p:nvPr>
            <p:ph type="hdr" sz="quarter"/>
          </p:nvPr>
        </p:nvSpPr>
        <p:spPr/>
        <p:txBody>
          <a:bodyPr/>
          <a:lstStyle/>
          <a:p>
            <a:endParaRPr lang="en-CA"/>
          </a:p>
        </p:txBody>
      </p:sp>
      <p:sp>
        <p:nvSpPr>
          <p:cNvPr id="5" name="Slide Number Placeholder 4"/>
          <p:cNvSpPr>
            <a:spLocks noGrp="1"/>
          </p:cNvSpPr>
          <p:nvPr>
            <p:ph type="sldNum" sz="quarter" idx="5"/>
          </p:nvPr>
        </p:nvSpPr>
        <p:spPr/>
        <p:txBody>
          <a:bodyPr/>
          <a:lstStyle/>
          <a:p>
            <a:fld id="{8CB74099-842B-4E1B-8065-29877E903EE6}" type="slidenum">
              <a:rPr lang="en-CA" smtClean="0"/>
              <a:t>31</a:t>
            </a:fld>
            <a:endParaRPr lang="en-CA"/>
          </a:p>
        </p:txBody>
      </p:sp>
    </p:spTree>
    <p:extLst>
      <p:ext uri="{BB962C8B-B14F-4D97-AF65-F5344CB8AC3E}">
        <p14:creationId xmlns:p14="http://schemas.microsoft.com/office/powerpoint/2010/main" val="22925919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Header Placeholder 3"/>
          <p:cNvSpPr>
            <a:spLocks noGrp="1"/>
          </p:cNvSpPr>
          <p:nvPr>
            <p:ph type="hdr" sz="quarter"/>
          </p:nvPr>
        </p:nvSpPr>
        <p:spPr/>
        <p:txBody>
          <a:bodyPr/>
          <a:lstStyle/>
          <a:p>
            <a:endParaRPr lang="en-CA"/>
          </a:p>
        </p:txBody>
      </p:sp>
      <p:sp>
        <p:nvSpPr>
          <p:cNvPr id="5" name="Slide Number Placeholder 4"/>
          <p:cNvSpPr>
            <a:spLocks noGrp="1"/>
          </p:cNvSpPr>
          <p:nvPr>
            <p:ph type="sldNum" sz="quarter" idx="5"/>
          </p:nvPr>
        </p:nvSpPr>
        <p:spPr/>
        <p:txBody>
          <a:bodyPr/>
          <a:lstStyle/>
          <a:p>
            <a:fld id="{8CB74099-842B-4E1B-8065-29877E903EE6}" type="slidenum">
              <a:rPr lang="en-CA" smtClean="0"/>
              <a:t>3</a:t>
            </a:fld>
            <a:endParaRPr lang="en-CA"/>
          </a:p>
        </p:txBody>
      </p:sp>
    </p:spTree>
    <p:extLst>
      <p:ext uri="{BB962C8B-B14F-4D97-AF65-F5344CB8AC3E}">
        <p14:creationId xmlns:p14="http://schemas.microsoft.com/office/powerpoint/2010/main" val="38602374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hlinkClick r:id="rId3"/>
              </a:rPr>
              <a:t>https://myhealth.alberta.ca/sexual-reproductive-health/sexually-transmitted-infections</a:t>
            </a:r>
            <a:endParaRPr lang="en-CA" dirty="0">
              <a:hlinkClick r:id="rId4"/>
            </a:endParaRPr>
          </a:p>
          <a:p>
            <a:r>
              <a:rPr lang="en-CA" dirty="0">
                <a:hlinkClick r:id="rId4"/>
              </a:rPr>
              <a:t>https://www.sexandu.ca/stis/chlamydia/</a:t>
            </a:r>
            <a:endParaRPr lang="en-CA" dirty="0"/>
          </a:p>
          <a:p>
            <a:r>
              <a:rPr lang="en-CA" dirty="0">
                <a:hlinkClick r:id="rId5"/>
              </a:rPr>
              <a:t>https://myhealth.alberta.ca/sexual-reproductive-health/sexually-transmitted-infections/gonorrhea</a:t>
            </a:r>
            <a:endParaRPr lang="en-CA" dirty="0">
              <a:hlinkClick r:id="rId6"/>
            </a:endParaRPr>
          </a:p>
          <a:p>
            <a:endParaRPr lang="en-CA" dirty="0"/>
          </a:p>
        </p:txBody>
      </p:sp>
      <p:sp>
        <p:nvSpPr>
          <p:cNvPr id="4" name="Header Placeholder 3"/>
          <p:cNvSpPr>
            <a:spLocks noGrp="1"/>
          </p:cNvSpPr>
          <p:nvPr>
            <p:ph type="hdr" sz="quarter"/>
          </p:nvPr>
        </p:nvSpPr>
        <p:spPr/>
        <p:txBody>
          <a:bodyPr/>
          <a:lstStyle/>
          <a:p>
            <a:endParaRPr lang="en-CA"/>
          </a:p>
        </p:txBody>
      </p:sp>
      <p:sp>
        <p:nvSpPr>
          <p:cNvPr id="5" name="Slide Number Placeholder 4"/>
          <p:cNvSpPr>
            <a:spLocks noGrp="1"/>
          </p:cNvSpPr>
          <p:nvPr>
            <p:ph type="sldNum" sz="quarter" idx="5"/>
          </p:nvPr>
        </p:nvSpPr>
        <p:spPr/>
        <p:txBody>
          <a:bodyPr/>
          <a:lstStyle/>
          <a:p>
            <a:fld id="{8CB74099-842B-4E1B-8065-29877E903EE6}" type="slidenum">
              <a:rPr lang="en-CA" smtClean="0"/>
              <a:t>5</a:t>
            </a:fld>
            <a:endParaRPr lang="en-CA"/>
          </a:p>
        </p:txBody>
      </p:sp>
    </p:spTree>
    <p:extLst>
      <p:ext uri="{BB962C8B-B14F-4D97-AF65-F5344CB8AC3E}">
        <p14:creationId xmlns:p14="http://schemas.microsoft.com/office/powerpoint/2010/main" val="32931013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1" i="0" kern="1200" dirty="0">
                <a:solidFill>
                  <a:schemeClr val="tx1"/>
                </a:solidFill>
                <a:effectLst/>
                <a:latin typeface="+mn-lt"/>
                <a:ea typeface="+mn-ea"/>
                <a:cs typeface="+mn-cs"/>
              </a:rPr>
              <a:t>PID</a:t>
            </a:r>
            <a:r>
              <a:rPr lang="en-CA" sz="1200" b="0" i="0" kern="1200" dirty="0">
                <a:solidFill>
                  <a:schemeClr val="tx1"/>
                </a:solidFill>
                <a:effectLst/>
                <a:latin typeface="+mn-lt"/>
                <a:ea typeface="+mn-ea"/>
                <a:cs typeface="+mn-cs"/>
              </a:rPr>
              <a:t> is a serious infection of the female reproductive organs (uterus, fallopian tubes, and ovaries).</a:t>
            </a:r>
          </a:p>
          <a:p>
            <a:endParaRPr lang="en-CA" dirty="0"/>
          </a:p>
          <a:p>
            <a:r>
              <a:rPr lang="en-CA" dirty="0"/>
              <a:t>Signs and symptoms of PID: </a:t>
            </a:r>
            <a:r>
              <a:rPr lang="en-CA" sz="1200" b="0" i="0" kern="1200" dirty="0">
                <a:solidFill>
                  <a:schemeClr val="tx1"/>
                </a:solidFill>
                <a:effectLst/>
                <a:latin typeface="+mn-lt"/>
                <a:ea typeface="+mn-ea"/>
                <a:cs typeface="+mn-cs"/>
              </a:rPr>
              <a:t>pain when having sex, vaginal discharge, nausea and/or vomiting, feeling unwell and tired, pain in the lower abdomen or back, chills or fever (temperature over 38.5 °C) and irregular vaginal bleeding.</a:t>
            </a:r>
          </a:p>
          <a:p>
            <a:endParaRPr lang="en-CA" sz="1200" b="0" i="0" kern="1200" dirty="0">
              <a:solidFill>
                <a:schemeClr val="tx1"/>
              </a:solidFill>
              <a:effectLst/>
              <a:latin typeface="+mn-lt"/>
              <a:ea typeface="+mn-ea"/>
              <a:cs typeface="+mn-cs"/>
            </a:endParaRPr>
          </a:p>
          <a:p>
            <a:r>
              <a:rPr lang="en-CA" sz="1200" b="0" i="0" kern="1200" dirty="0">
                <a:solidFill>
                  <a:schemeClr val="tx1"/>
                </a:solidFill>
                <a:effectLst/>
                <a:latin typeface="+mn-lt"/>
                <a:ea typeface="+mn-ea"/>
                <a:cs typeface="+mn-cs"/>
              </a:rPr>
              <a:t>PID is treated with antibiotics.</a:t>
            </a:r>
          </a:p>
          <a:p>
            <a:endParaRPr lang="en-CA" sz="1200" b="0" i="0" kern="1200" dirty="0">
              <a:solidFill>
                <a:schemeClr val="tx1"/>
              </a:solidFill>
              <a:effectLst/>
              <a:latin typeface="+mn-lt"/>
              <a:ea typeface="+mn-ea"/>
              <a:cs typeface="+mn-cs"/>
            </a:endParaRPr>
          </a:p>
          <a:p>
            <a:r>
              <a:rPr lang="en-CA" sz="1200" b="0" i="0" kern="1200" dirty="0">
                <a:solidFill>
                  <a:schemeClr val="tx1"/>
                </a:solidFill>
                <a:effectLst/>
                <a:latin typeface="+mn-lt"/>
                <a:ea typeface="+mn-ea"/>
                <a:cs typeface="+mn-cs"/>
              </a:rPr>
              <a:t> </a:t>
            </a:r>
            <a:r>
              <a:rPr lang="en-CA" sz="1200" b="1" i="0" kern="1200" dirty="0">
                <a:solidFill>
                  <a:schemeClr val="tx1"/>
                </a:solidFill>
                <a:effectLst/>
                <a:latin typeface="+mn-lt"/>
                <a:ea typeface="+mn-ea"/>
                <a:cs typeface="+mn-cs"/>
              </a:rPr>
              <a:t>Epididymitis</a:t>
            </a:r>
            <a:r>
              <a:rPr lang="en-CA" sz="1200" b="0" i="0" kern="1200" dirty="0">
                <a:solidFill>
                  <a:schemeClr val="tx1"/>
                </a:solidFill>
                <a:effectLst/>
                <a:latin typeface="+mn-lt"/>
                <a:ea typeface="+mn-ea"/>
                <a:cs typeface="+mn-cs"/>
              </a:rPr>
              <a:t> is a swelling of the testicles and the tube next to the testicle(s) that stores sperm (epididymis).</a:t>
            </a:r>
          </a:p>
          <a:p>
            <a:endParaRPr lang="en-CA" sz="1200" b="0" i="0" kern="1200" dirty="0">
              <a:solidFill>
                <a:schemeClr val="tx1"/>
              </a:solidFill>
              <a:effectLst/>
              <a:latin typeface="+mn-lt"/>
              <a:ea typeface="+mn-ea"/>
              <a:cs typeface="+mn-cs"/>
            </a:endParaRPr>
          </a:p>
          <a:p>
            <a:r>
              <a:rPr lang="en-CA" sz="1200" b="0" i="0" kern="1200" dirty="0">
                <a:solidFill>
                  <a:schemeClr val="tx1"/>
                </a:solidFill>
                <a:effectLst/>
                <a:latin typeface="+mn-lt"/>
                <a:ea typeface="+mn-ea"/>
                <a:cs typeface="+mn-cs"/>
              </a:rPr>
              <a:t>Signs and symptoms of epididymitis: swelling of the epididymis and/or testicle(s), redness or swelling of the skin covering the testicles (scrotal skin) clear, creamy-white, or yellow discharge from the end of the penis, pain or burning when you pee, fever (temperature over 38.5 °C)</a:t>
            </a:r>
          </a:p>
          <a:p>
            <a:endParaRPr lang="en-CA" sz="1200" b="0" i="0" kern="1200" dirty="0">
              <a:solidFill>
                <a:schemeClr val="tx1"/>
              </a:solidFill>
              <a:effectLst/>
              <a:latin typeface="+mn-lt"/>
              <a:ea typeface="+mn-ea"/>
              <a:cs typeface="+mn-cs"/>
            </a:endParaRPr>
          </a:p>
          <a:p>
            <a:r>
              <a:rPr lang="en-CA" sz="1200" b="0" i="0" kern="1200" dirty="0">
                <a:solidFill>
                  <a:schemeClr val="tx1"/>
                </a:solidFill>
                <a:effectLst/>
                <a:latin typeface="+mn-lt"/>
                <a:ea typeface="+mn-ea"/>
                <a:cs typeface="+mn-cs"/>
              </a:rPr>
              <a:t>Epididymitis is treated with antibiotics</a:t>
            </a:r>
          </a:p>
          <a:p>
            <a:endParaRPr lang="en-CA" sz="1200" b="0" i="0" kern="1200" dirty="0">
              <a:solidFill>
                <a:schemeClr val="tx1"/>
              </a:solidFill>
              <a:effectLst/>
              <a:latin typeface="+mn-lt"/>
              <a:ea typeface="+mn-ea"/>
              <a:cs typeface="+mn-cs"/>
            </a:endParaRPr>
          </a:p>
          <a:p>
            <a:r>
              <a:rPr lang="en-CA" dirty="0">
                <a:hlinkClick r:id="rId3"/>
              </a:rPr>
              <a:t>https://myhealth.alberta.ca/sexual-reproductive-health/sexually-transmitted-infections/pelvic-inflammatory-disease</a:t>
            </a:r>
            <a:endParaRPr lang="en-CA" dirty="0"/>
          </a:p>
          <a:p>
            <a:endParaRPr lang="en-CA" sz="1200" b="0" i="0" kern="1200" dirty="0">
              <a:solidFill>
                <a:schemeClr val="tx1"/>
              </a:solidFill>
              <a:effectLst/>
              <a:latin typeface="+mn-lt"/>
              <a:ea typeface="+mn-ea"/>
              <a:cs typeface="+mn-cs"/>
            </a:endParaRPr>
          </a:p>
          <a:p>
            <a:r>
              <a:rPr lang="en-CA" dirty="0">
                <a:hlinkClick r:id="rId4"/>
              </a:rPr>
              <a:t>https://myhealth.alberta.ca/sexual-reproductive-health/sexually-transmitted-infections/epididymo-orchitis</a:t>
            </a:r>
            <a:endParaRPr lang="en-CA" sz="1200" b="0" i="0" kern="1200" dirty="0">
              <a:solidFill>
                <a:schemeClr val="tx1"/>
              </a:solidFill>
              <a:effectLst/>
              <a:latin typeface="+mn-lt"/>
              <a:ea typeface="+mn-ea"/>
              <a:cs typeface="+mn-cs"/>
            </a:endParaRPr>
          </a:p>
          <a:p>
            <a:endParaRPr lang="en-CA" sz="1200" b="0" i="0" kern="1200" dirty="0">
              <a:solidFill>
                <a:schemeClr val="tx1"/>
              </a:solidFill>
              <a:effectLst/>
              <a:latin typeface="+mn-lt"/>
              <a:ea typeface="+mn-ea"/>
              <a:cs typeface="+mn-cs"/>
            </a:endParaRPr>
          </a:p>
        </p:txBody>
      </p:sp>
      <p:sp>
        <p:nvSpPr>
          <p:cNvPr id="4" name="Header Placeholder 3"/>
          <p:cNvSpPr>
            <a:spLocks noGrp="1"/>
          </p:cNvSpPr>
          <p:nvPr>
            <p:ph type="hdr" sz="quarter"/>
          </p:nvPr>
        </p:nvSpPr>
        <p:spPr/>
        <p:txBody>
          <a:bodyPr/>
          <a:lstStyle/>
          <a:p>
            <a:endParaRPr lang="en-CA"/>
          </a:p>
        </p:txBody>
      </p:sp>
      <p:sp>
        <p:nvSpPr>
          <p:cNvPr id="5" name="Slide Number Placeholder 4"/>
          <p:cNvSpPr>
            <a:spLocks noGrp="1"/>
          </p:cNvSpPr>
          <p:nvPr>
            <p:ph type="sldNum" sz="quarter" idx="5"/>
          </p:nvPr>
        </p:nvSpPr>
        <p:spPr/>
        <p:txBody>
          <a:bodyPr/>
          <a:lstStyle/>
          <a:p>
            <a:fld id="{8CB74099-842B-4E1B-8065-29877E903EE6}" type="slidenum">
              <a:rPr lang="en-CA" smtClean="0"/>
              <a:t>9</a:t>
            </a:fld>
            <a:endParaRPr lang="en-CA"/>
          </a:p>
        </p:txBody>
      </p:sp>
    </p:spTree>
    <p:extLst>
      <p:ext uri="{BB962C8B-B14F-4D97-AF65-F5344CB8AC3E}">
        <p14:creationId xmlns:p14="http://schemas.microsoft.com/office/powerpoint/2010/main" val="32112501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kern="1200" dirty="0">
                <a:solidFill>
                  <a:schemeClr val="tx1"/>
                </a:solidFill>
                <a:effectLst/>
                <a:latin typeface="+mn-lt"/>
                <a:ea typeface="+mn-ea"/>
                <a:cs typeface="+mn-cs"/>
              </a:rPr>
              <a:t>Latex, polyurethane and polyisoprene condoms are effective for preventing most sexually transmitted infections</a:t>
            </a:r>
          </a:p>
          <a:p>
            <a:endParaRPr lang="en-CA" sz="1200" b="0" i="0" kern="1200" dirty="0">
              <a:solidFill>
                <a:schemeClr val="tx1"/>
              </a:solidFill>
              <a:effectLst/>
              <a:latin typeface="+mn-lt"/>
              <a:ea typeface="+mn-ea"/>
              <a:cs typeface="+mn-cs"/>
            </a:endParaRPr>
          </a:p>
          <a:p>
            <a:r>
              <a:rPr lang="en-CA" dirty="0">
                <a:hlinkClick r:id="rId3"/>
              </a:rPr>
              <a:t>https://www.sexandu.ca/contraception/non-hormonal-contraception/</a:t>
            </a:r>
            <a:endParaRPr lang="en-CA" dirty="0"/>
          </a:p>
          <a:p>
            <a:endParaRPr lang="en-CA" dirty="0"/>
          </a:p>
        </p:txBody>
      </p:sp>
      <p:sp>
        <p:nvSpPr>
          <p:cNvPr id="4" name="Header Placeholder 3"/>
          <p:cNvSpPr>
            <a:spLocks noGrp="1"/>
          </p:cNvSpPr>
          <p:nvPr>
            <p:ph type="hdr" sz="quarter"/>
          </p:nvPr>
        </p:nvSpPr>
        <p:spPr/>
        <p:txBody>
          <a:bodyPr/>
          <a:lstStyle/>
          <a:p>
            <a:endParaRPr lang="en-CA"/>
          </a:p>
        </p:txBody>
      </p:sp>
      <p:sp>
        <p:nvSpPr>
          <p:cNvPr id="5" name="Slide Number Placeholder 4"/>
          <p:cNvSpPr>
            <a:spLocks noGrp="1"/>
          </p:cNvSpPr>
          <p:nvPr>
            <p:ph type="sldNum" sz="quarter" idx="5"/>
          </p:nvPr>
        </p:nvSpPr>
        <p:spPr/>
        <p:txBody>
          <a:bodyPr/>
          <a:lstStyle/>
          <a:p>
            <a:fld id="{8CB74099-842B-4E1B-8065-29877E903EE6}" type="slidenum">
              <a:rPr lang="en-CA" smtClean="0"/>
              <a:t>13</a:t>
            </a:fld>
            <a:endParaRPr lang="en-CA"/>
          </a:p>
        </p:txBody>
      </p:sp>
    </p:spTree>
    <p:extLst>
      <p:ext uri="{BB962C8B-B14F-4D97-AF65-F5344CB8AC3E}">
        <p14:creationId xmlns:p14="http://schemas.microsoft.com/office/powerpoint/2010/main" val="33245042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OPTIONAL: STI AUTOGRAPH GAME CAN BE USED TO DEMONSTRATE HOW QUICKLY STIs CAN SPREAD AND THE IMPORTANCE OF PROTECTION/ABSTINENCE</a:t>
            </a:r>
          </a:p>
          <a:p>
            <a:endParaRPr lang="en-US" dirty="0"/>
          </a:p>
          <a:p>
            <a:r>
              <a:rPr lang="en-US" dirty="0"/>
              <a:t>(add link to game instructions)</a:t>
            </a:r>
          </a:p>
          <a:p>
            <a:endParaRPr lang="en-CA" dirty="0"/>
          </a:p>
        </p:txBody>
      </p:sp>
      <p:sp>
        <p:nvSpPr>
          <p:cNvPr id="4" name="Header Placeholder 3"/>
          <p:cNvSpPr>
            <a:spLocks noGrp="1"/>
          </p:cNvSpPr>
          <p:nvPr>
            <p:ph type="hdr" sz="quarter"/>
          </p:nvPr>
        </p:nvSpPr>
        <p:spPr/>
        <p:txBody>
          <a:bodyPr/>
          <a:lstStyle/>
          <a:p>
            <a:endParaRPr lang="en-CA"/>
          </a:p>
        </p:txBody>
      </p:sp>
      <p:sp>
        <p:nvSpPr>
          <p:cNvPr id="5" name="Slide Number Placeholder 4"/>
          <p:cNvSpPr>
            <a:spLocks noGrp="1"/>
          </p:cNvSpPr>
          <p:nvPr>
            <p:ph type="sldNum" sz="quarter" idx="5"/>
          </p:nvPr>
        </p:nvSpPr>
        <p:spPr/>
        <p:txBody>
          <a:bodyPr/>
          <a:lstStyle/>
          <a:p>
            <a:fld id="{8CB74099-842B-4E1B-8065-29877E903EE6}" type="slidenum">
              <a:rPr lang="en-CA" smtClean="0"/>
              <a:t>16</a:t>
            </a:fld>
            <a:endParaRPr lang="en-CA"/>
          </a:p>
        </p:txBody>
      </p:sp>
    </p:spTree>
    <p:extLst>
      <p:ext uri="{BB962C8B-B14F-4D97-AF65-F5344CB8AC3E}">
        <p14:creationId xmlns:p14="http://schemas.microsoft.com/office/powerpoint/2010/main" val="8462813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Other parasitic: Public Lice and Scabies  (not covered in presentation)</a:t>
            </a:r>
            <a:endParaRPr lang="en-CA" dirty="0"/>
          </a:p>
        </p:txBody>
      </p:sp>
      <p:sp>
        <p:nvSpPr>
          <p:cNvPr id="4" name="Header Placeholder 3"/>
          <p:cNvSpPr>
            <a:spLocks noGrp="1"/>
          </p:cNvSpPr>
          <p:nvPr>
            <p:ph type="hdr" sz="quarter"/>
          </p:nvPr>
        </p:nvSpPr>
        <p:spPr/>
        <p:txBody>
          <a:bodyPr/>
          <a:lstStyle/>
          <a:p>
            <a:endParaRPr lang="en-CA"/>
          </a:p>
        </p:txBody>
      </p:sp>
      <p:sp>
        <p:nvSpPr>
          <p:cNvPr id="5" name="Slide Number Placeholder 4"/>
          <p:cNvSpPr>
            <a:spLocks noGrp="1"/>
          </p:cNvSpPr>
          <p:nvPr>
            <p:ph type="sldNum" sz="quarter" idx="5"/>
          </p:nvPr>
        </p:nvSpPr>
        <p:spPr/>
        <p:txBody>
          <a:bodyPr/>
          <a:lstStyle/>
          <a:p>
            <a:fld id="{8CB74099-842B-4E1B-8065-29877E903EE6}" type="slidenum">
              <a:rPr lang="en-CA" smtClean="0"/>
              <a:t>17</a:t>
            </a:fld>
            <a:endParaRPr lang="en-CA"/>
          </a:p>
        </p:txBody>
      </p:sp>
    </p:spTree>
    <p:extLst>
      <p:ext uri="{BB962C8B-B14F-4D97-AF65-F5344CB8AC3E}">
        <p14:creationId xmlns:p14="http://schemas.microsoft.com/office/powerpoint/2010/main" val="1120378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0" dirty="0"/>
              <a:t>People can be infected with an STI and have no symptoms! Many STIs will not have symptoms.</a:t>
            </a:r>
          </a:p>
          <a:p>
            <a:endParaRPr lang="en-CA" b="1" dirty="0"/>
          </a:p>
          <a:p>
            <a:r>
              <a:rPr lang="en-CA" b="1" dirty="0"/>
              <a:t>Bodily fluids</a:t>
            </a:r>
            <a:r>
              <a:rPr lang="en-CA" b="1" dirty="0">
                <a:sym typeface="Wingdings" panose="05000000000000000000" pitchFamily="2" charset="2"/>
              </a:rPr>
              <a:t> </a:t>
            </a:r>
            <a:r>
              <a:rPr lang="en-CA" dirty="0">
                <a:sym typeface="Wingdings" panose="05000000000000000000" pitchFamily="2" charset="2"/>
              </a:rPr>
              <a:t>Blood, semen, vaginal fluid, rectal fluid, breast milk</a:t>
            </a:r>
          </a:p>
          <a:p>
            <a:endParaRPr lang="en-CA" dirty="0">
              <a:sym typeface="Wingdings" panose="05000000000000000000" pitchFamily="2" charset="2"/>
            </a:endParaRPr>
          </a:p>
          <a:p>
            <a:r>
              <a:rPr lang="en-CA" b="1" dirty="0">
                <a:sym typeface="Wingdings" panose="05000000000000000000" pitchFamily="2" charset="2"/>
              </a:rPr>
              <a:t>Skin to skin contact </a:t>
            </a:r>
            <a:r>
              <a:rPr lang="en-CA" b="0" dirty="0">
                <a:sym typeface="Wingdings" panose="05000000000000000000" pitchFamily="2" charset="2"/>
              </a:rPr>
              <a:t>Herpes can spread from areas that are not covered by a condom </a:t>
            </a:r>
            <a:endParaRPr lang="en-CA" b="1" dirty="0">
              <a:sym typeface="Wingdings" panose="05000000000000000000" pitchFamily="2" charset="2"/>
            </a:endParaRPr>
          </a:p>
          <a:p>
            <a:endParaRPr lang="en-CA" dirty="0"/>
          </a:p>
          <a:p>
            <a:r>
              <a:rPr lang="en-CA" b="1" dirty="0"/>
              <a:t>Mom to Baby</a:t>
            </a:r>
            <a:r>
              <a:rPr lang="en-CA" b="1" dirty="0">
                <a:sym typeface="Wingdings" panose="05000000000000000000" pitchFamily="2" charset="2"/>
              </a:rPr>
              <a:t> </a:t>
            </a:r>
            <a:r>
              <a:rPr lang="en-CA" b="0" dirty="0">
                <a:sym typeface="Wingdings" panose="05000000000000000000" pitchFamily="2" charset="2"/>
              </a:rPr>
              <a:t>During pregnancy, through birth, through breastfeeding</a:t>
            </a:r>
          </a:p>
          <a:p>
            <a:endParaRPr lang="en-CA" b="0" dirty="0">
              <a:sym typeface="Wingdings" panose="05000000000000000000" pitchFamily="2" charset="2"/>
            </a:endParaRPr>
          </a:p>
          <a:p>
            <a:r>
              <a:rPr lang="en-CA" b="1" dirty="0">
                <a:sym typeface="Wingdings" panose="05000000000000000000" pitchFamily="2" charset="2"/>
              </a:rPr>
              <a:t>Sharing equipment </a:t>
            </a:r>
            <a:r>
              <a:rPr lang="en-CA" b="0" dirty="0">
                <a:sym typeface="Wingdings" panose="05000000000000000000" pitchFamily="2" charset="2"/>
              </a:rPr>
              <a:t>Needles, Tattoo and body piercing equipment, sex toys, razors, toothbrushes (Hep B)</a:t>
            </a:r>
          </a:p>
          <a:p>
            <a:endParaRPr lang="en-CA" b="0" dirty="0">
              <a:sym typeface="Wingdings" panose="05000000000000000000" pitchFamily="2" charset="2"/>
            </a:endParaRPr>
          </a:p>
          <a:p>
            <a:endParaRPr lang="en-CA" dirty="0"/>
          </a:p>
        </p:txBody>
      </p:sp>
      <p:sp>
        <p:nvSpPr>
          <p:cNvPr id="4" name="Header Placeholder 3"/>
          <p:cNvSpPr>
            <a:spLocks noGrp="1"/>
          </p:cNvSpPr>
          <p:nvPr>
            <p:ph type="hdr" sz="quarter"/>
          </p:nvPr>
        </p:nvSpPr>
        <p:spPr/>
        <p:txBody>
          <a:bodyPr/>
          <a:lstStyle/>
          <a:p>
            <a:endParaRPr lang="en-CA"/>
          </a:p>
        </p:txBody>
      </p:sp>
      <p:sp>
        <p:nvSpPr>
          <p:cNvPr id="5" name="Slide Number Placeholder 4"/>
          <p:cNvSpPr>
            <a:spLocks noGrp="1"/>
          </p:cNvSpPr>
          <p:nvPr>
            <p:ph type="sldNum" sz="quarter" idx="5"/>
          </p:nvPr>
        </p:nvSpPr>
        <p:spPr/>
        <p:txBody>
          <a:bodyPr/>
          <a:lstStyle/>
          <a:p>
            <a:fld id="{8CB74099-842B-4E1B-8065-29877E903EE6}" type="slidenum">
              <a:rPr lang="en-CA" smtClean="0"/>
              <a:t>18</a:t>
            </a:fld>
            <a:endParaRPr lang="en-CA"/>
          </a:p>
        </p:txBody>
      </p:sp>
    </p:spTree>
    <p:extLst>
      <p:ext uri="{BB962C8B-B14F-4D97-AF65-F5344CB8AC3E}">
        <p14:creationId xmlns:p14="http://schemas.microsoft.com/office/powerpoint/2010/main" val="398271412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4801" y="2536724"/>
            <a:ext cx="8343900" cy="983224"/>
          </a:xfrm>
          <a:prstGeom prst="rect">
            <a:avLst/>
          </a:prstGeom>
        </p:spPr>
        <p:txBody>
          <a:bodyPr anchor="b"/>
          <a:lstStyle>
            <a:lvl1pPr algn="ctr">
              <a:defRPr sz="4400" b="1" baseline="0">
                <a:solidFill>
                  <a:srgbClr val="005E9C"/>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r>
              <a:rPr lang="en-US"/>
              <a:t>Click to edit Master title style</a:t>
            </a:r>
            <a:endParaRPr lang="en-CA" dirty="0"/>
          </a:p>
        </p:txBody>
      </p:sp>
      <p:sp>
        <p:nvSpPr>
          <p:cNvPr id="3" name="Subtitle 2"/>
          <p:cNvSpPr>
            <a:spLocks noGrp="1"/>
          </p:cNvSpPr>
          <p:nvPr>
            <p:ph type="subTitle" idx="1"/>
          </p:nvPr>
        </p:nvSpPr>
        <p:spPr>
          <a:xfrm>
            <a:off x="908455" y="3573939"/>
            <a:ext cx="7122041" cy="585106"/>
          </a:xfrm>
          <a:prstGeom prst="rect">
            <a:avLst/>
          </a:prstGeom>
        </p:spPr>
        <p:txBody>
          <a:bodyPr>
            <a:normAutofit/>
          </a:bodyPr>
          <a:lstStyle>
            <a:lvl1pPr marL="0" indent="0" algn="ctr">
              <a:buNone/>
              <a:defRPr sz="2000">
                <a:solidFill>
                  <a:srgbClr val="005E9C"/>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589842"/>
            <a:ext cx="9144000" cy="891667"/>
          </a:xfrm>
          <a:prstGeom prst="rect">
            <a:avLst/>
          </a:prstGeom>
        </p:spPr>
      </p:pic>
      <p:pic>
        <p:nvPicPr>
          <p:cNvPr id="8" name="Picture 7" descr="Hastings Prince Edward Public Health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00535" y="190912"/>
            <a:ext cx="2578058" cy="1627255"/>
          </a:xfrm>
          <a:prstGeom prst="rect">
            <a:avLst/>
          </a:prstGeom>
        </p:spPr>
      </p:pic>
      <p:sp>
        <p:nvSpPr>
          <p:cNvPr id="14" name="Picture Placeholder 13"/>
          <p:cNvSpPr>
            <a:spLocks noGrp="1"/>
          </p:cNvSpPr>
          <p:nvPr>
            <p:ph type="pic" sz="quarter" idx="12"/>
          </p:nvPr>
        </p:nvSpPr>
        <p:spPr>
          <a:xfrm>
            <a:off x="5801500" y="190912"/>
            <a:ext cx="3153229" cy="2124137"/>
          </a:xfrm>
          <a:prstGeom prst="rect">
            <a:avLst/>
          </a:prstGeom>
        </p:spPr>
        <p:txBody>
          <a:bodyPr/>
          <a:lstStyle/>
          <a:p>
            <a:r>
              <a:rPr lang="en-US"/>
              <a:t>Click icon to add picture</a:t>
            </a:r>
            <a:endParaRPr lang="en-CA" dirty="0"/>
          </a:p>
        </p:txBody>
      </p:sp>
      <p:sp>
        <p:nvSpPr>
          <p:cNvPr id="15" name="Slide Number Placeholder 14"/>
          <p:cNvSpPr>
            <a:spLocks noGrp="1"/>
          </p:cNvSpPr>
          <p:nvPr>
            <p:ph type="sldNum" sz="quarter" idx="13"/>
          </p:nvPr>
        </p:nvSpPr>
        <p:spPr/>
        <p:txBody>
          <a:bodyPr/>
          <a:lstStyle/>
          <a:p>
            <a:fld id="{7C52F5B9-FDB6-408B-9494-2A665E6CCD82}" type="slidenum">
              <a:rPr lang="en-CA" smtClean="0"/>
              <a:pPr/>
              <a:t>‹#›</a:t>
            </a:fld>
            <a:endParaRPr lang="en-CA" dirty="0"/>
          </a:p>
        </p:txBody>
      </p:sp>
      <p:sp>
        <p:nvSpPr>
          <p:cNvPr id="9" name="Footer Placeholder 4">
            <a:extLst>
              <a:ext uri="{FF2B5EF4-FFF2-40B4-BE49-F238E27FC236}">
                <a16:creationId xmlns:a16="http://schemas.microsoft.com/office/drawing/2014/main" id="{03814D61-368B-44C0-946A-A4816AFAFC15}"/>
              </a:ext>
            </a:extLst>
          </p:cNvPr>
          <p:cNvSpPr txBox="1">
            <a:spLocks/>
          </p:cNvSpPr>
          <p:nvPr userDrawn="1"/>
        </p:nvSpPr>
        <p:spPr>
          <a:xfrm>
            <a:off x="5384800" y="6306907"/>
            <a:ext cx="3263900" cy="365125"/>
          </a:xfrm>
          <a:prstGeom prst="rect">
            <a:avLst/>
          </a:prstGeom>
        </p:spPr>
        <p:txBody>
          <a:bodyPr vert="horz" lIns="91440" tIns="45720" rIns="91440" bIns="45720" rtlCol="0" anchor="ctr"/>
          <a:lstStyle>
            <a:defPPr>
              <a:defRPr lang="en-US"/>
            </a:defPPr>
            <a:lvl1pPr marL="0" algn="ctr" defTabSz="914400" rtl="0" eaLnBrk="1" latinLnBrk="0" hangingPunct="1">
              <a:defRPr sz="2000" b="1" kern="1200">
                <a:solidFill>
                  <a:srgbClr val="005E9C"/>
                </a:solidFill>
                <a:latin typeface="Open Sans Semibold" panose="020B0706030804020204" pitchFamily="34" charset="0"/>
                <a:ea typeface="Open Sans Semibold" panose="020B0706030804020204" pitchFamily="34" charset="0"/>
                <a:cs typeface="Open Sans Semibold" panose="020B0706030804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CA" sz="2000" dirty="0"/>
              <a:t>hpePublicHealth.ca</a:t>
            </a:r>
          </a:p>
        </p:txBody>
      </p:sp>
    </p:spTree>
    <p:extLst>
      <p:ext uri="{BB962C8B-B14F-4D97-AF65-F5344CB8AC3E}">
        <p14:creationId xmlns:p14="http://schemas.microsoft.com/office/powerpoint/2010/main" val="11801744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End Slide">
    <p:spTree>
      <p:nvGrpSpPr>
        <p:cNvPr id="1" name=""/>
        <p:cNvGrpSpPr/>
        <p:nvPr/>
      </p:nvGrpSpPr>
      <p:grpSpPr>
        <a:xfrm>
          <a:off x="0" y="0"/>
          <a:ext cx="0" cy="0"/>
          <a:chOff x="0" y="0"/>
          <a:chExt cx="0" cy="0"/>
        </a:xfrm>
      </p:grpSpPr>
      <p:sp>
        <p:nvSpPr>
          <p:cNvPr id="6" name="Title 1"/>
          <p:cNvSpPr>
            <a:spLocks noGrp="1"/>
          </p:cNvSpPr>
          <p:nvPr>
            <p:ph type="ctrTitle"/>
          </p:nvPr>
        </p:nvSpPr>
        <p:spPr>
          <a:xfrm>
            <a:off x="878959" y="3040380"/>
            <a:ext cx="7122041" cy="1044836"/>
          </a:xfrm>
          <a:prstGeom prst="rect">
            <a:avLst/>
          </a:prstGeom>
        </p:spPr>
        <p:txBody>
          <a:bodyPr anchor="b"/>
          <a:lstStyle>
            <a:lvl1pPr algn="ctr">
              <a:defRPr sz="5000" b="1" baseline="0">
                <a:solidFill>
                  <a:srgbClr val="005E9C"/>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r>
              <a:rPr lang="en-US"/>
              <a:t>Click to edit Master title style</a:t>
            </a:r>
            <a:endParaRPr lang="en-CA" dirty="0"/>
          </a:p>
        </p:txBody>
      </p:sp>
      <p:sp>
        <p:nvSpPr>
          <p:cNvPr id="7" name="Subtitle 2"/>
          <p:cNvSpPr>
            <a:spLocks noGrp="1"/>
          </p:cNvSpPr>
          <p:nvPr>
            <p:ph type="subTitle" idx="1"/>
          </p:nvPr>
        </p:nvSpPr>
        <p:spPr>
          <a:xfrm>
            <a:off x="878959" y="4085216"/>
            <a:ext cx="7122041" cy="1172584"/>
          </a:xfrm>
          <a:prstGeom prst="rect">
            <a:avLst/>
          </a:prstGeom>
        </p:spPr>
        <p:txBody>
          <a:bodyPr>
            <a:normAutofit/>
          </a:bodyPr>
          <a:lstStyle>
            <a:lvl1pPr marL="0" indent="0" algn="ctr">
              <a:buNone/>
              <a:defRPr sz="2000">
                <a:solidFill>
                  <a:srgbClr val="005E9C"/>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dirty="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589842"/>
            <a:ext cx="9144000" cy="891667"/>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28600" y="176630"/>
            <a:ext cx="2387009" cy="1506666"/>
          </a:xfrm>
          <a:prstGeom prst="rect">
            <a:avLst/>
          </a:prstGeom>
        </p:spPr>
      </p:pic>
      <p:sp>
        <p:nvSpPr>
          <p:cNvPr id="10" name="Picture Placeholder 13"/>
          <p:cNvSpPr>
            <a:spLocks noGrp="1"/>
          </p:cNvSpPr>
          <p:nvPr>
            <p:ph type="pic" sz="quarter" idx="12"/>
          </p:nvPr>
        </p:nvSpPr>
        <p:spPr>
          <a:xfrm>
            <a:off x="4847771" y="584201"/>
            <a:ext cx="3153229" cy="2124137"/>
          </a:xfrm>
          <a:prstGeom prst="rect">
            <a:avLst/>
          </a:prstGeom>
        </p:spPr>
        <p:txBody>
          <a:bodyPr/>
          <a:lstStyle/>
          <a:p>
            <a:r>
              <a:rPr lang="en-US"/>
              <a:t>Click icon to add picture</a:t>
            </a:r>
            <a:endParaRPr lang="en-CA" dirty="0"/>
          </a:p>
        </p:txBody>
      </p:sp>
      <p:sp>
        <p:nvSpPr>
          <p:cNvPr id="11" name="Slide Number Placeholder 14"/>
          <p:cNvSpPr>
            <a:spLocks noGrp="1"/>
          </p:cNvSpPr>
          <p:nvPr>
            <p:ph type="sldNum" sz="quarter" idx="13"/>
          </p:nvPr>
        </p:nvSpPr>
        <p:spPr>
          <a:xfrm>
            <a:off x="228600" y="5578984"/>
            <a:ext cx="2057400" cy="365125"/>
          </a:xfrm>
        </p:spPr>
        <p:txBody>
          <a:bodyPr/>
          <a:lstStyle/>
          <a:p>
            <a:fld id="{7C52F5B9-FDB6-408B-9494-2A665E6CCD82}" type="slidenum">
              <a:rPr lang="en-CA" smtClean="0"/>
              <a:pPr/>
              <a:t>‹#›</a:t>
            </a:fld>
            <a:endParaRPr lang="en-CA" dirty="0"/>
          </a:p>
        </p:txBody>
      </p:sp>
      <p:sp>
        <p:nvSpPr>
          <p:cNvPr id="13" name="Footer Placeholder 4">
            <a:extLst>
              <a:ext uri="{FF2B5EF4-FFF2-40B4-BE49-F238E27FC236}">
                <a16:creationId xmlns:a16="http://schemas.microsoft.com/office/drawing/2014/main" id="{BA8B2C02-F613-4CA0-A883-A0E5B3B3823B}"/>
              </a:ext>
            </a:extLst>
          </p:cNvPr>
          <p:cNvSpPr txBox="1">
            <a:spLocks/>
          </p:cNvSpPr>
          <p:nvPr userDrawn="1"/>
        </p:nvSpPr>
        <p:spPr>
          <a:xfrm>
            <a:off x="5384800" y="6306907"/>
            <a:ext cx="3263900" cy="365125"/>
          </a:xfrm>
          <a:prstGeom prst="rect">
            <a:avLst/>
          </a:prstGeom>
        </p:spPr>
        <p:txBody>
          <a:bodyPr vert="horz" lIns="91440" tIns="45720" rIns="91440" bIns="45720" rtlCol="0" anchor="ctr"/>
          <a:lstStyle>
            <a:defPPr>
              <a:defRPr lang="en-US"/>
            </a:defPPr>
            <a:lvl1pPr marL="0" algn="ctr" defTabSz="914400" rtl="0" eaLnBrk="1" latinLnBrk="0" hangingPunct="1">
              <a:defRPr sz="2000" b="1" kern="1200">
                <a:solidFill>
                  <a:srgbClr val="005E9C"/>
                </a:solidFill>
                <a:latin typeface="Open Sans Semibold" panose="020B0706030804020204" pitchFamily="34" charset="0"/>
                <a:ea typeface="Open Sans Semibold" panose="020B0706030804020204" pitchFamily="34" charset="0"/>
                <a:cs typeface="Open Sans Semibold" panose="020B0706030804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CA" sz="2000" dirty="0"/>
              <a:t>hpePublicHealth.ca</a:t>
            </a:r>
          </a:p>
        </p:txBody>
      </p:sp>
    </p:spTree>
    <p:extLst>
      <p:ext uri="{BB962C8B-B14F-4D97-AF65-F5344CB8AC3E}">
        <p14:creationId xmlns:p14="http://schemas.microsoft.com/office/powerpoint/2010/main" val="30643687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Layout 1">
    <p:spTree>
      <p:nvGrpSpPr>
        <p:cNvPr id="1" name=""/>
        <p:cNvGrpSpPr/>
        <p:nvPr/>
      </p:nvGrpSpPr>
      <p:grpSpPr>
        <a:xfrm>
          <a:off x="0" y="0"/>
          <a:ext cx="0" cy="0"/>
          <a:chOff x="0" y="0"/>
          <a:chExt cx="0" cy="0"/>
        </a:xfrm>
      </p:grpSpPr>
      <p:sp>
        <p:nvSpPr>
          <p:cNvPr id="2" name="Title 1"/>
          <p:cNvSpPr>
            <a:spLocks noGrp="1"/>
          </p:cNvSpPr>
          <p:nvPr>
            <p:ph type="title"/>
          </p:nvPr>
        </p:nvSpPr>
        <p:spPr>
          <a:xfrm>
            <a:off x="4708398" y="376491"/>
            <a:ext cx="4086225" cy="587375"/>
          </a:xfrm>
          <a:prstGeom prst="rect">
            <a:avLst/>
          </a:prstGeom>
        </p:spPr>
        <p:txBody>
          <a:bodyPr>
            <a:normAutofit/>
          </a:bodyPr>
          <a:lstStyle>
            <a:lvl1pPr algn="r">
              <a:defRPr sz="2800">
                <a:solidFill>
                  <a:srgbClr val="92D050"/>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r>
              <a:rPr lang="en-US"/>
              <a:t>Click to edit Master title style</a:t>
            </a:r>
            <a:endParaRPr lang="en-CA" dirty="0"/>
          </a:p>
        </p:txBody>
      </p:sp>
      <p:sp>
        <p:nvSpPr>
          <p:cNvPr id="3" name="Content Placeholder 2"/>
          <p:cNvSpPr>
            <a:spLocks noGrp="1"/>
          </p:cNvSpPr>
          <p:nvPr>
            <p:ph idx="1"/>
          </p:nvPr>
        </p:nvSpPr>
        <p:spPr>
          <a:xfrm>
            <a:off x="628650" y="1825625"/>
            <a:ext cx="78867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589842"/>
            <a:ext cx="9144000" cy="891667"/>
          </a:xfrm>
          <a:prstGeom prst="rect">
            <a:avLst/>
          </a:prstGeom>
        </p:spPr>
      </p:pic>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49377" y="224608"/>
            <a:ext cx="3346323" cy="571493"/>
          </a:xfrm>
          <a:prstGeom prst="rect">
            <a:avLst/>
          </a:prstGeom>
        </p:spPr>
      </p:pic>
      <p:sp>
        <p:nvSpPr>
          <p:cNvPr id="19" name="Slide Number Placeholder 18"/>
          <p:cNvSpPr>
            <a:spLocks noGrp="1"/>
          </p:cNvSpPr>
          <p:nvPr>
            <p:ph type="sldNum" sz="quarter" idx="12"/>
          </p:nvPr>
        </p:nvSpPr>
        <p:spPr>
          <a:xfrm>
            <a:off x="228600" y="5578984"/>
            <a:ext cx="2057400" cy="365125"/>
          </a:xfrm>
          <a:prstGeom prst="rect">
            <a:avLst/>
          </a:prstGeom>
        </p:spPr>
        <p:txBody>
          <a:bodyPr/>
          <a:lstStyle>
            <a:lvl1pPr>
              <a:defRPr sz="1600">
                <a:solidFill>
                  <a:srgbClr val="005E9C"/>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fld id="{7C52F5B9-FDB6-408B-9494-2A665E6CCD82}" type="slidenum">
              <a:rPr lang="en-CA" smtClean="0"/>
              <a:pPr/>
              <a:t>‹#›</a:t>
            </a:fld>
            <a:endParaRPr lang="en-CA" dirty="0"/>
          </a:p>
        </p:txBody>
      </p:sp>
      <p:sp>
        <p:nvSpPr>
          <p:cNvPr id="29" name="Text Placeholder 28"/>
          <p:cNvSpPr>
            <a:spLocks noGrp="1"/>
          </p:cNvSpPr>
          <p:nvPr>
            <p:ph type="body" sz="quarter" idx="13"/>
          </p:nvPr>
        </p:nvSpPr>
        <p:spPr>
          <a:xfrm>
            <a:off x="628650" y="1333501"/>
            <a:ext cx="4010025" cy="492125"/>
          </a:xfrm>
          <a:prstGeom prst="rect">
            <a:avLst/>
          </a:prstGeom>
        </p:spPr>
        <p:txBody>
          <a:bodyPr/>
          <a:lstStyle>
            <a:lvl1pPr marL="0" indent="0">
              <a:buNone/>
              <a:defRPr>
                <a:solidFill>
                  <a:srgbClr val="005E9C"/>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pPr lvl="0"/>
            <a:r>
              <a:rPr lang="en-US"/>
              <a:t>Edit Master text styles</a:t>
            </a:r>
          </a:p>
        </p:txBody>
      </p:sp>
      <p:sp>
        <p:nvSpPr>
          <p:cNvPr id="9" name="Footer Placeholder 4">
            <a:extLst>
              <a:ext uri="{FF2B5EF4-FFF2-40B4-BE49-F238E27FC236}">
                <a16:creationId xmlns:a16="http://schemas.microsoft.com/office/drawing/2014/main" id="{053E91A1-9E37-4E51-8CF0-D6597D2ED22A}"/>
              </a:ext>
            </a:extLst>
          </p:cNvPr>
          <p:cNvSpPr txBox="1">
            <a:spLocks/>
          </p:cNvSpPr>
          <p:nvPr userDrawn="1"/>
        </p:nvSpPr>
        <p:spPr>
          <a:xfrm>
            <a:off x="5384800" y="6306907"/>
            <a:ext cx="3263900" cy="365125"/>
          </a:xfrm>
          <a:prstGeom prst="rect">
            <a:avLst/>
          </a:prstGeom>
        </p:spPr>
        <p:txBody>
          <a:bodyPr vert="horz" lIns="91440" tIns="45720" rIns="91440" bIns="45720" rtlCol="0" anchor="ctr"/>
          <a:lstStyle>
            <a:defPPr>
              <a:defRPr lang="en-US"/>
            </a:defPPr>
            <a:lvl1pPr marL="0" algn="ctr" defTabSz="914400" rtl="0" eaLnBrk="1" latinLnBrk="0" hangingPunct="1">
              <a:defRPr sz="2000" b="1" kern="1200">
                <a:solidFill>
                  <a:srgbClr val="005E9C"/>
                </a:solidFill>
                <a:latin typeface="Open Sans Semibold" panose="020B0706030804020204" pitchFamily="34" charset="0"/>
                <a:ea typeface="Open Sans Semibold" panose="020B0706030804020204" pitchFamily="34" charset="0"/>
                <a:cs typeface="Open Sans Semibold" panose="020B0706030804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CA" sz="2000" dirty="0"/>
              <a:t>hpePublicHealth.ca</a:t>
            </a:r>
          </a:p>
        </p:txBody>
      </p:sp>
    </p:spTree>
    <p:extLst>
      <p:ext uri="{BB962C8B-B14F-4D97-AF65-F5344CB8AC3E}">
        <p14:creationId xmlns:p14="http://schemas.microsoft.com/office/powerpoint/2010/main" val="30800557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no logo">
    <p:spTree>
      <p:nvGrpSpPr>
        <p:cNvPr id="1" name=""/>
        <p:cNvGrpSpPr/>
        <p:nvPr/>
      </p:nvGrpSpPr>
      <p:grpSpPr>
        <a:xfrm>
          <a:off x="0" y="0"/>
          <a:ext cx="0" cy="0"/>
          <a:chOff x="0" y="0"/>
          <a:chExt cx="0" cy="0"/>
        </a:xfrm>
      </p:grpSpPr>
      <p:sp>
        <p:nvSpPr>
          <p:cNvPr id="2" name="Title 1"/>
          <p:cNvSpPr>
            <a:spLocks noGrp="1"/>
          </p:cNvSpPr>
          <p:nvPr>
            <p:ph type="title"/>
          </p:nvPr>
        </p:nvSpPr>
        <p:spPr>
          <a:xfrm>
            <a:off x="4748102" y="376491"/>
            <a:ext cx="4086225" cy="587375"/>
          </a:xfrm>
          <a:prstGeom prst="rect">
            <a:avLst/>
          </a:prstGeom>
        </p:spPr>
        <p:txBody>
          <a:bodyPr>
            <a:normAutofit/>
          </a:bodyPr>
          <a:lstStyle>
            <a:lvl1pPr algn="r">
              <a:defRPr sz="2800">
                <a:solidFill>
                  <a:srgbClr val="92D050"/>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r>
              <a:rPr lang="en-US"/>
              <a:t>Click to edit Master title style</a:t>
            </a:r>
            <a:endParaRPr lang="en-CA" dirty="0"/>
          </a:p>
        </p:txBody>
      </p:sp>
      <p:sp>
        <p:nvSpPr>
          <p:cNvPr id="3" name="Content Placeholder 2"/>
          <p:cNvSpPr>
            <a:spLocks noGrp="1"/>
          </p:cNvSpPr>
          <p:nvPr>
            <p:ph idx="1"/>
          </p:nvPr>
        </p:nvSpPr>
        <p:spPr>
          <a:xfrm>
            <a:off x="628650" y="1825625"/>
            <a:ext cx="78867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589842"/>
            <a:ext cx="9144000" cy="891667"/>
          </a:xfrm>
          <a:prstGeom prst="rect">
            <a:avLst/>
          </a:prstGeom>
        </p:spPr>
      </p:pic>
      <p:sp>
        <p:nvSpPr>
          <p:cNvPr id="19" name="Slide Number Placeholder 18"/>
          <p:cNvSpPr>
            <a:spLocks noGrp="1"/>
          </p:cNvSpPr>
          <p:nvPr>
            <p:ph type="sldNum" sz="quarter" idx="12"/>
          </p:nvPr>
        </p:nvSpPr>
        <p:spPr>
          <a:xfrm>
            <a:off x="228600" y="5578984"/>
            <a:ext cx="2057400" cy="365125"/>
          </a:xfrm>
          <a:prstGeom prst="rect">
            <a:avLst/>
          </a:prstGeom>
        </p:spPr>
        <p:txBody>
          <a:bodyPr/>
          <a:lstStyle>
            <a:lvl1pPr>
              <a:defRPr sz="1600">
                <a:solidFill>
                  <a:srgbClr val="005E9C"/>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fld id="{7C52F5B9-FDB6-408B-9494-2A665E6CCD82}" type="slidenum">
              <a:rPr lang="en-CA" smtClean="0"/>
              <a:pPr/>
              <a:t>‹#›</a:t>
            </a:fld>
            <a:endParaRPr lang="en-CA" dirty="0"/>
          </a:p>
        </p:txBody>
      </p:sp>
      <p:sp>
        <p:nvSpPr>
          <p:cNvPr id="29" name="Text Placeholder 28"/>
          <p:cNvSpPr>
            <a:spLocks noGrp="1"/>
          </p:cNvSpPr>
          <p:nvPr>
            <p:ph type="body" sz="quarter" idx="13"/>
          </p:nvPr>
        </p:nvSpPr>
        <p:spPr>
          <a:xfrm>
            <a:off x="628650" y="1333501"/>
            <a:ext cx="4010025" cy="492125"/>
          </a:xfrm>
          <a:prstGeom prst="rect">
            <a:avLst/>
          </a:prstGeom>
        </p:spPr>
        <p:txBody>
          <a:bodyPr/>
          <a:lstStyle>
            <a:lvl1pPr marL="0" indent="0">
              <a:buNone/>
              <a:defRPr>
                <a:solidFill>
                  <a:srgbClr val="005E9C"/>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pPr lvl="0"/>
            <a:r>
              <a:rPr lang="en-US"/>
              <a:t>Edit Master text styles</a:t>
            </a:r>
          </a:p>
        </p:txBody>
      </p:sp>
      <p:sp>
        <p:nvSpPr>
          <p:cNvPr id="9" name="Footer Placeholder 4">
            <a:extLst>
              <a:ext uri="{FF2B5EF4-FFF2-40B4-BE49-F238E27FC236}">
                <a16:creationId xmlns:a16="http://schemas.microsoft.com/office/drawing/2014/main" id="{74267A92-E9F4-4D31-B40B-85DC1ED05C97}"/>
              </a:ext>
            </a:extLst>
          </p:cNvPr>
          <p:cNvSpPr txBox="1">
            <a:spLocks/>
          </p:cNvSpPr>
          <p:nvPr userDrawn="1"/>
        </p:nvSpPr>
        <p:spPr>
          <a:xfrm>
            <a:off x="5384800" y="6306907"/>
            <a:ext cx="3263900" cy="365125"/>
          </a:xfrm>
          <a:prstGeom prst="rect">
            <a:avLst/>
          </a:prstGeom>
        </p:spPr>
        <p:txBody>
          <a:bodyPr vert="horz" lIns="91440" tIns="45720" rIns="91440" bIns="45720" rtlCol="0" anchor="ctr"/>
          <a:lstStyle>
            <a:defPPr>
              <a:defRPr lang="en-US"/>
            </a:defPPr>
            <a:lvl1pPr marL="0" algn="ctr" defTabSz="914400" rtl="0" eaLnBrk="1" latinLnBrk="0" hangingPunct="1">
              <a:defRPr sz="2000" b="1" kern="1200">
                <a:solidFill>
                  <a:srgbClr val="005E9C"/>
                </a:solidFill>
                <a:latin typeface="Open Sans Semibold" panose="020B0706030804020204" pitchFamily="34" charset="0"/>
                <a:ea typeface="Open Sans Semibold" panose="020B0706030804020204" pitchFamily="34" charset="0"/>
                <a:cs typeface="Open Sans Semibold" panose="020B0706030804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CA" sz="2000" dirty="0"/>
              <a:t>hpePublicHealth.ca</a:t>
            </a:r>
          </a:p>
        </p:txBody>
      </p:sp>
      <p:pic>
        <p:nvPicPr>
          <p:cNvPr id="10" name="Picture 9">
            <a:extLst>
              <a:ext uri="{FF2B5EF4-FFF2-40B4-BE49-F238E27FC236}">
                <a16:creationId xmlns:a16="http://schemas.microsoft.com/office/drawing/2014/main" id="{0D4102D7-36BA-410C-A787-D454F2B0520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49377" y="224608"/>
            <a:ext cx="3346323" cy="571493"/>
          </a:xfrm>
          <a:prstGeom prst="rect">
            <a:avLst/>
          </a:prstGeom>
        </p:spPr>
      </p:pic>
    </p:spTree>
    <p:extLst>
      <p:ext uri="{BB962C8B-B14F-4D97-AF65-F5344CB8AC3E}">
        <p14:creationId xmlns:p14="http://schemas.microsoft.com/office/powerpoint/2010/main" val="8057508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no swoosh">
    <p:spTree>
      <p:nvGrpSpPr>
        <p:cNvPr id="1" name=""/>
        <p:cNvGrpSpPr/>
        <p:nvPr/>
      </p:nvGrpSpPr>
      <p:grpSpPr>
        <a:xfrm>
          <a:off x="0" y="0"/>
          <a:ext cx="0" cy="0"/>
          <a:chOff x="0" y="0"/>
          <a:chExt cx="0" cy="0"/>
        </a:xfrm>
      </p:grpSpPr>
      <p:sp>
        <p:nvSpPr>
          <p:cNvPr id="2" name="Title 1"/>
          <p:cNvSpPr>
            <a:spLocks noGrp="1"/>
          </p:cNvSpPr>
          <p:nvPr>
            <p:ph type="title"/>
          </p:nvPr>
        </p:nvSpPr>
        <p:spPr>
          <a:xfrm>
            <a:off x="4854428" y="309669"/>
            <a:ext cx="4086225" cy="587375"/>
          </a:xfrm>
          <a:prstGeom prst="rect">
            <a:avLst/>
          </a:prstGeom>
        </p:spPr>
        <p:txBody>
          <a:bodyPr>
            <a:normAutofit/>
          </a:bodyPr>
          <a:lstStyle>
            <a:lvl1pPr algn="r">
              <a:defRPr sz="2800">
                <a:solidFill>
                  <a:srgbClr val="92D050"/>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r>
              <a:rPr lang="en-US"/>
              <a:t>Click to edit Master title style</a:t>
            </a:r>
            <a:endParaRPr lang="en-CA" dirty="0"/>
          </a:p>
        </p:txBody>
      </p:sp>
      <p:sp>
        <p:nvSpPr>
          <p:cNvPr id="3" name="Content Placeholder 2"/>
          <p:cNvSpPr>
            <a:spLocks noGrp="1"/>
          </p:cNvSpPr>
          <p:nvPr>
            <p:ph idx="1"/>
          </p:nvPr>
        </p:nvSpPr>
        <p:spPr>
          <a:xfrm>
            <a:off x="628650" y="1825625"/>
            <a:ext cx="78867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49377" y="224608"/>
            <a:ext cx="3346323" cy="571493"/>
          </a:xfrm>
          <a:prstGeom prst="rect">
            <a:avLst/>
          </a:prstGeom>
        </p:spPr>
      </p:pic>
      <p:sp>
        <p:nvSpPr>
          <p:cNvPr id="19" name="Slide Number Placeholder 18"/>
          <p:cNvSpPr>
            <a:spLocks noGrp="1"/>
          </p:cNvSpPr>
          <p:nvPr>
            <p:ph type="sldNum" sz="quarter" idx="12"/>
          </p:nvPr>
        </p:nvSpPr>
        <p:spPr>
          <a:xfrm>
            <a:off x="228600" y="5578984"/>
            <a:ext cx="2057400" cy="365125"/>
          </a:xfrm>
          <a:prstGeom prst="rect">
            <a:avLst/>
          </a:prstGeom>
        </p:spPr>
        <p:txBody>
          <a:bodyPr/>
          <a:lstStyle>
            <a:lvl1pPr>
              <a:defRPr sz="1600">
                <a:solidFill>
                  <a:srgbClr val="005E9C"/>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fld id="{7C52F5B9-FDB6-408B-9494-2A665E6CCD82}" type="slidenum">
              <a:rPr lang="en-CA" smtClean="0"/>
              <a:pPr/>
              <a:t>‹#›</a:t>
            </a:fld>
            <a:endParaRPr lang="en-CA" dirty="0"/>
          </a:p>
        </p:txBody>
      </p:sp>
      <p:sp>
        <p:nvSpPr>
          <p:cNvPr id="29" name="Text Placeholder 28"/>
          <p:cNvSpPr>
            <a:spLocks noGrp="1"/>
          </p:cNvSpPr>
          <p:nvPr>
            <p:ph type="body" sz="quarter" idx="13"/>
          </p:nvPr>
        </p:nvSpPr>
        <p:spPr>
          <a:xfrm>
            <a:off x="628650" y="1333501"/>
            <a:ext cx="4010025" cy="492125"/>
          </a:xfrm>
          <a:prstGeom prst="rect">
            <a:avLst/>
          </a:prstGeom>
        </p:spPr>
        <p:txBody>
          <a:bodyPr/>
          <a:lstStyle>
            <a:lvl1pPr marL="0" indent="0">
              <a:buNone/>
              <a:defRPr>
                <a:solidFill>
                  <a:srgbClr val="005E9C"/>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pPr lvl="0"/>
            <a:r>
              <a:rPr lang="en-US"/>
              <a:t>Edit Master text styles</a:t>
            </a:r>
          </a:p>
        </p:txBody>
      </p:sp>
      <p:sp>
        <p:nvSpPr>
          <p:cNvPr id="8" name="Footer Placeholder 4">
            <a:extLst>
              <a:ext uri="{FF2B5EF4-FFF2-40B4-BE49-F238E27FC236}">
                <a16:creationId xmlns:a16="http://schemas.microsoft.com/office/drawing/2014/main" id="{44A5BE6C-C90A-4D1F-81A4-2FBEC2568328}"/>
              </a:ext>
            </a:extLst>
          </p:cNvPr>
          <p:cNvSpPr txBox="1">
            <a:spLocks/>
          </p:cNvSpPr>
          <p:nvPr userDrawn="1"/>
        </p:nvSpPr>
        <p:spPr>
          <a:xfrm>
            <a:off x="5384800" y="6306907"/>
            <a:ext cx="3263900" cy="365125"/>
          </a:xfrm>
          <a:prstGeom prst="rect">
            <a:avLst/>
          </a:prstGeom>
        </p:spPr>
        <p:txBody>
          <a:bodyPr vert="horz" lIns="91440" tIns="45720" rIns="91440" bIns="45720" rtlCol="0" anchor="ctr"/>
          <a:lstStyle>
            <a:defPPr>
              <a:defRPr lang="en-US"/>
            </a:defPPr>
            <a:lvl1pPr marL="0" algn="ctr" defTabSz="914400" rtl="0" eaLnBrk="1" latinLnBrk="0" hangingPunct="1">
              <a:defRPr sz="2000" b="1" kern="1200">
                <a:solidFill>
                  <a:srgbClr val="005E9C"/>
                </a:solidFill>
                <a:latin typeface="Open Sans Semibold" panose="020B0706030804020204" pitchFamily="34" charset="0"/>
                <a:ea typeface="Open Sans Semibold" panose="020B0706030804020204" pitchFamily="34" charset="0"/>
                <a:cs typeface="Open Sans Semibold" panose="020B0706030804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CA" sz="2000" dirty="0"/>
              <a:t>hpePublicHealth.ca</a:t>
            </a:r>
          </a:p>
        </p:txBody>
      </p:sp>
    </p:spTree>
    <p:extLst>
      <p:ext uri="{BB962C8B-B14F-4D97-AF65-F5344CB8AC3E}">
        <p14:creationId xmlns:p14="http://schemas.microsoft.com/office/powerpoint/2010/main" val="3564268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Layout 2">
    <p:spTree>
      <p:nvGrpSpPr>
        <p:cNvPr id="1" name=""/>
        <p:cNvGrpSpPr/>
        <p:nvPr/>
      </p:nvGrpSpPr>
      <p:grpSpPr>
        <a:xfrm>
          <a:off x="0" y="0"/>
          <a:ext cx="0" cy="0"/>
          <a:chOff x="0" y="0"/>
          <a:chExt cx="0" cy="0"/>
        </a:xfrm>
      </p:grpSpPr>
      <p:sp>
        <p:nvSpPr>
          <p:cNvPr id="7" name="Title 1"/>
          <p:cNvSpPr>
            <a:spLocks noGrp="1"/>
          </p:cNvSpPr>
          <p:nvPr>
            <p:ph type="title"/>
          </p:nvPr>
        </p:nvSpPr>
        <p:spPr>
          <a:xfrm>
            <a:off x="4708398" y="376491"/>
            <a:ext cx="4086225" cy="587375"/>
          </a:xfrm>
          <a:prstGeom prst="rect">
            <a:avLst/>
          </a:prstGeom>
        </p:spPr>
        <p:txBody>
          <a:bodyPr>
            <a:normAutofit/>
          </a:bodyPr>
          <a:lstStyle>
            <a:lvl1pPr algn="r">
              <a:defRPr sz="2800">
                <a:solidFill>
                  <a:srgbClr val="92D050"/>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r>
              <a:rPr lang="en-US"/>
              <a:t>Click to edit Master title style</a:t>
            </a:r>
            <a:endParaRPr lang="en-CA" dirty="0"/>
          </a:p>
        </p:txBody>
      </p:sp>
      <p:sp>
        <p:nvSpPr>
          <p:cNvPr id="8" name="Content Placeholder 2"/>
          <p:cNvSpPr>
            <a:spLocks noGrp="1"/>
          </p:cNvSpPr>
          <p:nvPr>
            <p:ph idx="1"/>
          </p:nvPr>
        </p:nvSpPr>
        <p:spPr>
          <a:xfrm>
            <a:off x="628650" y="1825625"/>
            <a:ext cx="4010025"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589842"/>
            <a:ext cx="9144000" cy="891667"/>
          </a:xfrm>
          <a:prstGeom prst="rect">
            <a:avLst/>
          </a:prstGeom>
        </p:spPr>
      </p:pic>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49377" y="224608"/>
            <a:ext cx="3346323" cy="571493"/>
          </a:xfrm>
          <a:prstGeom prst="rect">
            <a:avLst/>
          </a:prstGeom>
        </p:spPr>
      </p:pic>
      <p:sp>
        <p:nvSpPr>
          <p:cNvPr id="12" name="Slide Number Placeholder 18"/>
          <p:cNvSpPr>
            <a:spLocks noGrp="1"/>
          </p:cNvSpPr>
          <p:nvPr>
            <p:ph type="sldNum" sz="quarter" idx="12"/>
          </p:nvPr>
        </p:nvSpPr>
        <p:spPr>
          <a:xfrm>
            <a:off x="228600" y="5578984"/>
            <a:ext cx="2057400" cy="365125"/>
          </a:xfrm>
          <a:prstGeom prst="rect">
            <a:avLst/>
          </a:prstGeom>
        </p:spPr>
        <p:txBody>
          <a:bodyPr/>
          <a:lstStyle>
            <a:lvl1pPr>
              <a:defRPr sz="1600">
                <a:solidFill>
                  <a:srgbClr val="005E9C"/>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fld id="{7C52F5B9-FDB6-408B-9494-2A665E6CCD82}" type="slidenum">
              <a:rPr lang="en-CA" smtClean="0"/>
              <a:pPr/>
              <a:t>‹#›</a:t>
            </a:fld>
            <a:endParaRPr lang="en-CA" dirty="0"/>
          </a:p>
        </p:txBody>
      </p:sp>
      <p:sp>
        <p:nvSpPr>
          <p:cNvPr id="13" name="Text Placeholder 28"/>
          <p:cNvSpPr>
            <a:spLocks noGrp="1"/>
          </p:cNvSpPr>
          <p:nvPr>
            <p:ph type="body" sz="quarter" idx="13"/>
          </p:nvPr>
        </p:nvSpPr>
        <p:spPr>
          <a:xfrm>
            <a:off x="628650" y="1333501"/>
            <a:ext cx="4010025" cy="492125"/>
          </a:xfrm>
          <a:prstGeom prst="rect">
            <a:avLst/>
          </a:prstGeom>
        </p:spPr>
        <p:txBody>
          <a:bodyPr/>
          <a:lstStyle>
            <a:lvl1pPr marL="0" indent="0">
              <a:buNone/>
              <a:defRPr>
                <a:solidFill>
                  <a:srgbClr val="005E9C"/>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pPr lvl="0"/>
            <a:r>
              <a:rPr lang="en-US"/>
              <a:t>Edit Master text styles</a:t>
            </a:r>
          </a:p>
        </p:txBody>
      </p:sp>
      <p:sp>
        <p:nvSpPr>
          <p:cNvPr id="15" name="Picture Placeholder 14"/>
          <p:cNvSpPr>
            <a:spLocks noGrp="1"/>
          </p:cNvSpPr>
          <p:nvPr>
            <p:ph type="pic" sz="quarter" idx="14"/>
          </p:nvPr>
        </p:nvSpPr>
        <p:spPr>
          <a:xfrm>
            <a:off x="4724400" y="1333500"/>
            <a:ext cx="3790950" cy="4038600"/>
          </a:xfrm>
          <a:prstGeom prst="rect">
            <a:avLst/>
          </a:prstGeom>
        </p:spPr>
        <p:txBody>
          <a:bodyPr/>
          <a:lstStyle/>
          <a:p>
            <a:r>
              <a:rPr lang="en-US"/>
              <a:t>Click icon to add picture</a:t>
            </a:r>
            <a:endParaRPr lang="en-CA"/>
          </a:p>
        </p:txBody>
      </p:sp>
      <p:sp>
        <p:nvSpPr>
          <p:cNvPr id="14" name="Footer Placeholder 4">
            <a:extLst>
              <a:ext uri="{FF2B5EF4-FFF2-40B4-BE49-F238E27FC236}">
                <a16:creationId xmlns:a16="http://schemas.microsoft.com/office/drawing/2014/main" id="{99BBC60A-E31F-41CA-85D5-3760C6BFAB23}"/>
              </a:ext>
            </a:extLst>
          </p:cNvPr>
          <p:cNvSpPr txBox="1">
            <a:spLocks/>
          </p:cNvSpPr>
          <p:nvPr userDrawn="1"/>
        </p:nvSpPr>
        <p:spPr>
          <a:xfrm>
            <a:off x="5384800" y="6306907"/>
            <a:ext cx="3263900" cy="365125"/>
          </a:xfrm>
          <a:prstGeom prst="rect">
            <a:avLst/>
          </a:prstGeom>
        </p:spPr>
        <p:txBody>
          <a:bodyPr vert="horz" lIns="91440" tIns="45720" rIns="91440" bIns="45720" rtlCol="0" anchor="ctr"/>
          <a:lstStyle>
            <a:defPPr>
              <a:defRPr lang="en-US"/>
            </a:defPPr>
            <a:lvl1pPr marL="0" algn="ctr" defTabSz="914400" rtl="0" eaLnBrk="1" latinLnBrk="0" hangingPunct="1">
              <a:defRPr sz="2000" b="1" kern="1200">
                <a:solidFill>
                  <a:srgbClr val="005E9C"/>
                </a:solidFill>
                <a:latin typeface="Open Sans Semibold" panose="020B0706030804020204" pitchFamily="34" charset="0"/>
                <a:ea typeface="Open Sans Semibold" panose="020B0706030804020204" pitchFamily="34" charset="0"/>
                <a:cs typeface="Open Sans Semibold" panose="020B0706030804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CA" sz="2000" dirty="0"/>
              <a:t>hpePublicHealth.ca</a:t>
            </a:r>
          </a:p>
        </p:txBody>
      </p:sp>
    </p:spTree>
    <p:extLst>
      <p:ext uri="{BB962C8B-B14F-4D97-AF65-F5344CB8AC3E}">
        <p14:creationId xmlns:p14="http://schemas.microsoft.com/office/powerpoint/2010/main" val="12097910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Layout 3">
    <p:spTree>
      <p:nvGrpSpPr>
        <p:cNvPr id="1" name=""/>
        <p:cNvGrpSpPr/>
        <p:nvPr/>
      </p:nvGrpSpPr>
      <p:grpSpPr>
        <a:xfrm>
          <a:off x="0" y="0"/>
          <a:ext cx="0" cy="0"/>
          <a:chOff x="0" y="0"/>
          <a:chExt cx="0" cy="0"/>
        </a:xfrm>
      </p:grpSpPr>
      <p:sp>
        <p:nvSpPr>
          <p:cNvPr id="7" name="Title 1"/>
          <p:cNvSpPr>
            <a:spLocks noGrp="1"/>
          </p:cNvSpPr>
          <p:nvPr>
            <p:ph type="title"/>
          </p:nvPr>
        </p:nvSpPr>
        <p:spPr>
          <a:xfrm>
            <a:off x="4708398" y="376491"/>
            <a:ext cx="4086225" cy="587375"/>
          </a:xfrm>
          <a:prstGeom prst="rect">
            <a:avLst/>
          </a:prstGeom>
        </p:spPr>
        <p:txBody>
          <a:bodyPr>
            <a:normAutofit/>
          </a:bodyPr>
          <a:lstStyle>
            <a:lvl1pPr algn="r">
              <a:defRPr sz="2800">
                <a:solidFill>
                  <a:srgbClr val="92D050"/>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r>
              <a:rPr lang="en-US"/>
              <a:t>Click to edit Master title style</a:t>
            </a:r>
            <a:endParaRPr lang="en-CA" dirty="0"/>
          </a:p>
        </p:txBody>
      </p:sp>
      <p:sp>
        <p:nvSpPr>
          <p:cNvPr id="8" name="Content Placeholder 2"/>
          <p:cNvSpPr>
            <a:spLocks noGrp="1"/>
          </p:cNvSpPr>
          <p:nvPr>
            <p:ph idx="1"/>
          </p:nvPr>
        </p:nvSpPr>
        <p:spPr>
          <a:xfrm>
            <a:off x="628650" y="1825626"/>
            <a:ext cx="6572250" cy="841375"/>
          </a:xfrm>
          <a:prstGeom prst="rect">
            <a:avLst/>
          </a:prstGeom>
        </p:spPr>
        <p:txBody>
          <a:bodyPr/>
          <a:lstStyle/>
          <a:p>
            <a:pPr lvl="0"/>
            <a:r>
              <a:rPr lang="en-US"/>
              <a:t>Edit Master text styles</a:t>
            </a: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589842"/>
            <a:ext cx="9144000" cy="891667"/>
          </a:xfrm>
          <a:prstGeom prst="rect">
            <a:avLst/>
          </a:prstGeom>
        </p:spPr>
      </p:pic>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49377" y="224608"/>
            <a:ext cx="3346323" cy="571493"/>
          </a:xfrm>
          <a:prstGeom prst="rect">
            <a:avLst/>
          </a:prstGeom>
        </p:spPr>
      </p:pic>
      <p:sp>
        <p:nvSpPr>
          <p:cNvPr id="12" name="Slide Number Placeholder 18"/>
          <p:cNvSpPr>
            <a:spLocks noGrp="1"/>
          </p:cNvSpPr>
          <p:nvPr>
            <p:ph type="sldNum" sz="quarter" idx="12"/>
          </p:nvPr>
        </p:nvSpPr>
        <p:spPr>
          <a:xfrm>
            <a:off x="228600" y="5578984"/>
            <a:ext cx="2057400" cy="365125"/>
          </a:xfrm>
          <a:prstGeom prst="rect">
            <a:avLst/>
          </a:prstGeom>
        </p:spPr>
        <p:txBody>
          <a:bodyPr/>
          <a:lstStyle>
            <a:lvl1pPr>
              <a:defRPr sz="1600">
                <a:solidFill>
                  <a:srgbClr val="005E9C"/>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fld id="{7C52F5B9-FDB6-408B-9494-2A665E6CCD82}" type="slidenum">
              <a:rPr lang="en-CA" smtClean="0"/>
              <a:pPr/>
              <a:t>‹#›</a:t>
            </a:fld>
            <a:endParaRPr lang="en-CA" dirty="0"/>
          </a:p>
        </p:txBody>
      </p:sp>
      <p:sp>
        <p:nvSpPr>
          <p:cNvPr id="13" name="Text Placeholder 28"/>
          <p:cNvSpPr>
            <a:spLocks noGrp="1"/>
          </p:cNvSpPr>
          <p:nvPr>
            <p:ph type="body" sz="quarter" idx="13"/>
          </p:nvPr>
        </p:nvSpPr>
        <p:spPr>
          <a:xfrm>
            <a:off x="628650" y="1333501"/>
            <a:ext cx="4010025" cy="492125"/>
          </a:xfrm>
          <a:prstGeom prst="rect">
            <a:avLst/>
          </a:prstGeom>
        </p:spPr>
        <p:txBody>
          <a:bodyPr/>
          <a:lstStyle>
            <a:lvl1pPr marL="0" indent="0">
              <a:buNone/>
              <a:defRPr>
                <a:solidFill>
                  <a:srgbClr val="005E9C"/>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pPr lvl="0"/>
            <a:r>
              <a:rPr lang="en-US"/>
              <a:t>Edit Master text styles</a:t>
            </a:r>
          </a:p>
        </p:txBody>
      </p:sp>
      <p:sp>
        <p:nvSpPr>
          <p:cNvPr id="15" name="Picture Placeholder 14"/>
          <p:cNvSpPr>
            <a:spLocks noGrp="1"/>
          </p:cNvSpPr>
          <p:nvPr>
            <p:ph type="pic" sz="quarter" idx="14"/>
          </p:nvPr>
        </p:nvSpPr>
        <p:spPr>
          <a:xfrm>
            <a:off x="628650" y="2698751"/>
            <a:ext cx="4019550" cy="1165733"/>
          </a:xfrm>
          <a:prstGeom prst="rect">
            <a:avLst/>
          </a:prstGeom>
        </p:spPr>
        <p:txBody>
          <a:bodyPr/>
          <a:lstStyle/>
          <a:p>
            <a:r>
              <a:rPr lang="en-US"/>
              <a:t>Click icon to add picture</a:t>
            </a:r>
            <a:endParaRPr lang="en-CA" dirty="0"/>
          </a:p>
        </p:txBody>
      </p:sp>
      <p:sp>
        <p:nvSpPr>
          <p:cNvPr id="14" name="Content Placeholder 2"/>
          <p:cNvSpPr>
            <a:spLocks noGrp="1"/>
          </p:cNvSpPr>
          <p:nvPr>
            <p:ph idx="15"/>
          </p:nvPr>
        </p:nvSpPr>
        <p:spPr>
          <a:xfrm>
            <a:off x="628650" y="3907092"/>
            <a:ext cx="6572250" cy="841375"/>
          </a:xfrm>
          <a:prstGeom prst="rect">
            <a:avLst/>
          </a:prstGeom>
        </p:spPr>
        <p:txBody>
          <a:bodyPr/>
          <a:lstStyle/>
          <a:p>
            <a:pPr lvl="0"/>
            <a:r>
              <a:rPr lang="en-US"/>
              <a:t>Edit Master text styles</a:t>
            </a:r>
          </a:p>
        </p:txBody>
      </p:sp>
      <p:sp>
        <p:nvSpPr>
          <p:cNvPr id="16" name="Footer Placeholder 4">
            <a:extLst>
              <a:ext uri="{FF2B5EF4-FFF2-40B4-BE49-F238E27FC236}">
                <a16:creationId xmlns:a16="http://schemas.microsoft.com/office/drawing/2014/main" id="{1AAA9F23-5362-4424-B3FA-D80DDB502903}"/>
              </a:ext>
            </a:extLst>
          </p:cNvPr>
          <p:cNvSpPr txBox="1">
            <a:spLocks/>
          </p:cNvSpPr>
          <p:nvPr userDrawn="1"/>
        </p:nvSpPr>
        <p:spPr>
          <a:xfrm>
            <a:off x="5384800" y="6306907"/>
            <a:ext cx="3263900" cy="365125"/>
          </a:xfrm>
          <a:prstGeom prst="rect">
            <a:avLst/>
          </a:prstGeom>
        </p:spPr>
        <p:txBody>
          <a:bodyPr vert="horz" lIns="91440" tIns="45720" rIns="91440" bIns="45720" rtlCol="0" anchor="ctr"/>
          <a:lstStyle>
            <a:defPPr>
              <a:defRPr lang="en-US"/>
            </a:defPPr>
            <a:lvl1pPr marL="0" algn="ctr" defTabSz="914400" rtl="0" eaLnBrk="1" latinLnBrk="0" hangingPunct="1">
              <a:defRPr sz="2000" b="1" kern="1200">
                <a:solidFill>
                  <a:srgbClr val="005E9C"/>
                </a:solidFill>
                <a:latin typeface="Open Sans Semibold" panose="020B0706030804020204" pitchFamily="34" charset="0"/>
                <a:ea typeface="Open Sans Semibold" panose="020B0706030804020204" pitchFamily="34" charset="0"/>
                <a:cs typeface="Open Sans Semibold" panose="020B0706030804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CA" sz="2000" dirty="0"/>
              <a:t>hpePublicHealth.ca</a:t>
            </a:r>
          </a:p>
        </p:txBody>
      </p:sp>
    </p:spTree>
    <p:extLst>
      <p:ext uri="{BB962C8B-B14F-4D97-AF65-F5344CB8AC3E}">
        <p14:creationId xmlns:p14="http://schemas.microsoft.com/office/powerpoint/2010/main" val="29595586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Layout 4">
    <p:spTree>
      <p:nvGrpSpPr>
        <p:cNvPr id="1" name=""/>
        <p:cNvGrpSpPr/>
        <p:nvPr/>
      </p:nvGrpSpPr>
      <p:grpSpPr>
        <a:xfrm>
          <a:off x="0" y="0"/>
          <a:ext cx="0" cy="0"/>
          <a:chOff x="0" y="0"/>
          <a:chExt cx="0" cy="0"/>
        </a:xfrm>
      </p:grpSpPr>
      <p:sp>
        <p:nvSpPr>
          <p:cNvPr id="7" name="Title 1"/>
          <p:cNvSpPr>
            <a:spLocks noGrp="1"/>
          </p:cNvSpPr>
          <p:nvPr>
            <p:ph type="title"/>
          </p:nvPr>
        </p:nvSpPr>
        <p:spPr>
          <a:xfrm>
            <a:off x="4708398" y="387467"/>
            <a:ext cx="4086225" cy="587375"/>
          </a:xfrm>
          <a:prstGeom prst="rect">
            <a:avLst/>
          </a:prstGeom>
        </p:spPr>
        <p:txBody>
          <a:bodyPr>
            <a:normAutofit/>
          </a:bodyPr>
          <a:lstStyle>
            <a:lvl1pPr algn="r">
              <a:defRPr sz="2800">
                <a:solidFill>
                  <a:srgbClr val="92D050"/>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r>
              <a:rPr lang="en-US"/>
              <a:t>Click to edit Master title style</a:t>
            </a:r>
            <a:endParaRPr lang="en-CA" dirty="0"/>
          </a:p>
        </p:txBody>
      </p:sp>
      <p:sp>
        <p:nvSpPr>
          <p:cNvPr id="8" name="Content Placeholder 2"/>
          <p:cNvSpPr>
            <a:spLocks noGrp="1"/>
          </p:cNvSpPr>
          <p:nvPr>
            <p:ph idx="1"/>
          </p:nvPr>
        </p:nvSpPr>
        <p:spPr>
          <a:xfrm>
            <a:off x="4438650" y="1825625"/>
            <a:ext cx="4010025"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589842"/>
            <a:ext cx="9144000" cy="891667"/>
          </a:xfrm>
          <a:prstGeom prst="rect">
            <a:avLst/>
          </a:prstGeom>
        </p:spPr>
      </p:pic>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49377" y="224609"/>
            <a:ext cx="3346323" cy="571492"/>
          </a:xfrm>
          <a:prstGeom prst="rect">
            <a:avLst/>
          </a:prstGeom>
        </p:spPr>
      </p:pic>
      <p:sp>
        <p:nvSpPr>
          <p:cNvPr id="12" name="Slide Number Placeholder 18"/>
          <p:cNvSpPr>
            <a:spLocks noGrp="1"/>
          </p:cNvSpPr>
          <p:nvPr>
            <p:ph type="sldNum" sz="quarter" idx="12"/>
          </p:nvPr>
        </p:nvSpPr>
        <p:spPr>
          <a:xfrm>
            <a:off x="228600" y="5578984"/>
            <a:ext cx="2057400" cy="365125"/>
          </a:xfrm>
          <a:prstGeom prst="rect">
            <a:avLst/>
          </a:prstGeom>
        </p:spPr>
        <p:txBody>
          <a:bodyPr/>
          <a:lstStyle>
            <a:lvl1pPr>
              <a:defRPr sz="1600">
                <a:solidFill>
                  <a:srgbClr val="005E9C"/>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fld id="{7C52F5B9-FDB6-408B-9494-2A665E6CCD82}" type="slidenum">
              <a:rPr lang="en-CA" smtClean="0"/>
              <a:pPr/>
              <a:t>‹#›</a:t>
            </a:fld>
            <a:endParaRPr lang="en-CA" dirty="0"/>
          </a:p>
        </p:txBody>
      </p:sp>
      <p:sp>
        <p:nvSpPr>
          <p:cNvPr id="13" name="Text Placeholder 28"/>
          <p:cNvSpPr>
            <a:spLocks noGrp="1"/>
          </p:cNvSpPr>
          <p:nvPr>
            <p:ph type="body" sz="quarter" idx="13"/>
          </p:nvPr>
        </p:nvSpPr>
        <p:spPr>
          <a:xfrm>
            <a:off x="4438650" y="1333501"/>
            <a:ext cx="4010025" cy="492125"/>
          </a:xfrm>
          <a:prstGeom prst="rect">
            <a:avLst/>
          </a:prstGeom>
        </p:spPr>
        <p:txBody>
          <a:bodyPr/>
          <a:lstStyle>
            <a:lvl1pPr marL="0" indent="0">
              <a:buNone/>
              <a:defRPr>
                <a:solidFill>
                  <a:srgbClr val="005E9C"/>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pPr lvl="0"/>
            <a:r>
              <a:rPr lang="en-US"/>
              <a:t>Edit Master text styles</a:t>
            </a:r>
          </a:p>
        </p:txBody>
      </p:sp>
      <p:sp>
        <p:nvSpPr>
          <p:cNvPr id="15" name="Picture Placeholder 14"/>
          <p:cNvSpPr>
            <a:spLocks noGrp="1"/>
          </p:cNvSpPr>
          <p:nvPr>
            <p:ph type="pic" sz="quarter" idx="14"/>
          </p:nvPr>
        </p:nvSpPr>
        <p:spPr>
          <a:xfrm>
            <a:off x="628650" y="1333500"/>
            <a:ext cx="3790950" cy="4038600"/>
          </a:xfrm>
          <a:prstGeom prst="rect">
            <a:avLst/>
          </a:prstGeom>
        </p:spPr>
        <p:txBody>
          <a:bodyPr/>
          <a:lstStyle/>
          <a:p>
            <a:r>
              <a:rPr lang="en-US"/>
              <a:t>Click icon to add picture</a:t>
            </a:r>
            <a:endParaRPr lang="en-CA"/>
          </a:p>
        </p:txBody>
      </p:sp>
      <p:sp>
        <p:nvSpPr>
          <p:cNvPr id="14" name="Footer Placeholder 4">
            <a:extLst>
              <a:ext uri="{FF2B5EF4-FFF2-40B4-BE49-F238E27FC236}">
                <a16:creationId xmlns:a16="http://schemas.microsoft.com/office/drawing/2014/main" id="{699452EF-57B2-45E7-BA96-FCCD75D9FD97}"/>
              </a:ext>
            </a:extLst>
          </p:cNvPr>
          <p:cNvSpPr txBox="1">
            <a:spLocks/>
          </p:cNvSpPr>
          <p:nvPr userDrawn="1"/>
        </p:nvSpPr>
        <p:spPr>
          <a:xfrm>
            <a:off x="5384800" y="6306907"/>
            <a:ext cx="3263900" cy="365125"/>
          </a:xfrm>
          <a:prstGeom prst="rect">
            <a:avLst/>
          </a:prstGeom>
        </p:spPr>
        <p:txBody>
          <a:bodyPr vert="horz" lIns="91440" tIns="45720" rIns="91440" bIns="45720" rtlCol="0" anchor="ctr"/>
          <a:lstStyle>
            <a:defPPr>
              <a:defRPr lang="en-US"/>
            </a:defPPr>
            <a:lvl1pPr marL="0" algn="ctr" defTabSz="914400" rtl="0" eaLnBrk="1" latinLnBrk="0" hangingPunct="1">
              <a:defRPr sz="2000" b="1" kern="1200">
                <a:solidFill>
                  <a:srgbClr val="005E9C"/>
                </a:solidFill>
                <a:latin typeface="Open Sans Semibold" panose="020B0706030804020204" pitchFamily="34" charset="0"/>
                <a:ea typeface="Open Sans Semibold" panose="020B0706030804020204" pitchFamily="34" charset="0"/>
                <a:cs typeface="Open Sans Semibold" panose="020B0706030804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CA" sz="2000" dirty="0"/>
              <a:t>hpePublicHealth.ca</a:t>
            </a:r>
          </a:p>
        </p:txBody>
      </p:sp>
    </p:spTree>
    <p:extLst>
      <p:ext uri="{BB962C8B-B14F-4D97-AF65-F5344CB8AC3E}">
        <p14:creationId xmlns:p14="http://schemas.microsoft.com/office/powerpoint/2010/main" val="18651446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Image Display">
    <p:spTree>
      <p:nvGrpSpPr>
        <p:cNvPr id="1" name=""/>
        <p:cNvGrpSpPr/>
        <p:nvPr/>
      </p:nvGrpSpPr>
      <p:grpSpPr>
        <a:xfrm>
          <a:off x="0" y="0"/>
          <a:ext cx="0" cy="0"/>
          <a:chOff x="0" y="0"/>
          <a:chExt cx="0" cy="0"/>
        </a:xfrm>
      </p:grpSpPr>
      <p:sp>
        <p:nvSpPr>
          <p:cNvPr id="7" name="Title 1"/>
          <p:cNvSpPr>
            <a:spLocks noGrp="1"/>
          </p:cNvSpPr>
          <p:nvPr>
            <p:ph type="title"/>
          </p:nvPr>
        </p:nvSpPr>
        <p:spPr>
          <a:xfrm>
            <a:off x="4708398" y="376491"/>
            <a:ext cx="4086225" cy="587375"/>
          </a:xfrm>
          <a:prstGeom prst="rect">
            <a:avLst/>
          </a:prstGeom>
        </p:spPr>
        <p:txBody>
          <a:bodyPr>
            <a:normAutofit/>
          </a:bodyPr>
          <a:lstStyle>
            <a:lvl1pPr algn="r">
              <a:defRPr sz="2800">
                <a:solidFill>
                  <a:srgbClr val="92D050"/>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r>
              <a:rPr lang="en-US"/>
              <a:t>Click to edit Master title style</a:t>
            </a:r>
            <a:endParaRPr lang="en-CA" dirty="0"/>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589842"/>
            <a:ext cx="9144000" cy="891667"/>
          </a:xfrm>
          <a:prstGeom prst="rect">
            <a:avLst/>
          </a:prstGeom>
        </p:spPr>
      </p:pic>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49377" y="224608"/>
            <a:ext cx="3346323" cy="571493"/>
          </a:xfrm>
          <a:prstGeom prst="rect">
            <a:avLst/>
          </a:prstGeom>
        </p:spPr>
      </p:pic>
      <p:sp>
        <p:nvSpPr>
          <p:cNvPr id="12" name="Slide Number Placeholder 18"/>
          <p:cNvSpPr>
            <a:spLocks noGrp="1"/>
          </p:cNvSpPr>
          <p:nvPr>
            <p:ph type="sldNum" sz="quarter" idx="12"/>
          </p:nvPr>
        </p:nvSpPr>
        <p:spPr>
          <a:xfrm>
            <a:off x="228600" y="5578984"/>
            <a:ext cx="2057400" cy="365125"/>
          </a:xfrm>
          <a:prstGeom prst="rect">
            <a:avLst/>
          </a:prstGeom>
        </p:spPr>
        <p:txBody>
          <a:bodyPr/>
          <a:lstStyle>
            <a:lvl1pPr>
              <a:defRPr sz="1600">
                <a:solidFill>
                  <a:srgbClr val="005E9C"/>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fld id="{7C52F5B9-FDB6-408B-9494-2A665E6CCD82}" type="slidenum">
              <a:rPr lang="en-CA" smtClean="0"/>
              <a:pPr/>
              <a:t>‹#›</a:t>
            </a:fld>
            <a:endParaRPr lang="en-CA" dirty="0"/>
          </a:p>
        </p:txBody>
      </p:sp>
      <p:sp>
        <p:nvSpPr>
          <p:cNvPr id="13" name="Text Placeholder 28"/>
          <p:cNvSpPr>
            <a:spLocks noGrp="1"/>
          </p:cNvSpPr>
          <p:nvPr>
            <p:ph type="body" sz="quarter" idx="13"/>
          </p:nvPr>
        </p:nvSpPr>
        <p:spPr>
          <a:xfrm>
            <a:off x="628650" y="1333501"/>
            <a:ext cx="4010025" cy="492125"/>
          </a:xfrm>
          <a:prstGeom prst="rect">
            <a:avLst/>
          </a:prstGeom>
        </p:spPr>
        <p:txBody>
          <a:bodyPr/>
          <a:lstStyle>
            <a:lvl1pPr marL="0" indent="0">
              <a:buNone/>
              <a:defRPr>
                <a:solidFill>
                  <a:srgbClr val="005E9C"/>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pPr lvl="0"/>
            <a:r>
              <a:rPr lang="en-US"/>
              <a:t>Edit Master text styles</a:t>
            </a:r>
          </a:p>
        </p:txBody>
      </p:sp>
      <p:sp>
        <p:nvSpPr>
          <p:cNvPr id="15" name="Picture Placeholder 14"/>
          <p:cNvSpPr>
            <a:spLocks noGrp="1"/>
          </p:cNvSpPr>
          <p:nvPr>
            <p:ph type="pic" sz="quarter" idx="14"/>
          </p:nvPr>
        </p:nvSpPr>
        <p:spPr>
          <a:xfrm>
            <a:off x="628650" y="1836483"/>
            <a:ext cx="7886700" cy="3535617"/>
          </a:xfrm>
          <a:prstGeom prst="rect">
            <a:avLst/>
          </a:prstGeom>
        </p:spPr>
        <p:txBody>
          <a:bodyPr/>
          <a:lstStyle/>
          <a:p>
            <a:r>
              <a:rPr lang="en-US"/>
              <a:t>Click icon to add picture</a:t>
            </a:r>
            <a:endParaRPr lang="en-CA"/>
          </a:p>
        </p:txBody>
      </p:sp>
      <p:sp>
        <p:nvSpPr>
          <p:cNvPr id="14" name="Footer Placeholder 4">
            <a:extLst>
              <a:ext uri="{FF2B5EF4-FFF2-40B4-BE49-F238E27FC236}">
                <a16:creationId xmlns:a16="http://schemas.microsoft.com/office/drawing/2014/main" id="{58838D53-F78D-47A4-A126-64B08EB5AD05}"/>
              </a:ext>
            </a:extLst>
          </p:cNvPr>
          <p:cNvSpPr txBox="1">
            <a:spLocks/>
          </p:cNvSpPr>
          <p:nvPr userDrawn="1"/>
        </p:nvSpPr>
        <p:spPr>
          <a:xfrm>
            <a:off x="5384800" y="6306907"/>
            <a:ext cx="3263900" cy="365125"/>
          </a:xfrm>
          <a:prstGeom prst="rect">
            <a:avLst/>
          </a:prstGeom>
        </p:spPr>
        <p:txBody>
          <a:bodyPr vert="horz" lIns="91440" tIns="45720" rIns="91440" bIns="45720" rtlCol="0" anchor="ctr"/>
          <a:lstStyle>
            <a:defPPr>
              <a:defRPr lang="en-US"/>
            </a:defPPr>
            <a:lvl1pPr marL="0" algn="ctr" defTabSz="914400" rtl="0" eaLnBrk="1" latinLnBrk="0" hangingPunct="1">
              <a:defRPr sz="2000" b="1" kern="1200">
                <a:solidFill>
                  <a:srgbClr val="005E9C"/>
                </a:solidFill>
                <a:latin typeface="Open Sans Semibold" panose="020B0706030804020204" pitchFamily="34" charset="0"/>
                <a:ea typeface="Open Sans Semibold" panose="020B0706030804020204" pitchFamily="34" charset="0"/>
                <a:cs typeface="Open Sans Semibold" panose="020B0706030804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CA" sz="2000" dirty="0"/>
              <a:t>hpePublicHealth.ca</a:t>
            </a:r>
          </a:p>
        </p:txBody>
      </p:sp>
    </p:spTree>
    <p:extLst>
      <p:ext uri="{BB962C8B-B14F-4D97-AF65-F5344CB8AC3E}">
        <p14:creationId xmlns:p14="http://schemas.microsoft.com/office/powerpoint/2010/main" val="19150507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Image Display 2">
    <p:spTree>
      <p:nvGrpSpPr>
        <p:cNvPr id="1" name=""/>
        <p:cNvGrpSpPr/>
        <p:nvPr/>
      </p:nvGrpSpPr>
      <p:grpSpPr>
        <a:xfrm>
          <a:off x="0" y="0"/>
          <a:ext cx="0" cy="0"/>
          <a:chOff x="0" y="0"/>
          <a:chExt cx="0" cy="0"/>
        </a:xfrm>
      </p:grpSpPr>
      <p:sp>
        <p:nvSpPr>
          <p:cNvPr id="7" name="Title 1"/>
          <p:cNvSpPr>
            <a:spLocks noGrp="1"/>
          </p:cNvSpPr>
          <p:nvPr>
            <p:ph type="title"/>
          </p:nvPr>
        </p:nvSpPr>
        <p:spPr>
          <a:xfrm>
            <a:off x="4708398" y="376491"/>
            <a:ext cx="4086225" cy="777852"/>
          </a:xfrm>
          <a:prstGeom prst="rect">
            <a:avLst/>
          </a:prstGeom>
        </p:spPr>
        <p:txBody>
          <a:bodyPr>
            <a:normAutofit/>
          </a:bodyPr>
          <a:lstStyle>
            <a:lvl1pPr algn="r">
              <a:defRPr sz="2800">
                <a:solidFill>
                  <a:srgbClr val="92D050"/>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r>
              <a:rPr lang="en-US"/>
              <a:t>Click to edit Master title style</a:t>
            </a:r>
            <a:endParaRPr lang="en-CA" dirty="0"/>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589842"/>
            <a:ext cx="9144000" cy="891667"/>
          </a:xfrm>
          <a:prstGeom prst="rect">
            <a:avLst/>
          </a:prstGeom>
        </p:spPr>
      </p:pic>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49377" y="224608"/>
            <a:ext cx="3346323" cy="571493"/>
          </a:xfrm>
          <a:prstGeom prst="rect">
            <a:avLst/>
          </a:prstGeom>
        </p:spPr>
      </p:pic>
      <p:sp>
        <p:nvSpPr>
          <p:cNvPr id="12" name="Slide Number Placeholder 18"/>
          <p:cNvSpPr>
            <a:spLocks noGrp="1"/>
          </p:cNvSpPr>
          <p:nvPr>
            <p:ph type="sldNum" sz="quarter" idx="12"/>
          </p:nvPr>
        </p:nvSpPr>
        <p:spPr>
          <a:xfrm>
            <a:off x="228600" y="5578984"/>
            <a:ext cx="2057400" cy="365125"/>
          </a:xfrm>
          <a:prstGeom prst="rect">
            <a:avLst/>
          </a:prstGeom>
        </p:spPr>
        <p:txBody>
          <a:bodyPr/>
          <a:lstStyle>
            <a:lvl1pPr>
              <a:defRPr sz="1600">
                <a:solidFill>
                  <a:srgbClr val="005E9C"/>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fld id="{7C52F5B9-FDB6-408B-9494-2A665E6CCD82}" type="slidenum">
              <a:rPr lang="en-CA" smtClean="0"/>
              <a:pPr/>
              <a:t>‹#›</a:t>
            </a:fld>
            <a:endParaRPr lang="en-CA" dirty="0"/>
          </a:p>
        </p:txBody>
      </p:sp>
      <p:sp>
        <p:nvSpPr>
          <p:cNvPr id="13" name="Text Placeholder 28"/>
          <p:cNvSpPr>
            <a:spLocks noGrp="1"/>
          </p:cNvSpPr>
          <p:nvPr>
            <p:ph type="body" sz="quarter" idx="13"/>
          </p:nvPr>
        </p:nvSpPr>
        <p:spPr>
          <a:xfrm>
            <a:off x="628650" y="1333501"/>
            <a:ext cx="5645150" cy="492125"/>
          </a:xfrm>
          <a:prstGeom prst="rect">
            <a:avLst/>
          </a:prstGeom>
        </p:spPr>
        <p:txBody>
          <a:bodyPr/>
          <a:lstStyle>
            <a:lvl1pPr marL="0" indent="0">
              <a:buNone/>
              <a:defRPr>
                <a:solidFill>
                  <a:srgbClr val="005E9C"/>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pPr lvl="0"/>
            <a:r>
              <a:rPr lang="en-US"/>
              <a:t>Edit Master text styles</a:t>
            </a:r>
          </a:p>
        </p:txBody>
      </p:sp>
      <p:sp>
        <p:nvSpPr>
          <p:cNvPr id="15" name="Picture Placeholder 14"/>
          <p:cNvSpPr>
            <a:spLocks noGrp="1"/>
          </p:cNvSpPr>
          <p:nvPr>
            <p:ph type="pic" sz="quarter" idx="14"/>
          </p:nvPr>
        </p:nvSpPr>
        <p:spPr>
          <a:xfrm>
            <a:off x="628650" y="1836483"/>
            <a:ext cx="4010025" cy="3535617"/>
          </a:xfrm>
          <a:prstGeom prst="rect">
            <a:avLst/>
          </a:prstGeom>
        </p:spPr>
        <p:txBody>
          <a:bodyPr/>
          <a:lstStyle/>
          <a:p>
            <a:r>
              <a:rPr lang="en-US"/>
              <a:t>Click icon to add picture</a:t>
            </a:r>
            <a:endParaRPr lang="en-CA"/>
          </a:p>
        </p:txBody>
      </p:sp>
      <p:sp>
        <p:nvSpPr>
          <p:cNvPr id="14" name="Picture Placeholder 14"/>
          <p:cNvSpPr>
            <a:spLocks noGrp="1"/>
          </p:cNvSpPr>
          <p:nvPr>
            <p:ph type="pic" sz="quarter" idx="15"/>
          </p:nvPr>
        </p:nvSpPr>
        <p:spPr>
          <a:xfrm>
            <a:off x="4657725" y="1825626"/>
            <a:ext cx="4010025" cy="3535617"/>
          </a:xfrm>
          <a:prstGeom prst="rect">
            <a:avLst/>
          </a:prstGeom>
        </p:spPr>
        <p:txBody>
          <a:bodyPr/>
          <a:lstStyle/>
          <a:p>
            <a:r>
              <a:rPr lang="en-US"/>
              <a:t>Click icon to add picture</a:t>
            </a:r>
            <a:endParaRPr lang="en-CA"/>
          </a:p>
        </p:txBody>
      </p:sp>
      <p:sp>
        <p:nvSpPr>
          <p:cNvPr id="16" name="Footer Placeholder 4">
            <a:extLst>
              <a:ext uri="{FF2B5EF4-FFF2-40B4-BE49-F238E27FC236}">
                <a16:creationId xmlns:a16="http://schemas.microsoft.com/office/drawing/2014/main" id="{167A6D4E-07E9-4A08-A233-A0AF7721F777}"/>
              </a:ext>
            </a:extLst>
          </p:cNvPr>
          <p:cNvSpPr txBox="1">
            <a:spLocks/>
          </p:cNvSpPr>
          <p:nvPr userDrawn="1"/>
        </p:nvSpPr>
        <p:spPr>
          <a:xfrm>
            <a:off x="5384800" y="6306907"/>
            <a:ext cx="3263900" cy="365125"/>
          </a:xfrm>
          <a:prstGeom prst="rect">
            <a:avLst/>
          </a:prstGeom>
        </p:spPr>
        <p:txBody>
          <a:bodyPr vert="horz" lIns="91440" tIns="45720" rIns="91440" bIns="45720" rtlCol="0" anchor="ctr"/>
          <a:lstStyle>
            <a:defPPr>
              <a:defRPr lang="en-US"/>
            </a:defPPr>
            <a:lvl1pPr marL="0" algn="ctr" defTabSz="914400" rtl="0" eaLnBrk="1" latinLnBrk="0" hangingPunct="1">
              <a:defRPr sz="2000" b="1" kern="1200">
                <a:solidFill>
                  <a:srgbClr val="005E9C"/>
                </a:solidFill>
                <a:latin typeface="Open Sans Semibold" panose="020B0706030804020204" pitchFamily="34" charset="0"/>
                <a:ea typeface="Open Sans Semibold" panose="020B0706030804020204" pitchFamily="34" charset="0"/>
                <a:cs typeface="Open Sans Semibold" panose="020B0706030804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CA" sz="2000" dirty="0"/>
              <a:t>hpePublicHealth.ca</a:t>
            </a:r>
          </a:p>
        </p:txBody>
      </p:sp>
    </p:spTree>
    <p:extLst>
      <p:ext uri="{BB962C8B-B14F-4D97-AF65-F5344CB8AC3E}">
        <p14:creationId xmlns:p14="http://schemas.microsoft.com/office/powerpoint/2010/main" val="14146016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1" name="Title 1"/>
          <p:cNvSpPr txBox="1">
            <a:spLocks/>
          </p:cNvSpPr>
          <p:nvPr/>
        </p:nvSpPr>
        <p:spPr>
          <a:xfrm>
            <a:off x="4429125" y="365126"/>
            <a:ext cx="4086225" cy="587375"/>
          </a:xfrm>
          <a:prstGeom prst="rect">
            <a:avLst/>
          </a:prstGeom>
        </p:spPr>
        <p:txBody>
          <a:bodyPr>
            <a:normAutofit/>
          </a:bodyPr>
          <a:lstStyle>
            <a:lvl1pPr algn="l" defTabSz="914400" rtl="0" eaLnBrk="1" latinLnBrk="0" hangingPunct="1">
              <a:lnSpc>
                <a:spcPct val="90000"/>
              </a:lnSpc>
              <a:spcBef>
                <a:spcPct val="0"/>
              </a:spcBef>
              <a:buNone/>
              <a:defRPr sz="2800" kern="1200">
                <a:solidFill>
                  <a:srgbClr val="005E9C"/>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r>
              <a:rPr lang="en-US" sz="2800" dirty="0"/>
              <a:t>Click to edit master</a:t>
            </a:r>
            <a:endParaRPr lang="en-CA" sz="2800" dirty="0"/>
          </a:p>
        </p:txBody>
      </p:sp>
      <p:sp>
        <p:nvSpPr>
          <p:cNvPr id="22" name="Content Placeholder 2"/>
          <p:cNvSpPr txBox="1">
            <a:spLocks/>
          </p:cNvSpPr>
          <p:nvPr/>
        </p:nvSpPr>
        <p:spPr>
          <a:xfrm>
            <a:off x="628650" y="1825625"/>
            <a:ext cx="7886700"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dirty="0"/>
              <a:t>Click to edit Master text styles</a:t>
            </a:r>
          </a:p>
          <a:p>
            <a:pPr lvl="1"/>
            <a:r>
              <a:rPr lang="en-US" sz="2400" dirty="0"/>
              <a:t>Second level</a:t>
            </a:r>
          </a:p>
          <a:p>
            <a:pPr lvl="2"/>
            <a:r>
              <a:rPr lang="en-US" sz="2000" dirty="0"/>
              <a:t>Third level</a:t>
            </a:r>
          </a:p>
          <a:p>
            <a:pPr lvl="3"/>
            <a:r>
              <a:rPr lang="en-US" sz="1800" dirty="0"/>
              <a:t>Fourth level</a:t>
            </a:r>
          </a:p>
          <a:p>
            <a:pPr lvl="4"/>
            <a:r>
              <a:rPr lang="en-US" sz="1800" dirty="0"/>
              <a:t>Fifth level</a:t>
            </a:r>
            <a:endParaRPr lang="en-CA" sz="1800" dirty="0"/>
          </a:p>
        </p:txBody>
      </p:sp>
      <p:sp>
        <p:nvSpPr>
          <p:cNvPr id="23" name="Footer Placeholder 4"/>
          <p:cNvSpPr txBox="1">
            <a:spLocks/>
          </p:cNvSpPr>
          <p:nvPr/>
        </p:nvSpPr>
        <p:spPr>
          <a:xfrm>
            <a:off x="5562600" y="6306907"/>
            <a:ext cx="3086100" cy="365125"/>
          </a:xfrm>
          <a:prstGeom prst="rect">
            <a:avLst/>
          </a:prstGeom>
        </p:spPr>
        <p:txBody>
          <a:bodyPr vert="horz" lIns="91440" tIns="45720" rIns="91440" bIns="45720" rtlCol="0" anchor="ctr"/>
          <a:lstStyle>
            <a:defPPr>
              <a:defRPr lang="en-US"/>
            </a:defPPr>
            <a:lvl1pPr marL="0" algn="ctr" defTabSz="914400" rtl="0" eaLnBrk="1" latinLnBrk="0" hangingPunct="1">
              <a:defRPr sz="2000" b="1" kern="1200">
                <a:solidFill>
                  <a:srgbClr val="005E9C"/>
                </a:solidFill>
                <a:latin typeface="Open Sans Semibold" panose="020B0706030804020204" pitchFamily="34" charset="0"/>
                <a:ea typeface="Open Sans Semibold" panose="020B0706030804020204" pitchFamily="34" charset="0"/>
                <a:cs typeface="Open Sans Semibold" panose="020B0706030804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CA" sz="2000" dirty="0"/>
              <a:t>hpePublicHealth.ca</a:t>
            </a:r>
          </a:p>
        </p:txBody>
      </p:sp>
      <p:pic>
        <p:nvPicPr>
          <p:cNvPr id="24" name="Picture 23"/>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0" y="5589842"/>
            <a:ext cx="9144000" cy="891667"/>
          </a:xfrm>
          <a:prstGeom prst="rect">
            <a:avLst/>
          </a:prstGeom>
        </p:spPr>
      </p:pic>
      <p:pic>
        <p:nvPicPr>
          <p:cNvPr id="25" name="Picture 24" descr="Hastings Prince Edward Public Health Logo"/>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349377" y="224608"/>
            <a:ext cx="3346323" cy="571493"/>
          </a:xfrm>
          <a:prstGeom prst="rect">
            <a:avLst/>
          </a:prstGeom>
        </p:spPr>
      </p:pic>
      <p:sp>
        <p:nvSpPr>
          <p:cNvPr id="26" name="Slide Number Placeholder 18"/>
          <p:cNvSpPr>
            <a:spLocks noGrp="1"/>
          </p:cNvSpPr>
          <p:nvPr>
            <p:ph type="sldNum" sz="quarter" idx="4"/>
          </p:nvPr>
        </p:nvSpPr>
        <p:spPr>
          <a:xfrm>
            <a:off x="228600" y="5578984"/>
            <a:ext cx="2057400" cy="365125"/>
          </a:xfrm>
          <a:prstGeom prst="rect">
            <a:avLst/>
          </a:prstGeom>
        </p:spPr>
        <p:txBody>
          <a:bodyPr/>
          <a:lstStyle>
            <a:lvl1pPr>
              <a:defRPr sz="1600">
                <a:solidFill>
                  <a:srgbClr val="005E9C"/>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fld id="{7C52F5B9-FDB6-408B-9494-2A665E6CCD82}" type="slidenum">
              <a:rPr lang="en-CA" smtClean="0"/>
              <a:pPr/>
              <a:t>‹#›</a:t>
            </a:fld>
            <a:endParaRPr lang="en-CA" dirty="0"/>
          </a:p>
        </p:txBody>
      </p:sp>
      <p:sp>
        <p:nvSpPr>
          <p:cNvPr id="27" name="Text Placeholder 28"/>
          <p:cNvSpPr txBox="1">
            <a:spLocks/>
          </p:cNvSpPr>
          <p:nvPr/>
        </p:nvSpPr>
        <p:spPr>
          <a:xfrm>
            <a:off x="628650" y="1333501"/>
            <a:ext cx="4010025" cy="492125"/>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rgbClr val="005E9C"/>
                </a:solidFill>
                <a:latin typeface="Open Sans Semibold" panose="020B0706030804020204" pitchFamily="34" charset="0"/>
                <a:ea typeface="Open Sans Semibold" panose="020B0706030804020204" pitchFamily="34" charset="0"/>
                <a:cs typeface="Open Sans Semibold" panose="020B07060308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dirty="0"/>
              <a:t>Click to edit</a:t>
            </a:r>
          </a:p>
        </p:txBody>
      </p:sp>
    </p:spTree>
    <p:extLst>
      <p:ext uri="{BB962C8B-B14F-4D97-AF65-F5344CB8AC3E}">
        <p14:creationId xmlns:p14="http://schemas.microsoft.com/office/powerpoint/2010/main" val="17962596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7" r:id="rId3"/>
    <p:sldLayoutId id="2147483658" r:id="rId4"/>
    <p:sldLayoutId id="2147483651" r:id="rId5"/>
    <p:sldLayoutId id="2147483652" r:id="rId6"/>
    <p:sldLayoutId id="2147483653" r:id="rId7"/>
    <p:sldLayoutId id="2147483654" r:id="rId8"/>
    <p:sldLayoutId id="2147483655" r:id="rId9"/>
    <p:sldLayoutId id="2147483656" r:id="rId10"/>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hpepublichealth.ca/"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hyperlink" Target="https://sexualhealthontario.ca/en/home" TargetMode="External"/><Relationship Id="rId4" Type="http://schemas.openxmlformats.org/officeDocument/2006/relationships/hyperlink" Target="https://www.sexandu.ca/"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13605" y="3844154"/>
            <a:ext cx="8343900" cy="983224"/>
          </a:xfrm>
        </p:spPr>
        <p:txBody>
          <a:bodyPr/>
          <a:lstStyle/>
          <a:p>
            <a:br>
              <a:rPr lang="en-CA" dirty="0"/>
            </a:br>
            <a:br>
              <a:rPr lang="en-CA" dirty="0"/>
            </a:br>
            <a:br>
              <a:rPr lang="en-CA" dirty="0"/>
            </a:br>
            <a:br>
              <a:rPr lang="en-CA" dirty="0"/>
            </a:br>
            <a:br>
              <a:rPr lang="en-CA" dirty="0"/>
            </a:br>
            <a:br>
              <a:rPr lang="en-CA" dirty="0"/>
            </a:br>
            <a:br>
              <a:rPr lang="en-CA" dirty="0"/>
            </a:br>
            <a:br>
              <a:rPr lang="en-CA" dirty="0"/>
            </a:br>
            <a:r>
              <a:rPr lang="en-CA" dirty="0"/>
              <a:t>Sexually Transmitted Infections </a:t>
            </a:r>
            <a:br>
              <a:rPr lang="en-CA" dirty="0"/>
            </a:br>
            <a:r>
              <a:rPr lang="en-CA" dirty="0"/>
              <a:t>(STIs)</a:t>
            </a:r>
          </a:p>
        </p:txBody>
      </p:sp>
    </p:spTree>
    <p:extLst>
      <p:ext uri="{BB962C8B-B14F-4D97-AF65-F5344CB8AC3E}">
        <p14:creationId xmlns:p14="http://schemas.microsoft.com/office/powerpoint/2010/main" val="9665590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C5964B0-CC46-42A8-8AEB-B9EC51F3056B}"/>
              </a:ext>
            </a:extLst>
          </p:cNvPr>
          <p:cNvSpPr>
            <a:spLocks noGrp="1"/>
          </p:cNvSpPr>
          <p:nvPr>
            <p:ph type="sldNum" sz="quarter" idx="12"/>
          </p:nvPr>
        </p:nvSpPr>
        <p:spPr/>
        <p:txBody>
          <a:bodyPr/>
          <a:lstStyle/>
          <a:p>
            <a:fld id="{7C52F5B9-FDB6-408B-9494-2A665E6CCD82}" type="slidenum">
              <a:rPr lang="en-CA" smtClean="0"/>
              <a:pPr/>
              <a:t>10</a:t>
            </a:fld>
            <a:endParaRPr lang="en-CA" dirty="0"/>
          </a:p>
        </p:txBody>
      </p:sp>
      <p:sp>
        <p:nvSpPr>
          <p:cNvPr id="5" name="Text Placeholder 4">
            <a:extLst>
              <a:ext uri="{FF2B5EF4-FFF2-40B4-BE49-F238E27FC236}">
                <a16:creationId xmlns:a16="http://schemas.microsoft.com/office/drawing/2014/main" id="{6CC5551F-6F8B-43CC-94B6-A28BD44F32E8}"/>
              </a:ext>
            </a:extLst>
          </p:cNvPr>
          <p:cNvSpPr>
            <a:spLocks noGrp="1"/>
          </p:cNvSpPr>
          <p:nvPr>
            <p:ph type="title" idx="4294967295"/>
          </p:nvPr>
        </p:nvSpPr>
        <p:spPr>
          <a:xfrm>
            <a:off x="628650" y="1333502"/>
            <a:ext cx="5295900" cy="49212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CA" sz="2800" b="0" i="0" u="none" strike="noStrike" kern="1200" cap="none" spc="0" normalizeH="0" baseline="0" noProof="0" dirty="0">
                <a:ln>
                  <a:noFill/>
                </a:ln>
                <a:solidFill>
                  <a:srgbClr val="005E9C"/>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rPr>
              <a:t>STI True or False</a:t>
            </a:r>
            <a:r>
              <a:rPr kumimoji="0" lang="en-CA" sz="2800" b="0" i="0" u="none" strike="noStrike" kern="1200" cap="none" spc="0" normalizeH="0" noProof="0" dirty="0">
                <a:ln>
                  <a:noFill/>
                </a:ln>
                <a:solidFill>
                  <a:srgbClr val="005E9C"/>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rPr>
              <a:t> – Question 4</a:t>
            </a:r>
            <a:endParaRPr kumimoji="0" lang="en-CA" sz="2800" b="0" i="0" u="none" strike="noStrike" kern="1200" cap="none" spc="0" normalizeH="0" baseline="0" noProof="0" dirty="0">
              <a:ln>
                <a:noFill/>
              </a:ln>
              <a:solidFill>
                <a:srgbClr val="005E9C"/>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endParaRPr>
          </a:p>
        </p:txBody>
      </p:sp>
      <p:sp>
        <p:nvSpPr>
          <p:cNvPr id="3" name="Content Placeholder 2">
            <a:extLst>
              <a:ext uri="{FF2B5EF4-FFF2-40B4-BE49-F238E27FC236}">
                <a16:creationId xmlns:a16="http://schemas.microsoft.com/office/drawing/2014/main" id="{31C25D21-89E6-471A-8BCB-41BCBF7B78E1}"/>
              </a:ext>
            </a:extLst>
          </p:cNvPr>
          <p:cNvSpPr>
            <a:spLocks noGrp="1"/>
          </p:cNvSpPr>
          <p:nvPr>
            <p:ph idx="1"/>
          </p:nvPr>
        </p:nvSpPr>
        <p:spPr/>
        <p:txBody>
          <a:bodyPr/>
          <a:lstStyle/>
          <a:p>
            <a:r>
              <a:rPr lang="en-CA" dirty="0"/>
              <a:t>“Birth control pills offer protection from STIs.”</a:t>
            </a:r>
          </a:p>
          <a:p>
            <a:endParaRPr lang="en-CA" dirty="0"/>
          </a:p>
        </p:txBody>
      </p:sp>
    </p:spTree>
    <p:extLst>
      <p:ext uri="{BB962C8B-B14F-4D97-AF65-F5344CB8AC3E}">
        <p14:creationId xmlns:p14="http://schemas.microsoft.com/office/powerpoint/2010/main" val="2383196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49CEED2-A06A-45AC-9C7C-FC85839FADF5}"/>
              </a:ext>
            </a:extLst>
          </p:cNvPr>
          <p:cNvSpPr>
            <a:spLocks noGrp="1"/>
          </p:cNvSpPr>
          <p:nvPr>
            <p:ph type="sldNum" sz="quarter" idx="12"/>
          </p:nvPr>
        </p:nvSpPr>
        <p:spPr/>
        <p:txBody>
          <a:bodyPr/>
          <a:lstStyle/>
          <a:p>
            <a:fld id="{7C52F5B9-FDB6-408B-9494-2A665E6CCD82}" type="slidenum">
              <a:rPr lang="en-CA" smtClean="0"/>
              <a:pPr/>
              <a:t>11</a:t>
            </a:fld>
            <a:endParaRPr lang="en-CA" dirty="0"/>
          </a:p>
        </p:txBody>
      </p:sp>
      <p:sp>
        <p:nvSpPr>
          <p:cNvPr id="5" name="Text Placeholder 4">
            <a:extLst>
              <a:ext uri="{FF2B5EF4-FFF2-40B4-BE49-F238E27FC236}">
                <a16:creationId xmlns:a16="http://schemas.microsoft.com/office/drawing/2014/main" id="{48D269E4-DEB8-4ABB-A50C-47349000661F}"/>
              </a:ext>
            </a:extLst>
          </p:cNvPr>
          <p:cNvSpPr>
            <a:spLocks noGrp="1"/>
          </p:cNvSpPr>
          <p:nvPr>
            <p:ph type="title" idx="4294967295"/>
          </p:nvPr>
        </p:nvSpPr>
        <p:spPr>
          <a:xfrm>
            <a:off x="4114800" y="-492125"/>
            <a:ext cx="5029200" cy="49212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CA" sz="2800" b="0" i="0" u="none" strike="noStrike" kern="1200" cap="none" spc="0" normalizeH="0" baseline="0" noProof="0" dirty="0">
                <a:ln>
                  <a:noFill/>
                </a:ln>
                <a:solidFill>
                  <a:srgbClr val="005E9C"/>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rPr>
              <a:t>STI True or False</a:t>
            </a:r>
            <a:r>
              <a:rPr kumimoji="0" lang="en-CA" sz="2800" b="0" i="0" u="none" strike="noStrike" kern="1200" cap="none" spc="0" normalizeH="0" noProof="0" dirty="0">
                <a:ln>
                  <a:noFill/>
                </a:ln>
                <a:solidFill>
                  <a:srgbClr val="005E9C"/>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rPr>
              <a:t> – Answer 4</a:t>
            </a:r>
            <a:endParaRPr kumimoji="0" lang="en-CA" sz="2800" b="0" i="0" u="none" strike="noStrike" kern="1200" cap="none" spc="0" normalizeH="0" baseline="0" noProof="0" dirty="0">
              <a:ln>
                <a:noFill/>
              </a:ln>
              <a:solidFill>
                <a:srgbClr val="005E9C"/>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endParaRPr>
          </a:p>
        </p:txBody>
      </p:sp>
      <p:pic>
        <p:nvPicPr>
          <p:cNvPr id="7" name="Picture Placeholder 6" descr="Image of the word &quot;False&quot;">
            <a:extLst>
              <a:ext uri="{FF2B5EF4-FFF2-40B4-BE49-F238E27FC236}">
                <a16:creationId xmlns:a16="http://schemas.microsoft.com/office/drawing/2014/main" id="{4980B14E-79E6-46E9-ABC0-E6F53ECB167F}"/>
              </a:ext>
            </a:extLst>
          </p:cNvPr>
          <p:cNvPicPr>
            <a:picLocks noGrp="1" noChangeAspect="1"/>
          </p:cNvPicPr>
          <p:nvPr>
            <p:ph type="pic" sz="quarter" idx="14"/>
          </p:nvPr>
        </p:nvPicPr>
        <p:blipFill>
          <a:blip r:embed="rId2"/>
          <a:stretch>
            <a:fillRect/>
          </a:stretch>
        </p:blipFill>
        <p:spPr>
          <a:xfrm>
            <a:off x="103728" y="1558088"/>
            <a:ext cx="4346825" cy="2828789"/>
          </a:xfrm>
          <a:prstGeom prst="rect">
            <a:avLst/>
          </a:prstGeom>
        </p:spPr>
      </p:pic>
      <p:sp>
        <p:nvSpPr>
          <p:cNvPr id="3" name="Content Placeholder 2">
            <a:extLst>
              <a:ext uri="{FF2B5EF4-FFF2-40B4-BE49-F238E27FC236}">
                <a16:creationId xmlns:a16="http://schemas.microsoft.com/office/drawing/2014/main" id="{25C08219-7485-470F-AF74-0874226281FF}"/>
              </a:ext>
            </a:extLst>
          </p:cNvPr>
          <p:cNvSpPr>
            <a:spLocks noGrp="1"/>
          </p:cNvSpPr>
          <p:nvPr>
            <p:ph idx="1"/>
          </p:nvPr>
        </p:nvSpPr>
        <p:spPr/>
        <p:txBody>
          <a:bodyPr/>
          <a:lstStyle/>
          <a:p>
            <a:r>
              <a:rPr lang="en-CA" dirty="0"/>
              <a:t>Birth control does not protect you from STIs</a:t>
            </a:r>
          </a:p>
          <a:p>
            <a:r>
              <a:rPr lang="en-CA" dirty="0"/>
              <a:t>The purpose of birth control is to help prevent pregnancies</a:t>
            </a:r>
          </a:p>
          <a:p>
            <a:endParaRPr lang="en-CA" dirty="0"/>
          </a:p>
        </p:txBody>
      </p:sp>
    </p:spTree>
    <p:extLst>
      <p:ext uri="{BB962C8B-B14F-4D97-AF65-F5344CB8AC3E}">
        <p14:creationId xmlns:p14="http://schemas.microsoft.com/office/powerpoint/2010/main" val="4083377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52E51CC-0D8D-4EB4-AF32-DFE367985E51}"/>
              </a:ext>
            </a:extLst>
          </p:cNvPr>
          <p:cNvSpPr>
            <a:spLocks noGrp="1"/>
          </p:cNvSpPr>
          <p:nvPr>
            <p:ph type="sldNum" sz="quarter" idx="12"/>
          </p:nvPr>
        </p:nvSpPr>
        <p:spPr/>
        <p:txBody>
          <a:bodyPr/>
          <a:lstStyle/>
          <a:p>
            <a:fld id="{7C52F5B9-FDB6-408B-9494-2A665E6CCD82}" type="slidenum">
              <a:rPr lang="en-CA" smtClean="0"/>
              <a:pPr/>
              <a:t>12</a:t>
            </a:fld>
            <a:endParaRPr lang="en-CA" dirty="0"/>
          </a:p>
        </p:txBody>
      </p:sp>
      <p:sp>
        <p:nvSpPr>
          <p:cNvPr id="5" name="Text Placeholder 4">
            <a:extLst>
              <a:ext uri="{FF2B5EF4-FFF2-40B4-BE49-F238E27FC236}">
                <a16:creationId xmlns:a16="http://schemas.microsoft.com/office/drawing/2014/main" id="{3F1642D4-27B5-4CBF-809B-B9875B91BE24}"/>
              </a:ext>
            </a:extLst>
          </p:cNvPr>
          <p:cNvSpPr>
            <a:spLocks noGrp="1"/>
          </p:cNvSpPr>
          <p:nvPr>
            <p:ph type="title" idx="4294967295"/>
          </p:nvPr>
        </p:nvSpPr>
        <p:spPr>
          <a:xfrm>
            <a:off x="628650" y="1333502"/>
            <a:ext cx="5391150" cy="49212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CA" sz="2800" b="0" i="0" u="none" strike="noStrike" kern="1200" cap="none" spc="0" normalizeH="0" baseline="0" noProof="0" dirty="0">
                <a:ln>
                  <a:noFill/>
                </a:ln>
                <a:solidFill>
                  <a:srgbClr val="005E9C"/>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rPr>
              <a:t>STI True of False – Question 5</a:t>
            </a:r>
          </a:p>
        </p:txBody>
      </p:sp>
      <p:sp>
        <p:nvSpPr>
          <p:cNvPr id="3" name="Content Placeholder 2">
            <a:extLst>
              <a:ext uri="{FF2B5EF4-FFF2-40B4-BE49-F238E27FC236}">
                <a16:creationId xmlns:a16="http://schemas.microsoft.com/office/drawing/2014/main" id="{6D257963-78CF-4DEC-9874-6F00F5BAE3C3}"/>
              </a:ext>
            </a:extLst>
          </p:cNvPr>
          <p:cNvSpPr>
            <a:spLocks noGrp="1"/>
          </p:cNvSpPr>
          <p:nvPr>
            <p:ph idx="1"/>
          </p:nvPr>
        </p:nvSpPr>
        <p:spPr/>
        <p:txBody>
          <a:bodyPr/>
          <a:lstStyle/>
          <a:p>
            <a:r>
              <a:rPr lang="en-CA" dirty="0"/>
              <a:t>“Condoms and dental dams can help prevent the spread of STIs.”</a:t>
            </a:r>
          </a:p>
          <a:p>
            <a:endParaRPr lang="en-CA" dirty="0"/>
          </a:p>
        </p:txBody>
      </p:sp>
    </p:spTree>
    <p:extLst>
      <p:ext uri="{BB962C8B-B14F-4D97-AF65-F5344CB8AC3E}">
        <p14:creationId xmlns:p14="http://schemas.microsoft.com/office/powerpoint/2010/main" val="4125023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8E31D50-84AD-4A30-BA5F-B716F0F9D4DB}"/>
              </a:ext>
            </a:extLst>
          </p:cNvPr>
          <p:cNvSpPr>
            <a:spLocks noGrp="1"/>
          </p:cNvSpPr>
          <p:nvPr>
            <p:ph type="sldNum" sz="quarter" idx="12"/>
          </p:nvPr>
        </p:nvSpPr>
        <p:spPr/>
        <p:txBody>
          <a:bodyPr/>
          <a:lstStyle/>
          <a:p>
            <a:fld id="{7C52F5B9-FDB6-408B-9494-2A665E6CCD82}" type="slidenum">
              <a:rPr lang="en-CA" smtClean="0"/>
              <a:pPr/>
              <a:t>13</a:t>
            </a:fld>
            <a:endParaRPr lang="en-CA" dirty="0"/>
          </a:p>
        </p:txBody>
      </p:sp>
      <p:sp>
        <p:nvSpPr>
          <p:cNvPr id="5" name="Text Placeholder 4">
            <a:extLst>
              <a:ext uri="{FF2B5EF4-FFF2-40B4-BE49-F238E27FC236}">
                <a16:creationId xmlns:a16="http://schemas.microsoft.com/office/drawing/2014/main" id="{810B0EDD-B5E7-4B14-B758-8201F28AEA28}"/>
              </a:ext>
            </a:extLst>
          </p:cNvPr>
          <p:cNvSpPr>
            <a:spLocks noGrp="1"/>
          </p:cNvSpPr>
          <p:nvPr>
            <p:ph type="title" idx="4294967295"/>
          </p:nvPr>
        </p:nvSpPr>
        <p:spPr>
          <a:xfrm>
            <a:off x="4114801" y="-492125"/>
            <a:ext cx="5029200" cy="49212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CA" sz="2800" b="0" i="0" u="none" strike="noStrike" kern="1200" cap="none" spc="0" normalizeH="0" baseline="0" noProof="0" dirty="0">
                <a:ln>
                  <a:noFill/>
                </a:ln>
                <a:solidFill>
                  <a:srgbClr val="005E9C"/>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rPr>
              <a:t>STI True or False – Answer 5</a:t>
            </a:r>
          </a:p>
        </p:txBody>
      </p:sp>
      <p:pic>
        <p:nvPicPr>
          <p:cNvPr id="7" name="Picture Placeholder 6" descr="Image of the word &quot;True&quot;">
            <a:extLst>
              <a:ext uri="{FF2B5EF4-FFF2-40B4-BE49-F238E27FC236}">
                <a16:creationId xmlns:a16="http://schemas.microsoft.com/office/drawing/2014/main" id="{9C892C44-97AE-40DA-8BD8-D7D191A8DF50}"/>
              </a:ext>
            </a:extLst>
          </p:cNvPr>
          <p:cNvPicPr>
            <a:picLocks noGrp="1" noChangeAspect="1"/>
          </p:cNvPicPr>
          <p:nvPr>
            <p:ph type="pic" sz="quarter" idx="14"/>
          </p:nvPr>
        </p:nvPicPr>
        <p:blipFill>
          <a:blip r:embed="rId3"/>
          <a:stretch>
            <a:fillRect/>
          </a:stretch>
        </p:blipFill>
        <p:spPr>
          <a:xfrm>
            <a:off x="32312" y="1461836"/>
            <a:ext cx="4474852" cy="3804234"/>
          </a:xfrm>
          <a:prstGeom prst="rect">
            <a:avLst/>
          </a:prstGeom>
        </p:spPr>
      </p:pic>
      <p:sp>
        <p:nvSpPr>
          <p:cNvPr id="3" name="Content Placeholder 2">
            <a:extLst>
              <a:ext uri="{FF2B5EF4-FFF2-40B4-BE49-F238E27FC236}">
                <a16:creationId xmlns:a16="http://schemas.microsoft.com/office/drawing/2014/main" id="{5A5EBEC0-9FBA-4BD4-B274-D975CB4AF552}"/>
              </a:ext>
            </a:extLst>
          </p:cNvPr>
          <p:cNvSpPr>
            <a:spLocks noGrp="1"/>
          </p:cNvSpPr>
          <p:nvPr>
            <p:ph idx="1"/>
          </p:nvPr>
        </p:nvSpPr>
        <p:spPr>
          <a:xfrm>
            <a:off x="4438650" y="1825625"/>
            <a:ext cx="4010025" cy="3753359"/>
          </a:xfrm>
        </p:spPr>
        <p:txBody>
          <a:bodyPr/>
          <a:lstStyle/>
          <a:p>
            <a:r>
              <a:rPr lang="en-CA" dirty="0"/>
              <a:t>Condoms and dental dams can help prevent the spread of STIs</a:t>
            </a:r>
          </a:p>
          <a:p>
            <a:endParaRPr lang="en-CA" dirty="0"/>
          </a:p>
        </p:txBody>
      </p:sp>
    </p:spTree>
    <p:extLst>
      <p:ext uri="{BB962C8B-B14F-4D97-AF65-F5344CB8AC3E}">
        <p14:creationId xmlns:p14="http://schemas.microsoft.com/office/powerpoint/2010/main" val="3569623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FC898B5-79A6-4A5A-B348-69ED69A67013}"/>
              </a:ext>
            </a:extLst>
          </p:cNvPr>
          <p:cNvSpPr>
            <a:spLocks noGrp="1"/>
          </p:cNvSpPr>
          <p:nvPr>
            <p:ph type="sldNum" sz="quarter" idx="12"/>
          </p:nvPr>
        </p:nvSpPr>
        <p:spPr/>
        <p:txBody>
          <a:bodyPr/>
          <a:lstStyle/>
          <a:p>
            <a:fld id="{7C52F5B9-FDB6-408B-9494-2A665E6CCD82}" type="slidenum">
              <a:rPr lang="en-CA" smtClean="0"/>
              <a:pPr/>
              <a:t>14</a:t>
            </a:fld>
            <a:endParaRPr lang="en-CA" dirty="0"/>
          </a:p>
        </p:txBody>
      </p:sp>
      <p:sp>
        <p:nvSpPr>
          <p:cNvPr id="5" name="Text Placeholder 4">
            <a:extLst>
              <a:ext uri="{FF2B5EF4-FFF2-40B4-BE49-F238E27FC236}">
                <a16:creationId xmlns:a16="http://schemas.microsoft.com/office/drawing/2014/main" id="{3B246A5B-3560-41BB-B7F4-487B7CB56F71}"/>
              </a:ext>
            </a:extLst>
          </p:cNvPr>
          <p:cNvSpPr>
            <a:spLocks noGrp="1"/>
          </p:cNvSpPr>
          <p:nvPr>
            <p:ph type="title" idx="4294967295"/>
          </p:nvPr>
        </p:nvSpPr>
        <p:spPr>
          <a:xfrm>
            <a:off x="628650" y="1333502"/>
            <a:ext cx="5242761" cy="49212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CA" sz="2800" b="0" i="0" u="none" strike="noStrike" kern="1200" cap="none" spc="0" normalizeH="0" baseline="0" noProof="0" dirty="0">
                <a:ln>
                  <a:noFill/>
                </a:ln>
                <a:solidFill>
                  <a:srgbClr val="005E9C"/>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rPr>
              <a:t>STI True or False – Question 6</a:t>
            </a:r>
          </a:p>
        </p:txBody>
      </p:sp>
      <p:sp>
        <p:nvSpPr>
          <p:cNvPr id="3" name="Content Placeholder 2">
            <a:extLst>
              <a:ext uri="{FF2B5EF4-FFF2-40B4-BE49-F238E27FC236}">
                <a16:creationId xmlns:a16="http://schemas.microsoft.com/office/drawing/2014/main" id="{1718EBAE-E5DB-45BE-B8BB-9257A0D618D1}"/>
              </a:ext>
            </a:extLst>
          </p:cNvPr>
          <p:cNvSpPr>
            <a:spLocks noGrp="1"/>
          </p:cNvSpPr>
          <p:nvPr>
            <p:ph idx="1"/>
          </p:nvPr>
        </p:nvSpPr>
        <p:spPr/>
        <p:txBody>
          <a:bodyPr/>
          <a:lstStyle/>
          <a:p>
            <a:r>
              <a:rPr lang="en-CA" dirty="0"/>
              <a:t>“Most STIs go away without treatment, if people wait long enough.”</a:t>
            </a:r>
          </a:p>
          <a:p>
            <a:endParaRPr lang="en-CA" dirty="0"/>
          </a:p>
        </p:txBody>
      </p:sp>
    </p:spTree>
    <p:extLst>
      <p:ext uri="{BB962C8B-B14F-4D97-AF65-F5344CB8AC3E}">
        <p14:creationId xmlns:p14="http://schemas.microsoft.com/office/powerpoint/2010/main" val="4290755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605FF45-FC86-4121-B1FF-0A8CD808CC64}"/>
              </a:ext>
            </a:extLst>
          </p:cNvPr>
          <p:cNvSpPr>
            <a:spLocks noGrp="1"/>
          </p:cNvSpPr>
          <p:nvPr>
            <p:ph type="sldNum" sz="quarter" idx="12"/>
          </p:nvPr>
        </p:nvSpPr>
        <p:spPr/>
        <p:txBody>
          <a:bodyPr/>
          <a:lstStyle/>
          <a:p>
            <a:fld id="{7C52F5B9-FDB6-408B-9494-2A665E6CCD82}" type="slidenum">
              <a:rPr lang="en-CA" smtClean="0"/>
              <a:pPr/>
              <a:t>15</a:t>
            </a:fld>
            <a:endParaRPr lang="en-CA" dirty="0"/>
          </a:p>
        </p:txBody>
      </p:sp>
      <p:sp>
        <p:nvSpPr>
          <p:cNvPr id="5" name="Text Placeholder 4">
            <a:extLst>
              <a:ext uri="{FF2B5EF4-FFF2-40B4-BE49-F238E27FC236}">
                <a16:creationId xmlns:a16="http://schemas.microsoft.com/office/drawing/2014/main" id="{A0F7742A-11D1-41A5-B6CD-295439F1C56E}"/>
              </a:ext>
            </a:extLst>
          </p:cNvPr>
          <p:cNvSpPr>
            <a:spLocks noGrp="1"/>
          </p:cNvSpPr>
          <p:nvPr>
            <p:ph type="title" idx="4294967295"/>
          </p:nvPr>
        </p:nvSpPr>
        <p:spPr>
          <a:xfrm>
            <a:off x="4101764" y="-492125"/>
            <a:ext cx="5042236" cy="49212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CA" sz="2800" b="0" i="0" u="none" strike="noStrike" kern="1200" cap="none" spc="0" normalizeH="0" baseline="0" noProof="0" dirty="0">
                <a:ln>
                  <a:noFill/>
                </a:ln>
                <a:solidFill>
                  <a:srgbClr val="005E9C"/>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rPr>
              <a:t>STI True or False – Answer 6</a:t>
            </a:r>
          </a:p>
        </p:txBody>
      </p:sp>
      <p:pic>
        <p:nvPicPr>
          <p:cNvPr id="7" name="Picture Placeholder 6" descr="Image of the word &quot;False&quot;">
            <a:extLst>
              <a:ext uri="{FF2B5EF4-FFF2-40B4-BE49-F238E27FC236}">
                <a16:creationId xmlns:a16="http://schemas.microsoft.com/office/drawing/2014/main" id="{5F31706C-C5FA-41B9-AD95-DF6FB6CCACF4}"/>
              </a:ext>
            </a:extLst>
          </p:cNvPr>
          <p:cNvPicPr>
            <a:picLocks noGrp="1" noChangeAspect="1"/>
          </p:cNvPicPr>
          <p:nvPr>
            <p:ph type="pic" sz="quarter" idx="14"/>
          </p:nvPr>
        </p:nvPicPr>
        <p:blipFill>
          <a:blip r:embed="rId2"/>
          <a:stretch>
            <a:fillRect/>
          </a:stretch>
        </p:blipFill>
        <p:spPr>
          <a:xfrm>
            <a:off x="103728" y="1606214"/>
            <a:ext cx="4346825" cy="2828789"/>
          </a:xfrm>
          <a:prstGeom prst="rect">
            <a:avLst/>
          </a:prstGeom>
        </p:spPr>
      </p:pic>
      <p:sp>
        <p:nvSpPr>
          <p:cNvPr id="3" name="Content Placeholder 2">
            <a:extLst>
              <a:ext uri="{FF2B5EF4-FFF2-40B4-BE49-F238E27FC236}">
                <a16:creationId xmlns:a16="http://schemas.microsoft.com/office/drawing/2014/main" id="{8DB50795-9D58-4C42-86CC-AABB2E268232}"/>
              </a:ext>
            </a:extLst>
          </p:cNvPr>
          <p:cNvSpPr>
            <a:spLocks noGrp="1"/>
          </p:cNvSpPr>
          <p:nvPr>
            <p:ph idx="1"/>
          </p:nvPr>
        </p:nvSpPr>
        <p:spPr>
          <a:xfrm>
            <a:off x="4450553" y="1253331"/>
            <a:ext cx="4355973" cy="4351338"/>
          </a:xfrm>
        </p:spPr>
        <p:txBody>
          <a:bodyPr/>
          <a:lstStyle/>
          <a:p>
            <a:r>
              <a:rPr lang="en-CA" dirty="0"/>
              <a:t>STIs will not go away without effective treatment</a:t>
            </a:r>
          </a:p>
          <a:p>
            <a:pPr lvl="1"/>
            <a:r>
              <a:rPr lang="en-CA" dirty="0"/>
              <a:t>Need to follow the guidelines for treatment</a:t>
            </a:r>
          </a:p>
          <a:p>
            <a:pPr lvl="1"/>
            <a:r>
              <a:rPr lang="en-CA" dirty="0"/>
              <a:t>Ignoring symptoms can lead to more complications</a:t>
            </a:r>
          </a:p>
          <a:p>
            <a:pPr lvl="1"/>
            <a:r>
              <a:rPr lang="en-CA" dirty="0"/>
              <a:t>Peeing after sex does not prevent you from getting and STI</a:t>
            </a:r>
          </a:p>
          <a:p>
            <a:endParaRPr lang="en-CA" dirty="0"/>
          </a:p>
        </p:txBody>
      </p:sp>
    </p:spTree>
    <p:extLst>
      <p:ext uri="{BB962C8B-B14F-4D97-AF65-F5344CB8AC3E}">
        <p14:creationId xmlns:p14="http://schemas.microsoft.com/office/powerpoint/2010/main" val="4177634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1000"/>
                                        <p:tgtEl>
                                          <p:spTgt spid="3">
                                            <p:txEl>
                                              <p:pRg st="1" end="1"/>
                                            </p:txEl>
                                          </p:spTgt>
                                        </p:tgtEl>
                                      </p:cBhvr>
                                    </p:animEffect>
                                    <p:anim calcmode="lin" valueType="num">
                                      <p:cBhvr>
                                        <p:cTn id="1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1000"/>
                                        <p:tgtEl>
                                          <p:spTgt spid="3">
                                            <p:txEl>
                                              <p:pRg st="2" end="2"/>
                                            </p:txEl>
                                          </p:spTgt>
                                        </p:tgtEl>
                                      </p:cBhvr>
                                    </p:animEffect>
                                    <p:anim calcmode="lin" valueType="num">
                                      <p:cBhvr>
                                        <p:cTn id="2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1000"/>
                                        <p:tgtEl>
                                          <p:spTgt spid="3">
                                            <p:txEl>
                                              <p:pRg st="3" end="3"/>
                                            </p:txEl>
                                          </p:spTgt>
                                        </p:tgtEl>
                                      </p:cBhvr>
                                    </p:animEffect>
                                    <p:anim calcmode="lin" valueType="num">
                                      <p:cBhvr>
                                        <p:cTn id="2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92F7F9D-7F3A-0805-ABFC-91C2499E5FFF}"/>
              </a:ext>
            </a:extLst>
          </p:cNvPr>
          <p:cNvSpPr>
            <a:spLocks noGrp="1"/>
          </p:cNvSpPr>
          <p:nvPr>
            <p:ph type="title"/>
          </p:nvPr>
        </p:nvSpPr>
        <p:spPr/>
        <p:txBody>
          <a:bodyPr/>
          <a:lstStyle/>
          <a:p>
            <a:r>
              <a:rPr lang="en-US" dirty="0"/>
              <a:t>STI Autograph Game</a:t>
            </a:r>
            <a:endParaRPr lang="en-CA" dirty="0"/>
          </a:p>
        </p:txBody>
      </p:sp>
      <p:sp>
        <p:nvSpPr>
          <p:cNvPr id="10" name="Content Placeholder 9">
            <a:extLst>
              <a:ext uri="{FF2B5EF4-FFF2-40B4-BE49-F238E27FC236}">
                <a16:creationId xmlns:a16="http://schemas.microsoft.com/office/drawing/2014/main" id="{9D7C2611-9697-E6BE-BF91-13F3B473FA64}"/>
              </a:ext>
            </a:extLst>
          </p:cNvPr>
          <p:cNvSpPr>
            <a:spLocks noGrp="1"/>
          </p:cNvSpPr>
          <p:nvPr>
            <p:ph idx="1"/>
          </p:nvPr>
        </p:nvSpPr>
        <p:spPr/>
        <p:txBody>
          <a:bodyPr/>
          <a:lstStyle/>
          <a:p>
            <a:pPr marL="514350" indent="-514350">
              <a:buFont typeface="+mj-lt"/>
              <a:buAutoNum type="arabicPeriod"/>
            </a:pPr>
            <a:r>
              <a:rPr lang="en-US" dirty="0"/>
              <a:t>Discuss some names and characteristics of common STIs</a:t>
            </a:r>
          </a:p>
          <a:p>
            <a:pPr marL="514350" indent="-514350">
              <a:buFont typeface="+mj-lt"/>
              <a:buAutoNum type="arabicPeriod"/>
            </a:pPr>
            <a:endParaRPr lang="en-US" dirty="0"/>
          </a:p>
          <a:p>
            <a:pPr marL="514350" indent="-514350">
              <a:buFont typeface="+mj-lt"/>
              <a:buAutoNum type="arabicPeriod"/>
            </a:pPr>
            <a:r>
              <a:rPr lang="en-US" dirty="0"/>
              <a:t>Discuss one reason people do not protect themselves from STIs</a:t>
            </a:r>
          </a:p>
          <a:p>
            <a:pPr marL="514350" indent="-514350">
              <a:buFont typeface="+mj-lt"/>
              <a:buAutoNum type="arabicPeriod"/>
            </a:pPr>
            <a:endParaRPr lang="en-US" dirty="0"/>
          </a:p>
          <a:p>
            <a:pPr marL="514350" indent="-514350">
              <a:buFont typeface="+mj-lt"/>
              <a:buAutoNum type="arabicPeriod"/>
            </a:pPr>
            <a:r>
              <a:rPr lang="en-US" dirty="0"/>
              <a:t>Discuss two ways people can protect themselves from STIs</a:t>
            </a:r>
            <a:endParaRPr lang="en-CA" dirty="0"/>
          </a:p>
        </p:txBody>
      </p:sp>
      <p:sp>
        <p:nvSpPr>
          <p:cNvPr id="4" name="Slide Number Placeholder 3">
            <a:extLst>
              <a:ext uri="{FF2B5EF4-FFF2-40B4-BE49-F238E27FC236}">
                <a16:creationId xmlns:a16="http://schemas.microsoft.com/office/drawing/2014/main" id="{6B1BC349-C61A-C0B2-72C0-92FDF77BC5EE}"/>
              </a:ext>
            </a:extLst>
          </p:cNvPr>
          <p:cNvSpPr>
            <a:spLocks noGrp="1"/>
          </p:cNvSpPr>
          <p:nvPr>
            <p:ph type="sldNum" sz="quarter" idx="12"/>
          </p:nvPr>
        </p:nvSpPr>
        <p:spPr/>
        <p:txBody>
          <a:bodyPr/>
          <a:lstStyle/>
          <a:p>
            <a:fld id="{7C52F5B9-FDB6-408B-9494-2A665E6CCD82}" type="slidenum">
              <a:rPr lang="en-CA" smtClean="0"/>
              <a:pPr/>
              <a:t>16</a:t>
            </a:fld>
            <a:endParaRPr lang="en-CA" dirty="0"/>
          </a:p>
        </p:txBody>
      </p:sp>
    </p:spTree>
    <p:extLst>
      <p:ext uri="{BB962C8B-B14F-4D97-AF65-F5344CB8AC3E}">
        <p14:creationId xmlns:p14="http://schemas.microsoft.com/office/powerpoint/2010/main" val="33107564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B350908-04E4-4EBE-8E5B-904BA08C39E5}"/>
              </a:ext>
            </a:extLst>
          </p:cNvPr>
          <p:cNvSpPr>
            <a:spLocks noGrp="1"/>
          </p:cNvSpPr>
          <p:nvPr>
            <p:ph type="sldNum" sz="quarter" idx="12"/>
          </p:nvPr>
        </p:nvSpPr>
        <p:spPr/>
        <p:txBody>
          <a:bodyPr/>
          <a:lstStyle/>
          <a:p>
            <a:fld id="{7C52F5B9-FDB6-408B-9494-2A665E6CCD82}" type="slidenum">
              <a:rPr lang="en-CA" smtClean="0"/>
              <a:pPr/>
              <a:t>17</a:t>
            </a:fld>
            <a:endParaRPr lang="en-CA" dirty="0"/>
          </a:p>
        </p:txBody>
      </p:sp>
      <p:sp>
        <p:nvSpPr>
          <p:cNvPr id="5" name="Text Placeholder 4">
            <a:extLst>
              <a:ext uri="{FF2B5EF4-FFF2-40B4-BE49-F238E27FC236}">
                <a16:creationId xmlns:a16="http://schemas.microsoft.com/office/drawing/2014/main" id="{8645B337-8420-4B47-8D97-18708469DF27}"/>
              </a:ext>
            </a:extLst>
          </p:cNvPr>
          <p:cNvSpPr>
            <a:spLocks noGrp="1"/>
          </p:cNvSpPr>
          <p:nvPr>
            <p:ph type="title" idx="4294967295"/>
          </p:nvPr>
        </p:nvSpPr>
        <p:spPr>
          <a:xfrm>
            <a:off x="628650" y="1333501"/>
            <a:ext cx="4010025" cy="49212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CA" sz="2800" b="0" i="0" u="none" strike="noStrike" kern="1200" cap="none" spc="0" normalizeH="0" baseline="0" noProof="0" dirty="0">
                <a:ln>
                  <a:noFill/>
                </a:ln>
                <a:solidFill>
                  <a:srgbClr val="005E9C"/>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rPr>
              <a:t>Types of STIs</a:t>
            </a:r>
          </a:p>
        </p:txBody>
      </p:sp>
      <p:graphicFrame>
        <p:nvGraphicFramePr>
          <p:cNvPr id="8" name="Content Placeholder 7" descr="Table showing types of STIs:&#10;1) Bacterial - chlamydia, gonorrhea, syphilis&#10;2) Viral - HPV, herpes, HIV, Hepatitis B&#10;3) Parasitic - Trichomoniasis &quot;Trich&quot;">
            <a:extLst>
              <a:ext uri="{FF2B5EF4-FFF2-40B4-BE49-F238E27FC236}">
                <a16:creationId xmlns:a16="http://schemas.microsoft.com/office/drawing/2014/main" id="{E0B6FE23-2B67-407A-9F85-A508C6596CC2}"/>
              </a:ext>
            </a:extLst>
          </p:cNvPr>
          <p:cNvGraphicFramePr>
            <a:graphicFrameLocks noGrp="1"/>
          </p:cNvGraphicFramePr>
          <p:nvPr>
            <p:ph idx="1"/>
            <p:extLst>
              <p:ext uri="{D42A27DB-BD31-4B8C-83A1-F6EECF244321}">
                <p14:modId xmlns:p14="http://schemas.microsoft.com/office/powerpoint/2010/main" val="3050663188"/>
              </p:ext>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434531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FD88516-EEF2-4210-BB52-F984E8DE4F3C}"/>
              </a:ext>
            </a:extLst>
          </p:cNvPr>
          <p:cNvSpPr>
            <a:spLocks noGrp="1"/>
          </p:cNvSpPr>
          <p:nvPr>
            <p:ph type="sldNum" sz="quarter" idx="12"/>
          </p:nvPr>
        </p:nvSpPr>
        <p:spPr/>
        <p:txBody>
          <a:bodyPr/>
          <a:lstStyle/>
          <a:p>
            <a:fld id="{7C52F5B9-FDB6-408B-9494-2A665E6CCD82}" type="slidenum">
              <a:rPr lang="en-CA" smtClean="0"/>
              <a:pPr/>
              <a:t>18</a:t>
            </a:fld>
            <a:endParaRPr lang="en-CA" dirty="0"/>
          </a:p>
        </p:txBody>
      </p:sp>
      <p:sp>
        <p:nvSpPr>
          <p:cNvPr id="5" name="Text Placeholder 4">
            <a:extLst>
              <a:ext uri="{FF2B5EF4-FFF2-40B4-BE49-F238E27FC236}">
                <a16:creationId xmlns:a16="http://schemas.microsoft.com/office/drawing/2014/main" id="{EB998AF7-4310-4634-9F7C-DF4FCF66849B}"/>
              </a:ext>
            </a:extLst>
          </p:cNvPr>
          <p:cNvSpPr>
            <a:spLocks noGrp="1"/>
          </p:cNvSpPr>
          <p:nvPr>
            <p:ph type="title" idx="4294967295"/>
          </p:nvPr>
        </p:nvSpPr>
        <p:spPr>
          <a:xfrm>
            <a:off x="4920731" y="434974"/>
            <a:ext cx="4010025" cy="49212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CA" sz="2800" b="0" i="0" u="none" strike="noStrike" kern="1200" cap="none" spc="0" normalizeH="0" baseline="0" noProof="0" dirty="0">
                <a:ln>
                  <a:noFill/>
                </a:ln>
                <a:solidFill>
                  <a:srgbClr val="005E9C"/>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rPr>
              <a:t>How do STIs spread?</a:t>
            </a:r>
          </a:p>
        </p:txBody>
      </p:sp>
      <p:graphicFrame>
        <p:nvGraphicFramePr>
          <p:cNvPr id="8" name="Content Placeholder 7" descr="List of how STIs spread: oral sex, vaginal sex, bodily fluids, skin to skin contact, infected mom to baby, sharing equipment, anal sex">
            <a:extLst>
              <a:ext uri="{FF2B5EF4-FFF2-40B4-BE49-F238E27FC236}">
                <a16:creationId xmlns:a16="http://schemas.microsoft.com/office/drawing/2014/main" id="{38FED654-D89B-4293-BA03-FB0604721782}"/>
              </a:ext>
            </a:extLst>
          </p:cNvPr>
          <p:cNvGraphicFramePr>
            <a:graphicFrameLocks noGrp="1"/>
          </p:cNvGraphicFramePr>
          <p:nvPr>
            <p:ph idx="1"/>
            <p:extLst>
              <p:ext uri="{D42A27DB-BD31-4B8C-83A1-F6EECF244321}">
                <p14:modId xmlns:p14="http://schemas.microsoft.com/office/powerpoint/2010/main" val="2913334039"/>
              </p:ext>
            </p:extLst>
          </p:nvPr>
        </p:nvGraphicFramePr>
        <p:xfrm>
          <a:off x="709126" y="1175657"/>
          <a:ext cx="7806223" cy="50013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543778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C3978A6-13DF-412A-999C-7F9A3AA81C11}"/>
              </a:ext>
            </a:extLst>
          </p:cNvPr>
          <p:cNvSpPr>
            <a:spLocks noGrp="1"/>
          </p:cNvSpPr>
          <p:nvPr>
            <p:ph type="sldNum" sz="quarter" idx="12"/>
          </p:nvPr>
        </p:nvSpPr>
        <p:spPr/>
        <p:txBody>
          <a:bodyPr/>
          <a:lstStyle/>
          <a:p>
            <a:fld id="{7C52F5B9-FDB6-408B-9494-2A665E6CCD82}" type="slidenum">
              <a:rPr lang="en-CA" smtClean="0"/>
              <a:pPr/>
              <a:t>19</a:t>
            </a:fld>
            <a:endParaRPr lang="en-CA" dirty="0"/>
          </a:p>
        </p:txBody>
      </p:sp>
      <p:sp>
        <p:nvSpPr>
          <p:cNvPr id="5" name="Text Placeholder 4">
            <a:extLst>
              <a:ext uri="{FF2B5EF4-FFF2-40B4-BE49-F238E27FC236}">
                <a16:creationId xmlns:a16="http://schemas.microsoft.com/office/drawing/2014/main" id="{86FCB6FB-1264-432F-942E-C50D9AB95E3B}"/>
              </a:ext>
            </a:extLst>
          </p:cNvPr>
          <p:cNvSpPr>
            <a:spLocks noGrp="1"/>
          </p:cNvSpPr>
          <p:nvPr>
            <p:ph type="title" idx="4294967295"/>
          </p:nvPr>
        </p:nvSpPr>
        <p:spPr>
          <a:xfrm>
            <a:off x="4438650" y="1333501"/>
            <a:ext cx="4010025" cy="49212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CA" sz="2800" b="0" i="0" u="none" strike="noStrike" kern="1200" cap="none" spc="0" normalizeH="0" baseline="0" noProof="0" dirty="0">
                <a:ln>
                  <a:noFill/>
                </a:ln>
                <a:solidFill>
                  <a:srgbClr val="005E9C"/>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rPr>
              <a:t>Testing for STIs</a:t>
            </a:r>
          </a:p>
        </p:txBody>
      </p:sp>
      <p:sp>
        <p:nvSpPr>
          <p:cNvPr id="3" name="Content Placeholder 2">
            <a:extLst>
              <a:ext uri="{FF2B5EF4-FFF2-40B4-BE49-F238E27FC236}">
                <a16:creationId xmlns:a16="http://schemas.microsoft.com/office/drawing/2014/main" id="{C99CDECC-BB7E-4057-993C-DFFDBD42E8C2}"/>
              </a:ext>
            </a:extLst>
          </p:cNvPr>
          <p:cNvSpPr>
            <a:spLocks noGrp="1"/>
          </p:cNvSpPr>
          <p:nvPr>
            <p:ph idx="1"/>
          </p:nvPr>
        </p:nvSpPr>
        <p:spPr/>
        <p:txBody>
          <a:bodyPr/>
          <a:lstStyle/>
          <a:p>
            <a:endParaRPr lang="en-CA" sz="2000" dirty="0"/>
          </a:p>
          <a:p>
            <a:r>
              <a:rPr lang="en-CA" dirty="0"/>
              <a:t>Blood test</a:t>
            </a:r>
          </a:p>
          <a:p>
            <a:r>
              <a:rPr lang="en-CA" dirty="0"/>
              <a:t>Urine test</a:t>
            </a:r>
          </a:p>
          <a:p>
            <a:r>
              <a:rPr lang="en-CA" dirty="0"/>
              <a:t>Physical exam</a:t>
            </a:r>
          </a:p>
          <a:p>
            <a:r>
              <a:rPr lang="en-CA" dirty="0"/>
              <a:t>Swab/Smear</a:t>
            </a:r>
          </a:p>
          <a:p>
            <a:endParaRPr lang="en-CA" dirty="0"/>
          </a:p>
        </p:txBody>
      </p:sp>
      <p:pic>
        <p:nvPicPr>
          <p:cNvPr id="8" name="Picture Placeholder 7">
            <a:extLst>
              <a:ext uri="{FF2B5EF4-FFF2-40B4-BE49-F238E27FC236}">
                <a16:creationId xmlns:a16="http://schemas.microsoft.com/office/drawing/2014/main" id="{495D2B4D-6593-4ECD-B79F-D9E5830C3159}"/>
              </a:ext>
              <a:ext uri="{C183D7F6-B498-43B3-948B-1728B52AA6E4}">
                <adec:decorative xmlns:adec="http://schemas.microsoft.com/office/drawing/2017/decorative" val="1"/>
              </a:ext>
            </a:extLst>
          </p:cNvPr>
          <p:cNvPicPr>
            <a:picLocks noGrp="1" noChangeAspect="1"/>
          </p:cNvPicPr>
          <p:nvPr>
            <p:ph type="pic" sz="quarter" idx="14"/>
          </p:nvPr>
        </p:nvPicPr>
        <p:blipFill>
          <a:blip r:embed="rId3" cstate="print">
            <a:extLst>
              <a:ext uri="{28A0092B-C50C-407E-A947-70E740481C1C}">
                <a14:useLocalDpi xmlns:a14="http://schemas.microsoft.com/office/drawing/2010/main" val="0"/>
              </a:ext>
            </a:extLst>
          </a:blip>
          <a:stretch>
            <a:fillRect/>
          </a:stretch>
        </p:blipFill>
        <p:spPr>
          <a:xfrm>
            <a:off x="479144" y="2015815"/>
            <a:ext cx="3613711" cy="2388234"/>
          </a:xfrm>
          <a:prstGeom prst="rect">
            <a:avLst/>
          </a:prstGeom>
        </p:spPr>
      </p:pic>
    </p:spTree>
    <p:extLst>
      <p:ext uri="{BB962C8B-B14F-4D97-AF65-F5344CB8AC3E}">
        <p14:creationId xmlns:p14="http://schemas.microsoft.com/office/powerpoint/2010/main" val="11186084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CBF515-AA0F-4DDF-9521-E01F8C2FF826}"/>
              </a:ext>
            </a:extLst>
          </p:cNvPr>
          <p:cNvSpPr>
            <a:spLocks noGrp="1"/>
          </p:cNvSpPr>
          <p:nvPr>
            <p:ph type="title"/>
          </p:nvPr>
        </p:nvSpPr>
        <p:spPr>
          <a:xfrm>
            <a:off x="4746498" y="-652209"/>
            <a:ext cx="4086225" cy="587375"/>
          </a:xfrm>
        </p:spPr>
        <p:txBody>
          <a:bodyPr>
            <a:normAutofit fontScale="90000"/>
          </a:bodyPr>
          <a:lstStyle/>
          <a:p>
            <a:r>
              <a:rPr lang="en-US" dirty="0"/>
              <a:t>The </a:t>
            </a:r>
            <a:r>
              <a:rPr lang="en-US" dirty="0" err="1"/>
              <a:t>Genderbread</a:t>
            </a:r>
            <a:r>
              <a:rPr lang="en-US" dirty="0"/>
              <a:t> Person</a:t>
            </a:r>
            <a:endParaRPr lang="en-CA" dirty="0"/>
          </a:p>
        </p:txBody>
      </p:sp>
      <p:pic>
        <p:nvPicPr>
          <p:cNvPr id="6" name="Content Placeholder 5" descr="The Genderbread Person">
            <a:extLst>
              <a:ext uri="{FF2B5EF4-FFF2-40B4-BE49-F238E27FC236}">
                <a16:creationId xmlns:a16="http://schemas.microsoft.com/office/drawing/2014/main" id="{C788DFA5-F2D0-4CF2-8717-CC79CF6DBFBD}"/>
              </a:ext>
            </a:extLst>
          </p:cNvPr>
          <p:cNvPicPr>
            <a:picLocks noGrp="1" noChangeAspect="1"/>
          </p:cNvPicPr>
          <p:nvPr>
            <p:ph idx="1"/>
          </p:nvPr>
        </p:nvPicPr>
        <p:blipFill>
          <a:blip r:embed="rId3"/>
          <a:stretch>
            <a:fillRect/>
          </a:stretch>
        </p:blipFill>
        <p:spPr>
          <a:xfrm>
            <a:off x="1245474" y="1227646"/>
            <a:ext cx="6653052" cy="4351338"/>
          </a:xfrm>
          <a:prstGeom prst="rect">
            <a:avLst/>
          </a:prstGeom>
        </p:spPr>
      </p:pic>
      <p:sp>
        <p:nvSpPr>
          <p:cNvPr id="4" name="Slide Number Placeholder 3">
            <a:extLst>
              <a:ext uri="{FF2B5EF4-FFF2-40B4-BE49-F238E27FC236}">
                <a16:creationId xmlns:a16="http://schemas.microsoft.com/office/drawing/2014/main" id="{BF312CB6-8987-4CB6-8242-7BB1E11668CC}"/>
              </a:ext>
            </a:extLst>
          </p:cNvPr>
          <p:cNvSpPr>
            <a:spLocks noGrp="1"/>
          </p:cNvSpPr>
          <p:nvPr>
            <p:ph type="sldNum" sz="quarter" idx="12"/>
          </p:nvPr>
        </p:nvSpPr>
        <p:spPr/>
        <p:txBody>
          <a:bodyPr/>
          <a:lstStyle/>
          <a:p>
            <a:fld id="{7C52F5B9-FDB6-408B-9494-2A665E6CCD82}" type="slidenum">
              <a:rPr lang="en-CA" smtClean="0"/>
              <a:pPr/>
              <a:t>2</a:t>
            </a:fld>
            <a:endParaRPr lang="en-CA" dirty="0"/>
          </a:p>
        </p:txBody>
      </p:sp>
    </p:spTree>
    <p:extLst>
      <p:ext uri="{BB962C8B-B14F-4D97-AF65-F5344CB8AC3E}">
        <p14:creationId xmlns:p14="http://schemas.microsoft.com/office/powerpoint/2010/main" val="16589056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4DBE4D6-453D-4E92-9DFB-9CCBF4243BC7}"/>
              </a:ext>
            </a:extLst>
          </p:cNvPr>
          <p:cNvSpPr>
            <a:spLocks noGrp="1"/>
          </p:cNvSpPr>
          <p:nvPr>
            <p:ph type="sldNum" sz="quarter" idx="12"/>
          </p:nvPr>
        </p:nvSpPr>
        <p:spPr/>
        <p:txBody>
          <a:bodyPr/>
          <a:lstStyle/>
          <a:p>
            <a:fld id="{7C52F5B9-FDB6-408B-9494-2A665E6CCD82}" type="slidenum">
              <a:rPr lang="en-CA" smtClean="0"/>
              <a:pPr/>
              <a:t>20</a:t>
            </a:fld>
            <a:endParaRPr lang="en-CA" dirty="0"/>
          </a:p>
        </p:txBody>
      </p:sp>
      <p:sp>
        <p:nvSpPr>
          <p:cNvPr id="5" name="Text Placeholder 4">
            <a:extLst>
              <a:ext uri="{FF2B5EF4-FFF2-40B4-BE49-F238E27FC236}">
                <a16:creationId xmlns:a16="http://schemas.microsoft.com/office/drawing/2014/main" id="{D1A1FDAA-A3E4-4E69-B4CA-45234C8D2D15}"/>
              </a:ext>
            </a:extLst>
          </p:cNvPr>
          <p:cNvSpPr>
            <a:spLocks noGrp="1"/>
          </p:cNvSpPr>
          <p:nvPr>
            <p:ph type="title" idx="4294967295"/>
          </p:nvPr>
        </p:nvSpPr>
        <p:spPr>
          <a:xfrm>
            <a:off x="628650" y="1333501"/>
            <a:ext cx="4010025" cy="49212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CA" sz="2800" b="0" i="0" u="none" strike="noStrike" kern="1200" cap="none" spc="0" normalizeH="0" baseline="0" noProof="0" dirty="0">
                <a:ln>
                  <a:noFill/>
                </a:ln>
                <a:solidFill>
                  <a:srgbClr val="005E9C"/>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rPr>
              <a:t>Treatments for STIs</a:t>
            </a:r>
          </a:p>
        </p:txBody>
      </p:sp>
      <p:sp>
        <p:nvSpPr>
          <p:cNvPr id="3" name="Content Placeholder 2">
            <a:extLst>
              <a:ext uri="{FF2B5EF4-FFF2-40B4-BE49-F238E27FC236}">
                <a16:creationId xmlns:a16="http://schemas.microsoft.com/office/drawing/2014/main" id="{95CAFCAC-307E-4D40-854F-0C5BA5510111}"/>
              </a:ext>
            </a:extLst>
          </p:cNvPr>
          <p:cNvSpPr>
            <a:spLocks noGrp="1"/>
          </p:cNvSpPr>
          <p:nvPr>
            <p:ph idx="1"/>
          </p:nvPr>
        </p:nvSpPr>
        <p:spPr/>
        <p:txBody>
          <a:bodyPr/>
          <a:lstStyle/>
          <a:p>
            <a:r>
              <a:rPr lang="en-US" sz="2000" dirty="0"/>
              <a:t>Antibiotics</a:t>
            </a:r>
          </a:p>
          <a:p>
            <a:pPr lvl="1"/>
            <a:r>
              <a:rPr lang="en-US" sz="1800" dirty="0"/>
              <a:t>Antibiotics, often in a single dose, can cure many sexually transmitted bacterial and parasitic infections, including gonorrhea, syphilis, chlamydia and trichomoniasis</a:t>
            </a:r>
            <a:endParaRPr lang="en-CA" sz="1800" dirty="0"/>
          </a:p>
          <a:p>
            <a:r>
              <a:rPr lang="en-US" sz="2000" dirty="0"/>
              <a:t>Antiviral drugs </a:t>
            </a:r>
          </a:p>
          <a:p>
            <a:pPr lvl="1"/>
            <a:r>
              <a:rPr lang="en-US" sz="1800" dirty="0"/>
              <a:t>If you have herpes or HIV, you'll be prescribed an antiviral drug.</a:t>
            </a:r>
            <a:endParaRPr lang="en-CA" sz="1800" dirty="0"/>
          </a:p>
          <a:p>
            <a:r>
              <a:rPr lang="en-CA" sz="2000" dirty="0"/>
              <a:t>Treatments to remove genital warts</a:t>
            </a:r>
          </a:p>
          <a:p>
            <a:r>
              <a:rPr lang="en-CA" sz="2000" dirty="0"/>
              <a:t>Partners should be tested and treated too</a:t>
            </a:r>
          </a:p>
        </p:txBody>
      </p:sp>
      <p:pic>
        <p:nvPicPr>
          <p:cNvPr id="8" name="Picture Placeholder 7">
            <a:extLst>
              <a:ext uri="{FF2B5EF4-FFF2-40B4-BE49-F238E27FC236}">
                <a16:creationId xmlns:a16="http://schemas.microsoft.com/office/drawing/2014/main" id="{B953807E-3607-44BB-995A-01294A9574F9}"/>
              </a:ext>
              <a:ext uri="{C183D7F6-B498-43B3-948B-1728B52AA6E4}">
                <adec:decorative xmlns:adec="http://schemas.microsoft.com/office/drawing/2017/decorative" val="1"/>
              </a:ext>
            </a:extLst>
          </p:cNvPr>
          <p:cNvPicPr>
            <a:picLocks noGrp="1" noChangeAspect="1"/>
          </p:cNvPicPr>
          <p:nvPr>
            <p:ph type="pic" sz="quarter" idx="14"/>
          </p:nvPr>
        </p:nvPicPr>
        <p:blipFill>
          <a:blip r:embed="rId3" cstate="print">
            <a:extLst>
              <a:ext uri="{28A0092B-C50C-407E-A947-70E740481C1C}">
                <a14:useLocalDpi xmlns:a14="http://schemas.microsoft.com/office/drawing/2010/main" val="0"/>
              </a:ext>
            </a:extLst>
          </a:blip>
          <a:stretch>
            <a:fillRect/>
          </a:stretch>
        </p:blipFill>
        <p:spPr>
          <a:xfrm>
            <a:off x="4903999" y="1825625"/>
            <a:ext cx="3836548" cy="2558807"/>
          </a:xfrm>
          <a:prstGeom prst="rect">
            <a:avLst/>
          </a:prstGeom>
        </p:spPr>
      </p:pic>
    </p:spTree>
    <p:extLst>
      <p:ext uri="{BB962C8B-B14F-4D97-AF65-F5344CB8AC3E}">
        <p14:creationId xmlns:p14="http://schemas.microsoft.com/office/powerpoint/2010/main" val="29612706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6DD9AA6-F58F-4B75-82A3-26C10120352B}"/>
              </a:ext>
            </a:extLst>
          </p:cNvPr>
          <p:cNvSpPr>
            <a:spLocks noGrp="1"/>
          </p:cNvSpPr>
          <p:nvPr>
            <p:ph type="sldNum" sz="quarter" idx="12"/>
          </p:nvPr>
        </p:nvSpPr>
        <p:spPr/>
        <p:txBody>
          <a:bodyPr/>
          <a:lstStyle/>
          <a:p>
            <a:fld id="{7C52F5B9-FDB6-408B-9494-2A665E6CCD82}" type="slidenum">
              <a:rPr lang="en-CA" smtClean="0"/>
              <a:pPr/>
              <a:t>21</a:t>
            </a:fld>
            <a:endParaRPr lang="en-CA" dirty="0"/>
          </a:p>
        </p:txBody>
      </p:sp>
      <p:sp>
        <p:nvSpPr>
          <p:cNvPr id="5" name="Text Placeholder 4">
            <a:extLst>
              <a:ext uri="{FF2B5EF4-FFF2-40B4-BE49-F238E27FC236}">
                <a16:creationId xmlns:a16="http://schemas.microsoft.com/office/drawing/2014/main" id="{A43580EA-F16C-4E78-AC93-844B97021944}"/>
              </a:ext>
            </a:extLst>
          </p:cNvPr>
          <p:cNvSpPr>
            <a:spLocks noGrp="1"/>
          </p:cNvSpPr>
          <p:nvPr>
            <p:ph type="title" idx="4294967295"/>
          </p:nvPr>
        </p:nvSpPr>
        <p:spPr>
          <a:xfrm>
            <a:off x="628650" y="1333501"/>
            <a:ext cx="4010025" cy="49212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CA" sz="2800" b="0" i="0" u="none" strike="noStrike" kern="1200" cap="none" spc="0" normalizeH="0" baseline="0" noProof="0" dirty="0">
                <a:ln>
                  <a:noFill/>
                </a:ln>
                <a:solidFill>
                  <a:srgbClr val="005E9C"/>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rPr>
              <a:t>Preventing STIs</a:t>
            </a:r>
          </a:p>
        </p:txBody>
      </p:sp>
      <p:sp>
        <p:nvSpPr>
          <p:cNvPr id="3" name="Content Placeholder 2">
            <a:extLst>
              <a:ext uri="{FF2B5EF4-FFF2-40B4-BE49-F238E27FC236}">
                <a16:creationId xmlns:a16="http://schemas.microsoft.com/office/drawing/2014/main" id="{C6787B9A-7BC2-4BF5-94EF-EF843C85E179}"/>
              </a:ext>
            </a:extLst>
          </p:cNvPr>
          <p:cNvSpPr>
            <a:spLocks noGrp="1"/>
          </p:cNvSpPr>
          <p:nvPr>
            <p:ph idx="1"/>
          </p:nvPr>
        </p:nvSpPr>
        <p:spPr/>
        <p:txBody>
          <a:bodyPr/>
          <a:lstStyle/>
          <a:p>
            <a:r>
              <a:rPr lang="en-CA" dirty="0"/>
              <a:t>Abstinence</a:t>
            </a:r>
          </a:p>
          <a:p>
            <a:r>
              <a:rPr lang="en-CA" dirty="0"/>
              <a:t>Practice safer sex</a:t>
            </a:r>
          </a:p>
          <a:p>
            <a:pPr lvl="1"/>
            <a:r>
              <a:rPr lang="en-CA" dirty="0"/>
              <a:t>Condoms</a:t>
            </a:r>
          </a:p>
          <a:p>
            <a:pPr lvl="1"/>
            <a:r>
              <a:rPr lang="en-CA" dirty="0"/>
              <a:t>Dental dams</a:t>
            </a:r>
          </a:p>
          <a:p>
            <a:r>
              <a:rPr lang="en-CA" dirty="0"/>
              <a:t>Routine STI testing</a:t>
            </a:r>
          </a:p>
          <a:p>
            <a:r>
              <a:rPr lang="en-CA" dirty="0"/>
              <a:t>Vaccinations</a:t>
            </a:r>
          </a:p>
          <a:p>
            <a:r>
              <a:rPr lang="en-CA" dirty="0" err="1"/>
              <a:t>PrEP</a:t>
            </a:r>
            <a:r>
              <a:rPr lang="en-CA" dirty="0"/>
              <a:t> (HIV)</a:t>
            </a:r>
          </a:p>
          <a:p>
            <a:r>
              <a:rPr lang="en-CA" dirty="0"/>
              <a:t>Open communication with your partner</a:t>
            </a:r>
          </a:p>
          <a:p>
            <a:endParaRPr lang="en-CA" dirty="0"/>
          </a:p>
        </p:txBody>
      </p:sp>
      <p:pic>
        <p:nvPicPr>
          <p:cNvPr id="8" name="Picture Placeholder 7">
            <a:extLst>
              <a:ext uri="{FF2B5EF4-FFF2-40B4-BE49-F238E27FC236}">
                <a16:creationId xmlns:a16="http://schemas.microsoft.com/office/drawing/2014/main" id="{8E1A4E6F-DA38-45C2-84A4-F27C5C5BFB32}"/>
              </a:ext>
              <a:ext uri="{C183D7F6-B498-43B3-948B-1728B52AA6E4}">
                <adec:decorative xmlns:adec="http://schemas.microsoft.com/office/drawing/2017/decorative" val="1"/>
              </a:ext>
            </a:extLst>
          </p:cNvPr>
          <p:cNvPicPr>
            <a:picLocks noGrp="1" noChangeAspect="1"/>
          </p:cNvPicPr>
          <p:nvPr>
            <p:ph type="pic" sz="quarter" idx="14"/>
          </p:nvPr>
        </p:nvPicPr>
        <p:blipFill>
          <a:blip r:embed="rId3" cstate="print">
            <a:extLst>
              <a:ext uri="{28A0092B-C50C-407E-A947-70E740481C1C}">
                <a14:useLocalDpi xmlns:a14="http://schemas.microsoft.com/office/drawing/2010/main" val="0"/>
              </a:ext>
            </a:extLst>
          </a:blip>
          <a:stretch>
            <a:fillRect/>
          </a:stretch>
        </p:blipFill>
        <p:spPr>
          <a:xfrm>
            <a:off x="4442224" y="1688343"/>
            <a:ext cx="4100446" cy="2734367"/>
          </a:xfrm>
          <a:prstGeom prst="rect">
            <a:avLst/>
          </a:prstGeom>
        </p:spPr>
      </p:pic>
    </p:spTree>
    <p:extLst>
      <p:ext uri="{BB962C8B-B14F-4D97-AF65-F5344CB8AC3E}">
        <p14:creationId xmlns:p14="http://schemas.microsoft.com/office/powerpoint/2010/main" val="37880020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E29B180-DC10-4F96-B298-971D1708CECB}"/>
              </a:ext>
            </a:extLst>
          </p:cNvPr>
          <p:cNvSpPr>
            <a:spLocks noGrp="1"/>
          </p:cNvSpPr>
          <p:nvPr>
            <p:ph type="sldNum" sz="quarter" idx="12"/>
          </p:nvPr>
        </p:nvSpPr>
        <p:spPr/>
        <p:txBody>
          <a:bodyPr/>
          <a:lstStyle/>
          <a:p>
            <a:fld id="{7C52F5B9-FDB6-408B-9494-2A665E6CCD82}" type="slidenum">
              <a:rPr lang="en-CA" smtClean="0"/>
              <a:pPr/>
              <a:t>22</a:t>
            </a:fld>
            <a:endParaRPr lang="en-CA" dirty="0"/>
          </a:p>
        </p:txBody>
      </p:sp>
      <p:sp>
        <p:nvSpPr>
          <p:cNvPr id="2" name="Title 1">
            <a:extLst>
              <a:ext uri="{FF2B5EF4-FFF2-40B4-BE49-F238E27FC236}">
                <a16:creationId xmlns:a16="http://schemas.microsoft.com/office/drawing/2014/main" id="{D7967E36-E5F5-4FD5-915D-FFF9041016E8}"/>
              </a:ext>
            </a:extLst>
          </p:cNvPr>
          <p:cNvSpPr>
            <a:spLocks noGrp="1"/>
          </p:cNvSpPr>
          <p:nvPr>
            <p:ph type="title"/>
          </p:nvPr>
        </p:nvSpPr>
        <p:spPr/>
        <p:txBody>
          <a:bodyPr/>
          <a:lstStyle/>
          <a:p>
            <a:r>
              <a:rPr lang="en-CA" dirty="0"/>
              <a:t>Bacterial</a:t>
            </a:r>
          </a:p>
        </p:txBody>
      </p:sp>
      <p:sp>
        <p:nvSpPr>
          <p:cNvPr id="5" name="Text Placeholder 4">
            <a:extLst>
              <a:ext uri="{FF2B5EF4-FFF2-40B4-BE49-F238E27FC236}">
                <a16:creationId xmlns:a16="http://schemas.microsoft.com/office/drawing/2014/main" id="{43065527-9EA4-4EDD-947D-C724789CEBA1}"/>
              </a:ext>
            </a:extLst>
          </p:cNvPr>
          <p:cNvSpPr>
            <a:spLocks noGrp="1"/>
          </p:cNvSpPr>
          <p:nvPr>
            <p:ph type="body" sz="quarter" idx="13"/>
          </p:nvPr>
        </p:nvSpPr>
        <p:spPr>
          <a:xfrm>
            <a:off x="427920" y="1333500"/>
            <a:ext cx="4010025" cy="492125"/>
          </a:xfrm>
        </p:spPr>
        <p:txBody>
          <a:bodyPr/>
          <a:lstStyle/>
          <a:p>
            <a:r>
              <a:rPr lang="en-CA" dirty="0"/>
              <a:t>Chlamydia</a:t>
            </a:r>
          </a:p>
        </p:txBody>
      </p:sp>
      <p:sp>
        <p:nvSpPr>
          <p:cNvPr id="7" name="Content Placeholder 6">
            <a:extLst>
              <a:ext uri="{FF2B5EF4-FFF2-40B4-BE49-F238E27FC236}">
                <a16:creationId xmlns:a16="http://schemas.microsoft.com/office/drawing/2014/main" id="{18BBFE71-136E-483A-AD35-174701D8E3CA}"/>
              </a:ext>
            </a:extLst>
          </p:cNvPr>
          <p:cNvSpPr>
            <a:spLocks noGrp="1"/>
          </p:cNvSpPr>
          <p:nvPr>
            <p:ph idx="1"/>
          </p:nvPr>
        </p:nvSpPr>
        <p:spPr/>
        <p:txBody>
          <a:bodyPr/>
          <a:lstStyle/>
          <a:p>
            <a:r>
              <a:rPr lang="en-CA" sz="2000" dirty="0"/>
              <a:t>The most common STI in Canada</a:t>
            </a:r>
          </a:p>
          <a:p>
            <a:pPr>
              <a:buFont typeface="Arial" pitchFamily="34" charset="0"/>
              <a:buChar char="•"/>
            </a:pPr>
            <a:r>
              <a:rPr lang="en-US" sz="2000" dirty="0"/>
              <a:t>Most cases in 15-24 year olds</a:t>
            </a:r>
          </a:p>
          <a:p>
            <a:pPr>
              <a:buFont typeface="Arial" pitchFamily="34" charset="0"/>
              <a:buChar char="•"/>
            </a:pPr>
            <a:r>
              <a:rPr lang="en-US" sz="2000" dirty="0"/>
              <a:t>Around 70% percent of women and 50% of men with chlamydia have no symptoms</a:t>
            </a:r>
          </a:p>
          <a:p>
            <a:pPr>
              <a:buFont typeface="Arial" pitchFamily="34" charset="0"/>
              <a:buChar char="•"/>
            </a:pPr>
            <a:r>
              <a:rPr lang="en-CA" sz="2000" dirty="0"/>
              <a:t>Can infect the cervix, urethra, rectum, throat and eyes</a:t>
            </a:r>
          </a:p>
          <a:p>
            <a:r>
              <a:rPr lang="en-CA" sz="2000" dirty="0"/>
              <a:t>Can be cured with antibiotics</a:t>
            </a:r>
          </a:p>
          <a:p>
            <a:endParaRPr lang="en-CA" sz="2000" dirty="0"/>
          </a:p>
          <a:p>
            <a:endParaRPr lang="en-CA" sz="2000" dirty="0"/>
          </a:p>
        </p:txBody>
      </p:sp>
      <p:pic>
        <p:nvPicPr>
          <p:cNvPr id="6" name="Picture Placeholder 5">
            <a:extLst>
              <a:ext uri="{FF2B5EF4-FFF2-40B4-BE49-F238E27FC236}">
                <a16:creationId xmlns:a16="http://schemas.microsoft.com/office/drawing/2014/main" id="{68210CE1-E9C1-45F6-93F7-BBE0495D43B7}"/>
              </a:ext>
              <a:ext uri="{C183D7F6-B498-43B3-948B-1728B52AA6E4}">
                <adec:decorative xmlns:adec="http://schemas.microsoft.com/office/drawing/2017/decorative" val="1"/>
              </a:ext>
            </a:extLst>
          </p:cNvPr>
          <p:cNvPicPr>
            <a:picLocks noGrp="1" noChangeAspect="1"/>
          </p:cNvPicPr>
          <p:nvPr>
            <p:ph type="pic" sz="quarter" idx="14"/>
          </p:nvPr>
        </p:nvPicPr>
        <p:blipFill>
          <a:blip r:embed="rId3" cstate="print">
            <a:extLst>
              <a:ext uri="{28A0092B-C50C-407E-A947-70E740481C1C}">
                <a14:useLocalDpi xmlns:a14="http://schemas.microsoft.com/office/drawing/2010/main" val="0"/>
              </a:ext>
            </a:extLst>
          </a:blip>
          <a:stretch>
            <a:fillRect/>
          </a:stretch>
        </p:blipFill>
        <p:spPr>
          <a:xfrm>
            <a:off x="412330" y="1886920"/>
            <a:ext cx="4024910" cy="2685080"/>
          </a:xfrm>
          <a:prstGeom prst="rect">
            <a:avLst/>
          </a:prstGeom>
        </p:spPr>
      </p:pic>
    </p:spTree>
    <p:extLst>
      <p:ext uri="{BB962C8B-B14F-4D97-AF65-F5344CB8AC3E}">
        <p14:creationId xmlns:p14="http://schemas.microsoft.com/office/powerpoint/2010/main" val="28125470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CC068C4-1D82-432E-9B83-9B90920545D7}"/>
              </a:ext>
            </a:extLst>
          </p:cNvPr>
          <p:cNvSpPr>
            <a:spLocks noGrp="1"/>
          </p:cNvSpPr>
          <p:nvPr>
            <p:ph type="sldNum" sz="quarter" idx="12"/>
          </p:nvPr>
        </p:nvSpPr>
        <p:spPr/>
        <p:txBody>
          <a:bodyPr/>
          <a:lstStyle/>
          <a:p>
            <a:fld id="{7C52F5B9-FDB6-408B-9494-2A665E6CCD82}" type="slidenum">
              <a:rPr lang="en-CA" smtClean="0"/>
              <a:pPr/>
              <a:t>23</a:t>
            </a:fld>
            <a:endParaRPr lang="en-CA" dirty="0"/>
          </a:p>
        </p:txBody>
      </p:sp>
      <p:sp>
        <p:nvSpPr>
          <p:cNvPr id="2" name="Title 1">
            <a:extLst>
              <a:ext uri="{FF2B5EF4-FFF2-40B4-BE49-F238E27FC236}">
                <a16:creationId xmlns:a16="http://schemas.microsoft.com/office/drawing/2014/main" id="{DAF50252-DF60-46C5-AEDA-4F2F94337FA7}"/>
              </a:ext>
            </a:extLst>
          </p:cNvPr>
          <p:cNvSpPr>
            <a:spLocks noGrp="1"/>
          </p:cNvSpPr>
          <p:nvPr>
            <p:ph type="title"/>
          </p:nvPr>
        </p:nvSpPr>
        <p:spPr/>
        <p:txBody>
          <a:bodyPr/>
          <a:lstStyle/>
          <a:p>
            <a:r>
              <a:rPr lang="en-CA" dirty="0"/>
              <a:t>Bacterial</a:t>
            </a:r>
          </a:p>
        </p:txBody>
      </p:sp>
      <p:sp>
        <p:nvSpPr>
          <p:cNvPr id="5" name="Text Placeholder 4">
            <a:extLst>
              <a:ext uri="{FF2B5EF4-FFF2-40B4-BE49-F238E27FC236}">
                <a16:creationId xmlns:a16="http://schemas.microsoft.com/office/drawing/2014/main" id="{75967549-E0B6-46C9-BE96-C6C020F4B5D0}"/>
              </a:ext>
            </a:extLst>
          </p:cNvPr>
          <p:cNvSpPr>
            <a:spLocks noGrp="1"/>
          </p:cNvSpPr>
          <p:nvPr>
            <p:ph type="body" sz="quarter" idx="13"/>
          </p:nvPr>
        </p:nvSpPr>
        <p:spPr>
          <a:xfrm>
            <a:off x="524783" y="1318308"/>
            <a:ext cx="4010025" cy="492125"/>
          </a:xfrm>
        </p:spPr>
        <p:txBody>
          <a:bodyPr/>
          <a:lstStyle/>
          <a:p>
            <a:r>
              <a:rPr lang="en-CA" dirty="0"/>
              <a:t>Gonorrhea</a:t>
            </a:r>
          </a:p>
        </p:txBody>
      </p:sp>
      <p:sp>
        <p:nvSpPr>
          <p:cNvPr id="3" name="Content Placeholder 2">
            <a:extLst>
              <a:ext uri="{FF2B5EF4-FFF2-40B4-BE49-F238E27FC236}">
                <a16:creationId xmlns:a16="http://schemas.microsoft.com/office/drawing/2014/main" id="{5C4B3E6F-FA5F-4D38-ADC2-F661867AFF97}"/>
              </a:ext>
            </a:extLst>
          </p:cNvPr>
          <p:cNvSpPr>
            <a:spLocks noGrp="1"/>
          </p:cNvSpPr>
          <p:nvPr>
            <p:ph idx="1"/>
          </p:nvPr>
        </p:nvSpPr>
        <p:spPr>
          <a:xfrm>
            <a:off x="4438650" y="1564371"/>
            <a:ext cx="4010025" cy="3206753"/>
          </a:xfrm>
        </p:spPr>
        <p:txBody>
          <a:bodyPr/>
          <a:lstStyle/>
          <a:p>
            <a:r>
              <a:rPr lang="en-CA" sz="2000" dirty="0"/>
              <a:t>Second most common STI</a:t>
            </a:r>
          </a:p>
          <a:p>
            <a:r>
              <a:rPr lang="en-CA" sz="2000" dirty="0"/>
              <a:t>Often a co-infection with chlamydia</a:t>
            </a:r>
          </a:p>
          <a:p>
            <a:r>
              <a:rPr lang="en-US" sz="2000" dirty="0">
                <a:solidFill>
                  <a:schemeClr val="tx1"/>
                </a:solidFill>
              </a:rPr>
              <a:t>Most cases in 15-29 year olds</a:t>
            </a:r>
            <a:endParaRPr lang="en-CA" sz="2000" dirty="0"/>
          </a:p>
          <a:p>
            <a:r>
              <a:rPr lang="en-CA" sz="2000" dirty="0"/>
              <a:t>Most women don’t have symptoms but most men will have symptoms</a:t>
            </a:r>
          </a:p>
          <a:p>
            <a:r>
              <a:rPr lang="en-CA" sz="2000" dirty="0"/>
              <a:t>Can infect the cervix, urethra, rectum, throat and eyes</a:t>
            </a:r>
          </a:p>
          <a:p>
            <a:r>
              <a:rPr lang="en-CA" sz="2000" dirty="0"/>
              <a:t>Can be cured with antibiotics BUT</a:t>
            </a:r>
          </a:p>
          <a:p>
            <a:r>
              <a:rPr lang="en-CA" sz="2000" dirty="0"/>
              <a:t>Growing resistance to antibiotics</a:t>
            </a:r>
          </a:p>
          <a:p>
            <a:endParaRPr lang="en-CA" sz="1800" dirty="0"/>
          </a:p>
          <a:p>
            <a:endParaRPr lang="en-CA" sz="1800" dirty="0"/>
          </a:p>
          <a:p>
            <a:endParaRPr lang="en-CA" sz="1800" dirty="0"/>
          </a:p>
          <a:p>
            <a:endParaRPr lang="en-CA" sz="1800" dirty="0"/>
          </a:p>
        </p:txBody>
      </p:sp>
      <p:pic>
        <p:nvPicPr>
          <p:cNvPr id="8" name="Picture Placeholder 7">
            <a:extLst>
              <a:ext uri="{FF2B5EF4-FFF2-40B4-BE49-F238E27FC236}">
                <a16:creationId xmlns:a16="http://schemas.microsoft.com/office/drawing/2014/main" id="{24985114-C2B5-444F-A215-20C7A86FEE86}"/>
              </a:ext>
              <a:ext uri="{C183D7F6-B498-43B3-948B-1728B52AA6E4}">
                <adec:decorative xmlns:adec="http://schemas.microsoft.com/office/drawing/2017/decorative" val="1"/>
              </a:ext>
            </a:extLst>
          </p:cNvPr>
          <p:cNvPicPr>
            <a:picLocks noGrp="1" noChangeAspect="1"/>
          </p:cNvPicPr>
          <p:nvPr>
            <p:ph type="pic" sz="quarter" idx="14"/>
          </p:nvPr>
        </p:nvPicPr>
        <p:blipFill>
          <a:blip r:embed="rId3" cstate="print">
            <a:extLst>
              <a:ext uri="{28A0092B-C50C-407E-A947-70E740481C1C}">
                <a14:useLocalDpi xmlns:a14="http://schemas.microsoft.com/office/drawing/2010/main" val="0"/>
              </a:ext>
            </a:extLst>
          </a:blip>
          <a:stretch>
            <a:fillRect/>
          </a:stretch>
        </p:blipFill>
        <p:spPr>
          <a:xfrm>
            <a:off x="524783" y="1810433"/>
            <a:ext cx="3793376" cy="2655363"/>
          </a:xfrm>
          <a:prstGeom prst="rect">
            <a:avLst/>
          </a:prstGeom>
        </p:spPr>
      </p:pic>
    </p:spTree>
    <p:extLst>
      <p:ext uri="{BB962C8B-B14F-4D97-AF65-F5344CB8AC3E}">
        <p14:creationId xmlns:p14="http://schemas.microsoft.com/office/powerpoint/2010/main" val="24526602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423FAA6-1E0D-426D-A311-7095D0AECF62}"/>
              </a:ext>
            </a:extLst>
          </p:cNvPr>
          <p:cNvSpPr>
            <a:spLocks noGrp="1"/>
          </p:cNvSpPr>
          <p:nvPr>
            <p:ph type="sldNum" sz="quarter" idx="12"/>
          </p:nvPr>
        </p:nvSpPr>
        <p:spPr/>
        <p:txBody>
          <a:bodyPr/>
          <a:lstStyle/>
          <a:p>
            <a:fld id="{7C52F5B9-FDB6-408B-9494-2A665E6CCD82}" type="slidenum">
              <a:rPr lang="en-CA" smtClean="0"/>
              <a:pPr/>
              <a:t>24</a:t>
            </a:fld>
            <a:endParaRPr lang="en-CA" dirty="0"/>
          </a:p>
        </p:txBody>
      </p:sp>
      <p:sp>
        <p:nvSpPr>
          <p:cNvPr id="2" name="Title 1">
            <a:extLst>
              <a:ext uri="{FF2B5EF4-FFF2-40B4-BE49-F238E27FC236}">
                <a16:creationId xmlns:a16="http://schemas.microsoft.com/office/drawing/2014/main" id="{48F22874-7258-423A-91BA-69F2B73DFCD5}"/>
              </a:ext>
            </a:extLst>
          </p:cNvPr>
          <p:cNvSpPr>
            <a:spLocks noGrp="1"/>
          </p:cNvSpPr>
          <p:nvPr>
            <p:ph type="title"/>
          </p:nvPr>
        </p:nvSpPr>
        <p:spPr/>
        <p:txBody>
          <a:bodyPr/>
          <a:lstStyle/>
          <a:p>
            <a:r>
              <a:rPr lang="en-CA" dirty="0"/>
              <a:t>Bacterial</a:t>
            </a:r>
          </a:p>
        </p:txBody>
      </p:sp>
      <p:sp>
        <p:nvSpPr>
          <p:cNvPr id="5" name="Text Placeholder 4">
            <a:extLst>
              <a:ext uri="{FF2B5EF4-FFF2-40B4-BE49-F238E27FC236}">
                <a16:creationId xmlns:a16="http://schemas.microsoft.com/office/drawing/2014/main" id="{FB773490-5659-48EC-9E6C-DF6D0BF14D36}"/>
              </a:ext>
            </a:extLst>
          </p:cNvPr>
          <p:cNvSpPr>
            <a:spLocks noGrp="1"/>
          </p:cNvSpPr>
          <p:nvPr>
            <p:ph type="body" sz="quarter" idx="13"/>
          </p:nvPr>
        </p:nvSpPr>
        <p:spPr>
          <a:xfrm>
            <a:off x="487900" y="1333500"/>
            <a:ext cx="4010025" cy="492125"/>
          </a:xfrm>
        </p:spPr>
        <p:txBody>
          <a:bodyPr/>
          <a:lstStyle/>
          <a:p>
            <a:r>
              <a:rPr lang="en-CA" dirty="0"/>
              <a:t>Syphilis</a:t>
            </a:r>
          </a:p>
        </p:txBody>
      </p:sp>
      <p:sp>
        <p:nvSpPr>
          <p:cNvPr id="3" name="Content Placeholder 2">
            <a:extLst>
              <a:ext uri="{FF2B5EF4-FFF2-40B4-BE49-F238E27FC236}">
                <a16:creationId xmlns:a16="http://schemas.microsoft.com/office/drawing/2014/main" id="{E6B881FA-4474-447F-A895-B11E8A54EFBE}"/>
              </a:ext>
            </a:extLst>
          </p:cNvPr>
          <p:cNvSpPr>
            <a:spLocks noGrp="1"/>
          </p:cNvSpPr>
          <p:nvPr>
            <p:ph idx="1"/>
          </p:nvPr>
        </p:nvSpPr>
        <p:spPr/>
        <p:txBody>
          <a:bodyPr/>
          <a:lstStyle/>
          <a:p>
            <a:pPr marL="285750" indent="-285750">
              <a:lnSpc>
                <a:spcPct val="150000"/>
              </a:lnSpc>
              <a:buFont typeface="Arial" panose="020B0604020202020204" pitchFamily="34" charset="0"/>
              <a:buChar char="•"/>
            </a:pPr>
            <a:r>
              <a:rPr lang="en-US" sz="2000" dirty="0"/>
              <a:t>Rates in Canada are increasing</a:t>
            </a:r>
          </a:p>
          <a:p>
            <a:pPr marL="285750" indent="-285750">
              <a:lnSpc>
                <a:spcPct val="150000"/>
              </a:lnSpc>
              <a:buFont typeface="Arial" panose="020B0604020202020204" pitchFamily="34" charset="0"/>
              <a:buChar char="•"/>
            </a:pPr>
            <a:r>
              <a:rPr lang="en-US" sz="2000" dirty="0"/>
              <a:t>Most common in men who have sex with men</a:t>
            </a:r>
            <a:endParaRPr lang="en-US" sz="800" dirty="0"/>
          </a:p>
          <a:p>
            <a:pPr marL="285750" indent="-285750">
              <a:lnSpc>
                <a:spcPct val="150000"/>
              </a:lnSpc>
              <a:buFont typeface="Arial" panose="020B0604020202020204" pitchFamily="34" charset="0"/>
              <a:buChar char="•"/>
            </a:pPr>
            <a:r>
              <a:rPr lang="en-US" sz="2000" dirty="0"/>
              <a:t>Painless sore</a:t>
            </a:r>
            <a:endParaRPr lang="en-US" sz="800" dirty="0"/>
          </a:p>
          <a:p>
            <a:r>
              <a:rPr lang="en-CA" sz="2000" dirty="0"/>
              <a:t>Can be fatal if left untreated</a:t>
            </a:r>
          </a:p>
          <a:p>
            <a:r>
              <a:rPr lang="en-CA" sz="2000" dirty="0"/>
              <a:t>Can be cured with antibiotics</a:t>
            </a:r>
          </a:p>
          <a:p>
            <a:endParaRPr lang="en-CA" sz="2000" dirty="0"/>
          </a:p>
        </p:txBody>
      </p:sp>
      <p:pic>
        <p:nvPicPr>
          <p:cNvPr id="8" name="Picture Placeholder 7">
            <a:extLst>
              <a:ext uri="{FF2B5EF4-FFF2-40B4-BE49-F238E27FC236}">
                <a16:creationId xmlns:a16="http://schemas.microsoft.com/office/drawing/2014/main" id="{80E3DD55-10BB-4841-BC22-D6390FA05F8A}"/>
              </a:ext>
              <a:ext uri="{C183D7F6-B498-43B3-948B-1728B52AA6E4}">
                <adec:decorative xmlns:adec="http://schemas.microsoft.com/office/drawing/2017/decorative" val="1"/>
              </a:ext>
            </a:extLst>
          </p:cNvPr>
          <p:cNvPicPr>
            <a:picLocks noGrp="1" noChangeAspect="1"/>
          </p:cNvPicPr>
          <p:nvPr>
            <p:ph type="pic" sz="quarter" idx="14"/>
          </p:nvPr>
        </p:nvPicPr>
        <p:blipFill>
          <a:blip r:embed="rId3" cstate="print">
            <a:extLst>
              <a:ext uri="{28A0092B-C50C-407E-A947-70E740481C1C}">
                <a14:useLocalDpi xmlns:a14="http://schemas.microsoft.com/office/drawing/2010/main" val="0"/>
              </a:ext>
            </a:extLst>
          </a:blip>
          <a:stretch>
            <a:fillRect/>
          </a:stretch>
        </p:blipFill>
        <p:spPr>
          <a:xfrm>
            <a:off x="549654" y="1907421"/>
            <a:ext cx="3886519" cy="2720563"/>
          </a:xfrm>
          <a:prstGeom prst="rect">
            <a:avLst/>
          </a:prstGeom>
        </p:spPr>
      </p:pic>
    </p:spTree>
    <p:extLst>
      <p:ext uri="{BB962C8B-B14F-4D97-AF65-F5344CB8AC3E}">
        <p14:creationId xmlns:p14="http://schemas.microsoft.com/office/powerpoint/2010/main" val="33765341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A9DAC99-6070-40D6-B6A3-E68A31BB533C}"/>
              </a:ext>
            </a:extLst>
          </p:cNvPr>
          <p:cNvSpPr>
            <a:spLocks noGrp="1"/>
          </p:cNvSpPr>
          <p:nvPr>
            <p:ph type="sldNum" sz="quarter" idx="12"/>
          </p:nvPr>
        </p:nvSpPr>
        <p:spPr/>
        <p:txBody>
          <a:bodyPr/>
          <a:lstStyle/>
          <a:p>
            <a:fld id="{7C52F5B9-FDB6-408B-9494-2A665E6CCD82}" type="slidenum">
              <a:rPr lang="en-CA" smtClean="0"/>
              <a:pPr/>
              <a:t>25</a:t>
            </a:fld>
            <a:endParaRPr lang="en-CA" dirty="0"/>
          </a:p>
        </p:txBody>
      </p:sp>
      <p:sp>
        <p:nvSpPr>
          <p:cNvPr id="2" name="Title 1">
            <a:extLst>
              <a:ext uri="{FF2B5EF4-FFF2-40B4-BE49-F238E27FC236}">
                <a16:creationId xmlns:a16="http://schemas.microsoft.com/office/drawing/2014/main" id="{AD171401-2020-4F2F-A305-72C2CA1A4583}"/>
              </a:ext>
            </a:extLst>
          </p:cNvPr>
          <p:cNvSpPr>
            <a:spLocks noGrp="1"/>
          </p:cNvSpPr>
          <p:nvPr>
            <p:ph type="title"/>
          </p:nvPr>
        </p:nvSpPr>
        <p:spPr/>
        <p:txBody>
          <a:bodyPr/>
          <a:lstStyle/>
          <a:p>
            <a:r>
              <a:rPr lang="en-CA" dirty="0"/>
              <a:t>Viral</a:t>
            </a:r>
          </a:p>
        </p:txBody>
      </p:sp>
      <p:sp>
        <p:nvSpPr>
          <p:cNvPr id="5" name="Text Placeholder 4">
            <a:extLst>
              <a:ext uri="{FF2B5EF4-FFF2-40B4-BE49-F238E27FC236}">
                <a16:creationId xmlns:a16="http://schemas.microsoft.com/office/drawing/2014/main" id="{DE2D4862-141D-405E-A173-CAAC9B4E9FD6}"/>
              </a:ext>
            </a:extLst>
          </p:cNvPr>
          <p:cNvSpPr>
            <a:spLocks noGrp="1"/>
          </p:cNvSpPr>
          <p:nvPr>
            <p:ph type="body" sz="quarter" idx="13"/>
          </p:nvPr>
        </p:nvSpPr>
        <p:spPr>
          <a:xfrm>
            <a:off x="951722" y="1221671"/>
            <a:ext cx="4010025" cy="492125"/>
          </a:xfrm>
        </p:spPr>
        <p:txBody>
          <a:bodyPr/>
          <a:lstStyle/>
          <a:p>
            <a:r>
              <a:rPr lang="en-CA" dirty="0"/>
              <a:t>HPV</a:t>
            </a:r>
          </a:p>
        </p:txBody>
      </p:sp>
      <p:sp>
        <p:nvSpPr>
          <p:cNvPr id="3" name="Content Placeholder 2">
            <a:extLst>
              <a:ext uri="{FF2B5EF4-FFF2-40B4-BE49-F238E27FC236}">
                <a16:creationId xmlns:a16="http://schemas.microsoft.com/office/drawing/2014/main" id="{0BA5088A-6296-4A28-A4D8-7CFC6D80B173}"/>
              </a:ext>
            </a:extLst>
          </p:cNvPr>
          <p:cNvSpPr>
            <a:spLocks noGrp="1"/>
          </p:cNvSpPr>
          <p:nvPr>
            <p:ph idx="1"/>
          </p:nvPr>
        </p:nvSpPr>
        <p:spPr>
          <a:xfrm>
            <a:off x="4438650" y="1414462"/>
            <a:ext cx="4010025" cy="4490403"/>
          </a:xfrm>
        </p:spPr>
        <p:txBody>
          <a:bodyPr/>
          <a:lstStyle/>
          <a:p>
            <a:r>
              <a:rPr lang="en-CA" sz="2000" dirty="0"/>
              <a:t>Human Papillomavirus</a:t>
            </a:r>
          </a:p>
          <a:p>
            <a:r>
              <a:rPr lang="en-CA" sz="2000" dirty="0"/>
              <a:t>75% of Canadians will have at least 1 infection in their lifetime</a:t>
            </a:r>
          </a:p>
          <a:p>
            <a:r>
              <a:rPr lang="en-CA" sz="2000" dirty="0"/>
              <a:t>Highest rates of infection are in ages 15-24</a:t>
            </a:r>
          </a:p>
          <a:p>
            <a:r>
              <a:rPr lang="en-US" sz="2000" dirty="0"/>
              <a:t>Single or clusters in genital warts</a:t>
            </a:r>
          </a:p>
          <a:p>
            <a:r>
              <a:rPr lang="en-US" sz="2000" dirty="0"/>
              <a:t>Soft, hard, round, flat, cauliflower-like</a:t>
            </a:r>
          </a:p>
          <a:p>
            <a:r>
              <a:rPr lang="en-US" sz="2000" dirty="0"/>
              <a:t>Many people have no symptoms of HPV</a:t>
            </a:r>
            <a:endParaRPr lang="en-CA" sz="2000" dirty="0"/>
          </a:p>
          <a:p>
            <a:r>
              <a:rPr lang="en-CA" sz="2000" dirty="0"/>
              <a:t>No cure for HPV</a:t>
            </a:r>
          </a:p>
          <a:p>
            <a:endParaRPr lang="en-CA" sz="1700" dirty="0"/>
          </a:p>
        </p:txBody>
      </p:sp>
      <p:pic>
        <p:nvPicPr>
          <p:cNvPr id="8" name="Picture Placeholder 7">
            <a:extLst>
              <a:ext uri="{FF2B5EF4-FFF2-40B4-BE49-F238E27FC236}">
                <a16:creationId xmlns:a16="http://schemas.microsoft.com/office/drawing/2014/main" id="{1E0A8B3D-E3A4-427B-855F-282B39DAA987}"/>
              </a:ext>
              <a:ext uri="{C183D7F6-B498-43B3-948B-1728B52AA6E4}">
                <adec:decorative xmlns:adec="http://schemas.microsoft.com/office/drawing/2017/decorative" val="1"/>
              </a:ext>
            </a:extLst>
          </p:cNvPr>
          <p:cNvPicPr>
            <a:picLocks noGrp="1" noChangeAspect="1"/>
          </p:cNvPicPr>
          <p:nvPr>
            <p:ph type="pic" sz="quarter" idx="14"/>
          </p:nvPr>
        </p:nvPicPr>
        <p:blipFill>
          <a:blip r:embed="rId3" cstate="print">
            <a:extLst>
              <a:ext uri="{28A0092B-C50C-407E-A947-70E740481C1C}">
                <a14:useLocalDpi xmlns:a14="http://schemas.microsoft.com/office/drawing/2010/main" val="0"/>
              </a:ext>
            </a:extLst>
          </a:blip>
          <a:srcRect l="18711" r="18711"/>
          <a:stretch>
            <a:fillRect/>
          </a:stretch>
        </p:blipFill>
        <p:spPr>
          <a:xfrm>
            <a:off x="951722" y="1686560"/>
            <a:ext cx="3191070" cy="3399532"/>
          </a:xfrm>
        </p:spPr>
      </p:pic>
    </p:spTree>
    <p:extLst>
      <p:ext uri="{BB962C8B-B14F-4D97-AF65-F5344CB8AC3E}">
        <p14:creationId xmlns:p14="http://schemas.microsoft.com/office/powerpoint/2010/main" val="22362174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4ECD3E6-CC66-4DA8-BD34-3F207A7AD354}"/>
              </a:ext>
            </a:extLst>
          </p:cNvPr>
          <p:cNvSpPr>
            <a:spLocks noGrp="1"/>
          </p:cNvSpPr>
          <p:nvPr>
            <p:ph type="sldNum" sz="quarter" idx="12"/>
          </p:nvPr>
        </p:nvSpPr>
        <p:spPr/>
        <p:txBody>
          <a:bodyPr/>
          <a:lstStyle/>
          <a:p>
            <a:fld id="{7C52F5B9-FDB6-408B-9494-2A665E6CCD82}" type="slidenum">
              <a:rPr lang="en-CA" smtClean="0"/>
              <a:pPr/>
              <a:t>26</a:t>
            </a:fld>
            <a:endParaRPr lang="en-CA" dirty="0"/>
          </a:p>
        </p:txBody>
      </p:sp>
      <p:sp>
        <p:nvSpPr>
          <p:cNvPr id="2" name="Title 1">
            <a:extLst>
              <a:ext uri="{FF2B5EF4-FFF2-40B4-BE49-F238E27FC236}">
                <a16:creationId xmlns:a16="http://schemas.microsoft.com/office/drawing/2014/main" id="{8A3549F2-C875-4A4F-A43E-83E470A1F292}"/>
              </a:ext>
            </a:extLst>
          </p:cNvPr>
          <p:cNvSpPr>
            <a:spLocks noGrp="1"/>
          </p:cNvSpPr>
          <p:nvPr>
            <p:ph type="title"/>
          </p:nvPr>
        </p:nvSpPr>
        <p:spPr/>
        <p:txBody>
          <a:bodyPr/>
          <a:lstStyle/>
          <a:p>
            <a:r>
              <a:rPr lang="en-CA" dirty="0"/>
              <a:t>Viral</a:t>
            </a:r>
          </a:p>
        </p:txBody>
      </p:sp>
      <p:sp>
        <p:nvSpPr>
          <p:cNvPr id="5" name="Text Placeholder 4">
            <a:extLst>
              <a:ext uri="{FF2B5EF4-FFF2-40B4-BE49-F238E27FC236}">
                <a16:creationId xmlns:a16="http://schemas.microsoft.com/office/drawing/2014/main" id="{43999D97-13F7-4685-924C-E861AB0E6FDE}"/>
              </a:ext>
            </a:extLst>
          </p:cNvPr>
          <p:cNvSpPr>
            <a:spLocks noGrp="1"/>
          </p:cNvSpPr>
          <p:nvPr>
            <p:ph type="body" sz="quarter" idx="13"/>
          </p:nvPr>
        </p:nvSpPr>
        <p:spPr>
          <a:xfrm>
            <a:off x="647700" y="1333498"/>
            <a:ext cx="4010025" cy="492125"/>
          </a:xfrm>
        </p:spPr>
        <p:txBody>
          <a:bodyPr/>
          <a:lstStyle/>
          <a:p>
            <a:r>
              <a:rPr lang="en-CA" dirty="0"/>
              <a:t>Herpes</a:t>
            </a:r>
          </a:p>
        </p:txBody>
      </p:sp>
      <p:sp>
        <p:nvSpPr>
          <p:cNvPr id="3" name="Content Placeholder 2">
            <a:extLst>
              <a:ext uri="{FF2B5EF4-FFF2-40B4-BE49-F238E27FC236}">
                <a16:creationId xmlns:a16="http://schemas.microsoft.com/office/drawing/2014/main" id="{EB420716-0AD0-4AAF-96EA-A26891CC0E37}"/>
              </a:ext>
            </a:extLst>
          </p:cNvPr>
          <p:cNvSpPr>
            <a:spLocks noGrp="1"/>
          </p:cNvSpPr>
          <p:nvPr>
            <p:ph idx="1"/>
          </p:nvPr>
        </p:nvSpPr>
        <p:spPr>
          <a:xfrm>
            <a:off x="4572000" y="974842"/>
            <a:ext cx="4010025" cy="4351338"/>
          </a:xfrm>
        </p:spPr>
        <p:txBody>
          <a:bodyPr/>
          <a:lstStyle/>
          <a:p>
            <a:r>
              <a:rPr lang="en-CA" sz="2000" dirty="0"/>
              <a:t>Caused by two types of the herpes virus</a:t>
            </a:r>
          </a:p>
          <a:p>
            <a:pPr>
              <a:lnSpc>
                <a:spcPct val="50000"/>
              </a:lnSpc>
            </a:pPr>
            <a:r>
              <a:rPr lang="en-CA" sz="2000" dirty="0"/>
              <a:t>Herpes Simplex Type I (HSV-1)</a:t>
            </a:r>
          </a:p>
          <a:p>
            <a:pPr lvl="1"/>
            <a:r>
              <a:rPr lang="en-CA" sz="2000" dirty="0"/>
              <a:t>Associated with the oral infection</a:t>
            </a:r>
          </a:p>
          <a:p>
            <a:pPr lvl="2"/>
            <a:r>
              <a:rPr lang="en-CA" dirty="0"/>
              <a:t>Cold sores</a:t>
            </a:r>
          </a:p>
          <a:p>
            <a:pPr>
              <a:lnSpc>
                <a:spcPct val="50000"/>
              </a:lnSpc>
            </a:pPr>
            <a:r>
              <a:rPr lang="en-CA" sz="2000" dirty="0"/>
              <a:t>Herpes Simplex Type II (HSV-2)</a:t>
            </a:r>
          </a:p>
          <a:p>
            <a:pPr lvl="1"/>
            <a:r>
              <a:rPr lang="en-CA" sz="2000" dirty="0"/>
              <a:t>Associated with the genital infection</a:t>
            </a:r>
          </a:p>
          <a:p>
            <a:pPr lvl="1"/>
            <a:r>
              <a:rPr lang="en-CA" sz="2000" dirty="0"/>
              <a:t>70% of HSV-2 infections happen when the infected person has no symptoms</a:t>
            </a:r>
          </a:p>
          <a:p>
            <a:pPr>
              <a:lnSpc>
                <a:spcPct val="100000"/>
              </a:lnSpc>
            </a:pPr>
            <a:r>
              <a:rPr lang="en-CA" sz="2000" dirty="0"/>
              <a:t>Both cause sores on the lips (cold sores) and sores on the genitals</a:t>
            </a:r>
          </a:p>
          <a:p>
            <a:pPr>
              <a:lnSpc>
                <a:spcPct val="50000"/>
              </a:lnSpc>
            </a:pPr>
            <a:r>
              <a:rPr lang="en-CA" sz="2000" dirty="0"/>
              <a:t>Not curable, but treatable</a:t>
            </a:r>
          </a:p>
          <a:p>
            <a:endParaRPr lang="en-CA" sz="1600" dirty="0"/>
          </a:p>
          <a:p>
            <a:endParaRPr lang="en-CA" sz="1600" dirty="0"/>
          </a:p>
        </p:txBody>
      </p:sp>
      <p:pic>
        <p:nvPicPr>
          <p:cNvPr id="8" name="Picture Placeholder 7">
            <a:extLst>
              <a:ext uri="{FF2B5EF4-FFF2-40B4-BE49-F238E27FC236}">
                <a16:creationId xmlns:a16="http://schemas.microsoft.com/office/drawing/2014/main" id="{1D6FB838-C051-4D6A-93D4-D3B9E33CDDB5}"/>
              </a:ext>
              <a:ext uri="{C183D7F6-B498-43B3-948B-1728B52AA6E4}">
                <adec:decorative xmlns:adec="http://schemas.microsoft.com/office/drawing/2017/decorative" val="1"/>
              </a:ext>
            </a:extLst>
          </p:cNvPr>
          <p:cNvPicPr>
            <a:picLocks noGrp="1" noChangeAspect="1"/>
          </p:cNvPicPr>
          <p:nvPr>
            <p:ph type="pic" sz="quarter" idx="14"/>
          </p:nvPr>
        </p:nvPicPr>
        <p:blipFill>
          <a:blip r:embed="rId3" cstate="print">
            <a:extLst>
              <a:ext uri="{28A0092B-C50C-407E-A947-70E740481C1C}">
                <a14:useLocalDpi xmlns:a14="http://schemas.microsoft.com/office/drawing/2010/main" val="0"/>
              </a:ext>
            </a:extLst>
          </a:blip>
          <a:srcRect l="18711" r="18711"/>
          <a:stretch>
            <a:fillRect/>
          </a:stretch>
        </p:blipFill>
        <p:spPr>
          <a:xfrm>
            <a:off x="628650" y="1825622"/>
            <a:ext cx="3790950" cy="3546477"/>
          </a:xfrm>
        </p:spPr>
      </p:pic>
    </p:spTree>
    <p:extLst>
      <p:ext uri="{BB962C8B-B14F-4D97-AF65-F5344CB8AC3E}">
        <p14:creationId xmlns:p14="http://schemas.microsoft.com/office/powerpoint/2010/main" val="41797849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AA90D44-B82E-47BA-8710-11D2ED4A0954}"/>
              </a:ext>
            </a:extLst>
          </p:cNvPr>
          <p:cNvSpPr>
            <a:spLocks noGrp="1"/>
          </p:cNvSpPr>
          <p:nvPr>
            <p:ph type="sldNum" sz="quarter" idx="12"/>
          </p:nvPr>
        </p:nvSpPr>
        <p:spPr/>
        <p:txBody>
          <a:bodyPr/>
          <a:lstStyle/>
          <a:p>
            <a:fld id="{7C52F5B9-FDB6-408B-9494-2A665E6CCD82}" type="slidenum">
              <a:rPr lang="en-CA" smtClean="0"/>
              <a:pPr/>
              <a:t>27</a:t>
            </a:fld>
            <a:endParaRPr lang="en-CA" dirty="0"/>
          </a:p>
        </p:txBody>
      </p:sp>
      <p:sp>
        <p:nvSpPr>
          <p:cNvPr id="2" name="Title 1">
            <a:extLst>
              <a:ext uri="{FF2B5EF4-FFF2-40B4-BE49-F238E27FC236}">
                <a16:creationId xmlns:a16="http://schemas.microsoft.com/office/drawing/2014/main" id="{8330521D-7F94-4B0A-BBDE-7BE27ABAE550}"/>
              </a:ext>
            </a:extLst>
          </p:cNvPr>
          <p:cNvSpPr>
            <a:spLocks noGrp="1"/>
          </p:cNvSpPr>
          <p:nvPr>
            <p:ph type="title"/>
          </p:nvPr>
        </p:nvSpPr>
        <p:spPr/>
        <p:txBody>
          <a:bodyPr/>
          <a:lstStyle/>
          <a:p>
            <a:r>
              <a:rPr lang="en-CA" dirty="0"/>
              <a:t>Viral</a:t>
            </a:r>
          </a:p>
        </p:txBody>
      </p:sp>
      <p:sp>
        <p:nvSpPr>
          <p:cNvPr id="5" name="Text Placeholder 4">
            <a:extLst>
              <a:ext uri="{FF2B5EF4-FFF2-40B4-BE49-F238E27FC236}">
                <a16:creationId xmlns:a16="http://schemas.microsoft.com/office/drawing/2014/main" id="{B83F83E1-51DF-4864-A6A8-DF8DBB71FEF2}"/>
              </a:ext>
            </a:extLst>
          </p:cNvPr>
          <p:cNvSpPr>
            <a:spLocks noGrp="1"/>
          </p:cNvSpPr>
          <p:nvPr>
            <p:ph type="body" sz="quarter" idx="13"/>
          </p:nvPr>
        </p:nvSpPr>
        <p:spPr>
          <a:xfrm>
            <a:off x="596900" y="1333500"/>
            <a:ext cx="7683500" cy="492125"/>
          </a:xfrm>
        </p:spPr>
        <p:txBody>
          <a:bodyPr/>
          <a:lstStyle/>
          <a:p>
            <a:r>
              <a:rPr lang="en-CA" dirty="0"/>
              <a:t>HIV (Human Immunodeficiency Virus)</a:t>
            </a:r>
          </a:p>
        </p:txBody>
      </p:sp>
      <p:sp>
        <p:nvSpPr>
          <p:cNvPr id="3" name="Content Placeholder 2">
            <a:extLst>
              <a:ext uri="{FF2B5EF4-FFF2-40B4-BE49-F238E27FC236}">
                <a16:creationId xmlns:a16="http://schemas.microsoft.com/office/drawing/2014/main" id="{7B82CAA3-C4B1-4F61-967F-63C8581911B6}"/>
              </a:ext>
            </a:extLst>
          </p:cNvPr>
          <p:cNvSpPr>
            <a:spLocks noGrp="1"/>
          </p:cNvSpPr>
          <p:nvPr>
            <p:ph idx="1"/>
          </p:nvPr>
        </p:nvSpPr>
        <p:spPr/>
        <p:txBody>
          <a:bodyPr/>
          <a:lstStyle/>
          <a:p>
            <a:r>
              <a:rPr lang="en-CA" sz="2000" dirty="0"/>
              <a:t>A virus that weakens the body’s immune system</a:t>
            </a:r>
          </a:p>
          <a:p>
            <a:r>
              <a:rPr lang="en-CA" sz="2000" dirty="0"/>
              <a:t>People can have HIV and have no symptoms</a:t>
            </a:r>
          </a:p>
          <a:p>
            <a:r>
              <a:rPr lang="en-CA" sz="2000" dirty="0"/>
              <a:t>Pre-Exposure Prophylaxis (</a:t>
            </a:r>
            <a:r>
              <a:rPr lang="en-CA" sz="2000" dirty="0" err="1"/>
              <a:t>PrEP</a:t>
            </a:r>
            <a:r>
              <a:rPr lang="en-CA" sz="2000" dirty="0"/>
              <a:t>) – prevention strategy</a:t>
            </a:r>
          </a:p>
          <a:p>
            <a:r>
              <a:rPr lang="en-CA" sz="2000" dirty="0"/>
              <a:t>No cure but there is treatment</a:t>
            </a:r>
          </a:p>
          <a:p>
            <a:pPr lvl="1"/>
            <a:r>
              <a:rPr lang="en-CA" sz="2000" dirty="0"/>
              <a:t>Considered a chronic disease</a:t>
            </a:r>
          </a:p>
          <a:p>
            <a:pPr lvl="1"/>
            <a:r>
              <a:rPr lang="en-CA" sz="2000" dirty="0"/>
              <a:t>Many people who have HIV live long lives</a:t>
            </a:r>
          </a:p>
          <a:p>
            <a:r>
              <a:rPr lang="en-CA" sz="2000" dirty="0"/>
              <a:t>Can lead to AIDS if left untreated</a:t>
            </a:r>
          </a:p>
          <a:p>
            <a:endParaRPr lang="en-CA" sz="2000" dirty="0"/>
          </a:p>
        </p:txBody>
      </p:sp>
      <p:pic>
        <p:nvPicPr>
          <p:cNvPr id="8" name="Picture Placeholder 7">
            <a:extLst>
              <a:ext uri="{FF2B5EF4-FFF2-40B4-BE49-F238E27FC236}">
                <a16:creationId xmlns:a16="http://schemas.microsoft.com/office/drawing/2014/main" id="{835D78D1-37FC-4B3A-B76D-6CEA67AE91D7}"/>
              </a:ext>
              <a:ext uri="{C183D7F6-B498-43B3-948B-1728B52AA6E4}">
                <adec:decorative xmlns:adec="http://schemas.microsoft.com/office/drawing/2017/decorative" val="1"/>
              </a:ext>
            </a:extLst>
          </p:cNvPr>
          <p:cNvPicPr>
            <a:picLocks noGrp="1" noChangeAspect="1"/>
          </p:cNvPicPr>
          <p:nvPr>
            <p:ph type="pic" sz="quarter" idx="14"/>
          </p:nvPr>
        </p:nvPicPr>
        <p:blipFill>
          <a:blip r:embed="rId3" cstate="print">
            <a:extLst>
              <a:ext uri="{28A0092B-C50C-407E-A947-70E740481C1C}">
                <a14:useLocalDpi xmlns:a14="http://schemas.microsoft.com/office/drawing/2010/main" val="0"/>
              </a:ext>
            </a:extLst>
          </a:blip>
          <a:srcRect l="23603" r="23603"/>
          <a:stretch>
            <a:fillRect/>
          </a:stretch>
        </p:blipFill>
        <p:spPr>
          <a:xfrm>
            <a:off x="695325" y="1825625"/>
            <a:ext cx="3356299" cy="3575555"/>
          </a:xfrm>
        </p:spPr>
      </p:pic>
    </p:spTree>
    <p:extLst>
      <p:ext uri="{BB962C8B-B14F-4D97-AF65-F5344CB8AC3E}">
        <p14:creationId xmlns:p14="http://schemas.microsoft.com/office/powerpoint/2010/main" val="9999242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2A9888D-0BF8-4636-9BA3-B46791BA7DDF}"/>
              </a:ext>
            </a:extLst>
          </p:cNvPr>
          <p:cNvSpPr>
            <a:spLocks noGrp="1"/>
          </p:cNvSpPr>
          <p:nvPr>
            <p:ph type="sldNum" sz="quarter" idx="12"/>
          </p:nvPr>
        </p:nvSpPr>
        <p:spPr/>
        <p:txBody>
          <a:bodyPr/>
          <a:lstStyle/>
          <a:p>
            <a:fld id="{7C52F5B9-FDB6-408B-9494-2A665E6CCD82}" type="slidenum">
              <a:rPr lang="en-CA" smtClean="0"/>
              <a:pPr/>
              <a:t>28</a:t>
            </a:fld>
            <a:endParaRPr lang="en-CA" dirty="0"/>
          </a:p>
        </p:txBody>
      </p:sp>
      <p:sp>
        <p:nvSpPr>
          <p:cNvPr id="2" name="Title 1">
            <a:extLst>
              <a:ext uri="{FF2B5EF4-FFF2-40B4-BE49-F238E27FC236}">
                <a16:creationId xmlns:a16="http://schemas.microsoft.com/office/drawing/2014/main" id="{D6024016-A42E-468D-9FF0-8C0B787646F5}"/>
              </a:ext>
            </a:extLst>
          </p:cNvPr>
          <p:cNvSpPr>
            <a:spLocks noGrp="1"/>
          </p:cNvSpPr>
          <p:nvPr>
            <p:ph type="title"/>
          </p:nvPr>
        </p:nvSpPr>
        <p:spPr/>
        <p:txBody>
          <a:bodyPr/>
          <a:lstStyle/>
          <a:p>
            <a:r>
              <a:rPr lang="en-CA" dirty="0"/>
              <a:t>Viral</a:t>
            </a:r>
          </a:p>
        </p:txBody>
      </p:sp>
      <p:sp>
        <p:nvSpPr>
          <p:cNvPr id="5" name="Text Placeholder 4">
            <a:extLst>
              <a:ext uri="{FF2B5EF4-FFF2-40B4-BE49-F238E27FC236}">
                <a16:creationId xmlns:a16="http://schemas.microsoft.com/office/drawing/2014/main" id="{BE0613A2-D380-4E06-82B8-91DBA5E149DD}"/>
              </a:ext>
            </a:extLst>
          </p:cNvPr>
          <p:cNvSpPr>
            <a:spLocks noGrp="1"/>
          </p:cNvSpPr>
          <p:nvPr>
            <p:ph type="body" sz="quarter" idx="13"/>
          </p:nvPr>
        </p:nvSpPr>
        <p:spPr>
          <a:xfrm>
            <a:off x="538162" y="1333500"/>
            <a:ext cx="4010025" cy="492125"/>
          </a:xfrm>
        </p:spPr>
        <p:txBody>
          <a:bodyPr/>
          <a:lstStyle/>
          <a:p>
            <a:r>
              <a:rPr lang="en-CA" dirty="0"/>
              <a:t>Hepatitis B</a:t>
            </a:r>
          </a:p>
        </p:txBody>
      </p:sp>
      <p:sp>
        <p:nvSpPr>
          <p:cNvPr id="3" name="Content Placeholder 2">
            <a:extLst>
              <a:ext uri="{FF2B5EF4-FFF2-40B4-BE49-F238E27FC236}">
                <a16:creationId xmlns:a16="http://schemas.microsoft.com/office/drawing/2014/main" id="{92B1D061-3778-4D08-993E-AB0B78D7331E}"/>
              </a:ext>
            </a:extLst>
          </p:cNvPr>
          <p:cNvSpPr>
            <a:spLocks noGrp="1"/>
          </p:cNvSpPr>
          <p:nvPr>
            <p:ph idx="1"/>
          </p:nvPr>
        </p:nvSpPr>
        <p:spPr/>
        <p:txBody>
          <a:bodyPr/>
          <a:lstStyle/>
          <a:p>
            <a:r>
              <a:rPr lang="en-CA" sz="2400" dirty="0"/>
              <a:t>A virus found in blood and bodily fluids like semen, vaginal fluids and breastmilk</a:t>
            </a:r>
          </a:p>
          <a:p>
            <a:r>
              <a:rPr lang="en-CA" sz="2400" dirty="0"/>
              <a:t>Commonly referred to as Hep B</a:t>
            </a:r>
          </a:p>
          <a:p>
            <a:r>
              <a:rPr lang="en-CA" sz="2400" dirty="0"/>
              <a:t>It affects the liver</a:t>
            </a:r>
          </a:p>
          <a:p>
            <a:r>
              <a:rPr lang="en-CA" sz="2400" dirty="0"/>
              <a:t>Preventable by vaccination</a:t>
            </a:r>
          </a:p>
          <a:p>
            <a:r>
              <a:rPr lang="en-CA" sz="2400" dirty="0"/>
              <a:t>No cure</a:t>
            </a:r>
          </a:p>
          <a:p>
            <a:endParaRPr lang="en-CA" sz="2400" dirty="0"/>
          </a:p>
        </p:txBody>
      </p:sp>
      <p:pic>
        <p:nvPicPr>
          <p:cNvPr id="8" name="Picture Placeholder 7">
            <a:extLst>
              <a:ext uri="{FF2B5EF4-FFF2-40B4-BE49-F238E27FC236}">
                <a16:creationId xmlns:a16="http://schemas.microsoft.com/office/drawing/2014/main" id="{E771CC81-B761-4D8F-BE51-001BF17F76B7}"/>
              </a:ext>
              <a:ext uri="{C183D7F6-B498-43B3-948B-1728B52AA6E4}">
                <adec:decorative xmlns:adec="http://schemas.microsoft.com/office/drawing/2017/decorative" val="1"/>
              </a:ext>
            </a:extLst>
          </p:cNvPr>
          <p:cNvPicPr>
            <a:picLocks noGrp="1" noChangeAspect="1"/>
          </p:cNvPicPr>
          <p:nvPr>
            <p:ph type="pic" sz="quarter" idx="14"/>
          </p:nvPr>
        </p:nvPicPr>
        <p:blipFill>
          <a:blip r:embed="rId3" cstate="print">
            <a:extLst>
              <a:ext uri="{28A0092B-C50C-407E-A947-70E740481C1C}">
                <a14:useLocalDpi xmlns:a14="http://schemas.microsoft.com/office/drawing/2010/main" val="0"/>
              </a:ext>
            </a:extLst>
          </a:blip>
          <a:srcRect l="18711" r="18711"/>
          <a:stretch>
            <a:fillRect/>
          </a:stretch>
        </p:blipFill>
        <p:spPr>
          <a:xfrm>
            <a:off x="538162" y="1825625"/>
            <a:ext cx="3207009" cy="3416512"/>
          </a:xfrm>
        </p:spPr>
      </p:pic>
    </p:spTree>
    <p:extLst>
      <p:ext uri="{BB962C8B-B14F-4D97-AF65-F5344CB8AC3E}">
        <p14:creationId xmlns:p14="http://schemas.microsoft.com/office/powerpoint/2010/main" val="19150781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3F5553B-715A-4485-A701-E215E3B31FD8}"/>
              </a:ext>
            </a:extLst>
          </p:cNvPr>
          <p:cNvSpPr>
            <a:spLocks noGrp="1"/>
          </p:cNvSpPr>
          <p:nvPr>
            <p:ph type="sldNum" sz="quarter" idx="12"/>
          </p:nvPr>
        </p:nvSpPr>
        <p:spPr/>
        <p:txBody>
          <a:bodyPr/>
          <a:lstStyle/>
          <a:p>
            <a:fld id="{7C52F5B9-FDB6-408B-9494-2A665E6CCD82}" type="slidenum">
              <a:rPr lang="en-CA" smtClean="0"/>
              <a:pPr/>
              <a:t>29</a:t>
            </a:fld>
            <a:endParaRPr lang="en-CA" dirty="0"/>
          </a:p>
        </p:txBody>
      </p:sp>
      <p:sp>
        <p:nvSpPr>
          <p:cNvPr id="2" name="Title 1">
            <a:extLst>
              <a:ext uri="{FF2B5EF4-FFF2-40B4-BE49-F238E27FC236}">
                <a16:creationId xmlns:a16="http://schemas.microsoft.com/office/drawing/2014/main" id="{5E4C4690-B53A-4651-8075-FCCC20580698}"/>
              </a:ext>
            </a:extLst>
          </p:cNvPr>
          <p:cNvSpPr>
            <a:spLocks noGrp="1"/>
          </p:cNvSpPr>
          <p:nvPr>
            <p:ph type="title"/>
          </p:nvPr>
        </p:nvSpPr>
        <p:spPr/>
        <p:txBody>
          <a:bodyPr/>
          <a:lstStyle/>
          <a:p>
            <a:r>
              <a:rPr lang="en-CA" dirty="0"/>
              <a:t>Parasitic</a:t>
            </a:r>
          </a:p>
        </p:txBody>
      </p:sp>
      <p:sp>
        <p:nvSpPr>
          <p:cNvPr id="5" name="Text Placeholder 4">
            <a:extLst>
              <a:ext uri="{FF2B5EF4-FFF2-40B4-BE49-F238E27FC236}">
                <a16:creationId xmlns:a16="http://schemas.microsoft.com/office/drawing/2014/main" id="{99A4DA47-C787-455F-8D8D-3038AA71F93C}"/>
              </a:ext>
            </a:extLst>
          </p:cNvPr>
          <p:cNvSpPr>
            <a:spLocks noGrp="1"/>
          </p:cNvSpPr>
          <p:nvPr>
            <p:ph type="body" sz="quarter" idx="13"/>
          </p:nvPr>
        </p:nvSpPr>
        <p:spPr>
          <a:xfrm>
            <a:off x="647700" y="1333498"/>
            <a:ext cx="5742940" cy="492125"/>
          </a:xfrm>
        </p:spPr>
        <p:txBody>
          <a:bodyPr/>
          <a:lstStyle/>
          <a:p>
            <a:r>
              <a:rPr lang="en-CA" dirty="0"/>
              <a:t>Trichomoniasis</a:t>
            </a:r>
          </a:p>
        </p:txBody>
      </p:sp>
      <p:sp>
        <p:nvSpPr>
          <p:cNvPr id="3" name="Content Placeholder 2">
            <a:extLst>
              <a:ext uri="{FF2B5EF4-FFF2-40B4-BE49-F238E27FC236}">
                <a16:creationId xmlns:a16="http://schemas.microsoft.com/office/drawing/2014/main" id="{5E26E318-645C-4D38-9088-75BED7F6FE43}"/>
              </a:ext>
            </a:extLst>
          </p:cNvPr>
          <p:cNvSpPr>
            <a:spLocks noGrp="1"/>
          </p:cNvSpPr>
          <p:nvPr>
            <p:ph idx="1"/>
          </p:nvPr>
        </p:nvSpPr>
        <p:spPr/>
        <p:txBody>
          <a:bodyPr/>
          <a:lstStyle/>
          <a:p>
            <a:r>
              <a:rPr lang="en-CA" sz="2400" dirty="0"/>
              <a:t>Cause by a parasite called </a:t>
            </a:r>
            <a:r>
              <a:rPr lang="en-CA" sz="2400" i="1" dirty="0"/>
              <a:t>Trichomonas vaginalis</a:t>
            </a:r>
          </a:p>
          <a:p>
            <a:r>
              <a:rPr lang="en-CA" sz="2400" dirty="0"/>
              <a:t>Also known as “</a:t>
            </a:r>
            <a:r>
              <a:rPr lang="en-CA" sz="2400" dirty="0" err="1"/>
              <a:t>Trich</a:t>
            </a:r>
            <a:r>
              <a:rPr lang="en-CA" sz="2400" dirty="0"/>
              <a:t>”</a:t>
            </a:r>
          </a:p>
          <a:p>
            <a:r>
              <a:rPr lang="en-CA" sz="2400" dirty="0"/>
              <a:t>Affects the urethra, bladder, vagina, cervix and under the foreskin of the penis</a:t>
            </a:r>
          </a:p>
          <a:p>
            <a:r>
              <a:rPr lang="en-CA" sz="2400" dirty="0"/>
              <a:t>10-50% of people who are infected have no symptoms</a:t>
            </a:r>
          </a:p>
          <a:p>
            <a:r>
              <a:rPr lang="en-CA" sz="2400" dirty="0"/>
              <a:t>Curable with antibiotics</a:t>
            </a:r>
          </a:p>
          <a:p>
            <a:endParaRPr lang="en-CA" sz="2000" dirty="0"/>
          </a:p>
          <a:p>
            <a:pPr marL="0" indent="0">
              <a:buNone/>
            </a:pPr>
            <a:endParaRPr lang="en-CA" sz="2000" dirty="0"/>
          </a:p>
          <a:p>
            <a:endParaRPr lang="en-CA" sz="2000" dirty="0"/>
          </a:p>
        </p:txBody>
      </p:sp>
      <p:pic>
        <p:nvPicPr>
          <p:cNvPr id="8" name="Picture Placeholder 7">
            <a:extLst>
              <a:ext uri="{FF2B5EF4-FFF2-40B4-BE49-F238E27FC236}">
                <a16:creationId xmlns:a16="http://schemas.microsoft.com/office/drawing/2014/main" id="{CD42C74F-F7A1-4173-90E7-A5F9B58869D6}"/>
              </a:ext>
              <a:ext uri="{C183D7F6-B498-43B3-948B-1728B52AA6E4}">
                <adec:decorative xmlns:adec="http://schemas.microsoft.com/office/drawing/2017/decorative" val="1"/>
              </a:ext>
            </a:extLst>
          </p:cNvPr>
          <p:cNvPicPr>
            <a:picLocks noGrp="1" noChangeAspect="1"/>
          </p:cNvPicPr>
          <p:nvPr>
            <p:ph type="pic" sz="quarter" idx="14"/>
          </p:nvPr>
        </p:nvPicPr>
        <p:blipFill>
          <a:blip r:embed="rId3" cstate="print">
            <a:extLst>
              <a:ext uri="{28A0092B-C50C-407E-A947-70E740481C1C}">
                <a14:useLocalDpi xmlns:a14="http://schemas.microsoft.com/office/drawing/2010/main" val="0"/>
              </a:ext>
            </a:extLst>
          </a:blip>
          <a:srcRect l="18711" r="18711"/>
          <a:stretch>
            <a:fillRect/>
          </a:stretch>
        </p:blipFill>
        <p:spPr>
          <a:xfrm>
            <a:off x="695325" y="1825623"/>
            <a:ext cx="3393621" cy="3615315"/>
          </a:xfrm>
        </p:spPr>
      </p:pic>
    </p:spTree>
    <p:extLst>
      <p:ext uri="{BB962C8B-B14F-4D97-AF65-F5344CB8AC3E}">
        <p14:creationId xmlns:p14="http://schemas.microsoft.com/office/powerpoint/2010/main" val="37347508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title" idx="4294967295"/>
          </p:nvPr>
        </p:nvSpPr>
        <p:spPr>
          <a:xfrm>
            <a:off x="628650" y="1333501"/>
            <a:ext cx="4010025" cy="49212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CA" sz="2800" b="0" i="0" u="none" strike="noStrike" kern="1200" cap="none" spc="0" normalizeH="0" baseline="0" noProof="0" dirty="0">
                <a:ln>
                  <a:noFill/>
                </a:ln>
                <a:solidFill>
                  <a:srgbClr val="005E9C"/>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rPr>
              <a:t>STI: True or False?</a:t>
            </a:r>
          </a:p>
        </p:txBody>
      </p:sp>
      <p:pic>
        <p:nvPicPr>
          <p:cNvPr id="7" name="Content Placeholder 6">
            <a:extLst>
              <a:ext uri="{FF2B5EF4-FFF2-40B4-BE49-F238E27FC236}">
                <a16:creationId xmlns:a16="http://schemas.microsoft.com/office/drawing/2014/main" id="{44646A2F-CBDD-4945-AADD-FE4A86026329}"/>
              </a:ext>
              <a:ext uri="{C183D7F6-B498-43B3-948B-1728B52AA6E4}">
                <adec:decorative xmlns:adec="http://schemas.microsoft.com/office/drawing/2017/decorative" val="1"/>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645874" y="1825625"/>
            <a:ext cx="5852252" cy="3783007"/>
          </a:xfrm>
        </p:spPr>
      </p:pic>
      <p:sp>
        <p:nvSpPr>
          <p:cNvPr id="4" name="Slide Number Placeholder 3"/>
          <p:cNvSpPr>
            <a:spLocks noGrp="1"/>
          </p:cNvSpPr>
          <p:nvPr>
            <p:ph type="sldNum" sz="quarter" idx="12"/>
          </p:nvPr>
        </p:nvSpPr>
        <p:spPr/>
        <p:txBody>
          <a:bodyPr/>
          <a:lstStyle/>
          <a:p>
            <a:fld id="{7C52F5B9-FDB6-408B-9494-2A665E6CCD82}" type="slidenum">
              <a:rPr lang="en-CA" smtClean="0"/>
              <a:pPr/>
              <a:t>3</a:t>
            </a:fld>
            <a:endParaRPr lang="en-CA" dirty="0"/>
          </a:p>
        </p:txBody>
      </p:sp>
    </p:spTree>
    <p:extLst>
      <p:ext uri="{BB962C8B-B14F-4D97-AF65-F5344CB8AC3E}">
        <p14:creationId xmlns:p14="http://schemas.microsoft.com/office/powerpoint/2010/main" val="114493660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23467F-AD88-44E7-A342-2113A00A9BE0}"/>
              </a:ext>
            </a:extLst>
          </p:cNvPr>
          <p:cNvSpPr>
            <a:spLocks noGrp="1"/>
          </p:cNvSpPr>
          <p:nvPr>
            <p:ph type="title"/>
          </p:nvPr>
        </p:nvSpPr>
        <p:spPr/>
        <p:txBody>
          <a:bodyPr/>
          <a:lstStyle/>
          <a:p>
            <a:r>
              <a:rPr lang="en-CA" dirty="0"/>
              <a:t>Key Messages</a:t>
            </a:r>
          </a:p>
        </p:txBody>
      </p:sp>
      <p:sp>
        <p:nvSpPr>
          <p:cNvPr id="3" name="Content Placeholder 2">
            <a:extLst>
              <a:ext uri="{FF2B5EF4-FFF2-40B4-BE49-F238E27FC236}">
                <a16:creationId xmlns:a16="http://schemas.microsoft.com/office/drawing/2014/main" id="{ECF76F08-CCCA-4AF2-B371-CC1FD779C95C}"/>
              </a:ext>
            </a:extLst>
          </p:cNvPr>
          <p:cNvSpPr>
            <a:spLocks noGrp="1"/>
          </p:cNvSpPr>
          <p:nvPr>
            <p:ph idx="1"/>
          </p:nvPr>
        </p:nvSpPr>
        <p:spPr/>
        <p:txBody>
          <a:bodyPr/>
          <a:lstStyle/>
          <a:p>
            <a:r>
              <a:rPr lang="en-CA" dirty="0"/>
              <a:t>Open communication with your partner</a:t>
            </a:r>
          </a:p>
          <a:p>
            <a:r>
              <a:rPr lang="en-CA" dirty="0"/>
              <a:t>Abstinence</a:t>
            </a:r>
          </a:p>
          <a:p>
            <a:r>
              <a:rPr lang="en-CA" dirty="0"/>
              <a:t>Practice safer sex</a:t>
            </a:r>
          </a:p>
          <a:p>
            <a:pPr lvl="1"/>
            <a:r>
              <a:rPr lang="en-CA" dirty="0"/>
              <a:t>Condoms</a:t>
            </a:r>
          </a:p>
          <a:p>
            <a:pPr lvl="1"/>
            <a:r>
              <a:rPr lang="en-CA" dirty="0"/>
              <a:t>Dental dams</a:t>
            </a:r>
          </a:p>
          <a:p>
            <a:r>
              <a:rPr lang="en-CA" dirty="0"/>
              <a:t>No symptoms, does not mean no STIs</a:t>
            </a:r>
          </a:p>
          <a:p>
            <a:r>
              <a:rPr lang="en-CA" dirty="0"/>
              <a:t>Routine STI testing</a:t>
            </a:r>
          </a:p>
          <a:p>
            <a:r>
              <a:rPr lang="en-CA" dirty="0"/>
              <a:t>Vaccinations</a:t>
            </a:r>
          </a:p>
          <a:p>
            <a:endParaRPr lang="en-CA" dirty="0"/>
          </a:p>
        </p:txBody>
      </p:sp>
      <p:sp>
        <p:nvSpPr>
          <p:cNvPr id="4" name="Slide Number Placeholder 3">
            <a:extLst>
              <a:ext uri="{FF2B5EF4-FFF2-40B4-BE49-F238E27FC236}">
                <a16:creationId xmlns:a16="http://schemas.microsoft.com/office/drawing/2014/main" id="{41A2E2C0-D3FE-463C-936B-99C9E0051CA5}"/>
              </a:ext>
            </a:extLst>
          </p:cNvPr>
          <p:cNvSpPr>
            <a:spLocks noGrp="1"/>
          </p:cNvSpPr>
          <p:nvPr>
            <p:ph type="sldNum" sz="quarter" idx="12"/>
          </p:nvPr>
        </p:nvSpPr>
        <p:spPr/>
        <p:txBody>
          <a:bodyPr/>
          <a:lstStyle/>
          <a:p>
            <a:fld id="{7C52F5B9-FDB6-408B-9494-2A665E6CCD82}" type="slidenum">
              <a:rPr lang="en-CA" smtClean="0"/>
              <a:pPr/>
              <a:t>30</a:t>
            </a:fld>
            <a:endParaRPr lang="en-CA" dirty="0"/>
          </a:p>
        </p:txBody>
      </p:sp>
      <p:sp>
        <p:nvSpPr>
          <p:cNvPr id="5" name="Text Placeholder 4">
            <a:extLst>
              <a:ext uri="{FF2B5EF4-FFF2-40B4-BE49-F238E27FC236}">
                <a16:creationId xmlns:a16="http://schemas.microsoft.com/office/drawing/2014/main" id="{4A97083E-20B7-4C16-AC1A-C7EE9B9D025D}"/>
              </a:ext>
            </a:extLst>
          </p:cNvPr>
          <p:cNvSpPr>
            <a:spLocks noGrp="1"/>
          </p:cNvSpPr>
          <p:nvPr>
            <p:ph type="body" sz="quarter" idx="13"/>
          </p:nvPr>
        </p:nvSpPr>
        <p:spPr/>
        <p:txBody>
          <a:bodyPr/>
          <a:lstStyle/>
          <a:p>
            <a:r>
              <a:rPr lang="en-CA" dirty="0"/>
              <a:t>A quick reminder</a:t>
            </a:r>
          </a:p>
        </p:txBody>
      </p:sp>
    </p:spTree>
    <p:extLst>
      <p:ext uri="{BB962C8B-B14F-4D97-AF65-F5344CB8AC3E}">
        <p14:creationId xmlns:p14="http://schemas.microsoft.com/office/powerpoint/2010/main" val="28114925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0A7217-B22E-4447-9FB7-B33CFE85B1A5}"/>
              </a:ext>
            </a:extLst>
          </p:cNvPr>
          <p:cNvSpPr>
            <a:spLocks noGrp="1"/>
          </p:cNvSpPr>
          <p:nvPr>
            <p:ph type="title"/>
          </p:nvPr>
        </p:nvSpPr>
        <p:spPr/>
        <p:txBody>
          <a:bodyPr/>
          <a:lstStyle/>
          <a:p>
            <a:r>
              <a:rPr lang="en-CA" dirty="0"/>
              <a:t>Contacts</a:t>
            </a:r>
          </a:p>
        </p:txBody>
      </p:sp>
      <p:sp>
        <p:nvSpPr>
          <p:cNvPr id="3" name="Content Placeholder 2">
            <a:extLst>
              <a:ext uri="{FF2B5EF4-FFF2-40B4-BE49-F238E27FC236}">
                <a16:creationId xmlns:a16="http://schemas.microsoft.com/office/drawing/2014/main" id="{7988D705-E868-47AA-817D-0E39D797BEFF}"/>
              </a:ext>
            </a:extLst>
          </p:cNvPr>
          <p:cNvSpPr>
            <a:spLocks noGrp="1"/>
          </p:cNvSpPr>
          <p:nvPr>
            <p:ph idx="1"/>
          </p:nvPr>
        </p:nvSpPr>
        <p:spPr/>
        <p:txBody>
          <a:bodyPr/>
          <a:lstStyle/>
          <a:p>
            <a:r>
              <a:rPr lang="en-CA" dirty="0"/>
              <a:t>Hastings Prince Edward Public Health</a:t>
            </a:r>
          </a:p>
          <a:p>
            <a:pPr lvl="1"/>
            <a:r>
              <a:rPr lang="en-CA" dirty="0">
                <a:hlinkClick r:id="rId3"/>
              </a:rPr>
              <a:t>https://hpepublichealth.ca/</a:t>
            </a:r>
            <a:endParaRPr lang="en-CA" dirty="0"/>
          </a:p>
          <a:p>
            <a:pPr lvl="1"/>
            <a:r>
              <a:rPr lang="en-CA" dirty="0"/>
              <a:t>613-966-5500 extension 418</a:t>
            </a:r>
          </a:p>
          <a:p>
            <a:r>
              <a:rPr lang="en-CA" dirty="0"/>
              <a:t>Sex and U</a:t>
            </a:r>
          </a:p>
          <a:p>
            <a:pPr lvl="1"/>
            <a:r>
              <a:rPr lang="en-CA" dirty="0">
                <a:hlinkClick r:id="rId4"/>
              </a:rPr>
              <a:t>https://www.sexandu.ca/</a:t>
            </a:r>
            <a:endParaRPr lang="en-CA" dirty="0"/>
          </a:p>
          <a:p>
            <a:r>
              <a:rPr lang="en-CA" dirty="0"/>
              <a:t>Sexual Health Ontario</a:t>
            </a:r>
          </a:p>
          <a:p>
            <a:pPr lvl="1"/>
            <a:r>
              <a:rPr lang="en-CA" dirty="0">
                <a:hlinkClick r:id="rId5"/>
              </a:rPr>
              <a:t>https://sexualhealthontario.ca/en/home</a:t>
            </a:r>
            <a:endParaRPr lang="en-CA" dirty="0"/>
          </a:p>
          <a:p>
            <a:pPr lvl="1"/>
            <a:r>
              <a:rPr lang="en-CA" dirty="0"/>
              <a:t>1-800-668-2437</a:t>
            </a:r>
          </a:p>
          <a:p>
            <a:pPr lvl="1"/>
            <a:r>
              <a:rPr lang="en-CA" dirty="0"/>
              <a:t>Online chat that runs Monday to Friday</a:t>
            </a:r>
          </a:p>
        </p:txBody>
      </p:sp>
      <p:sp>
        <p:nvSpPr>
          <p:cNvPr id="4" name="Slide Number Placeholder 3">
            <a:extLst>
              <a:ext uri="{FF2B5EF4-FFF2-40B4-BE49-F238E27FC236}">
                <a16:creationId xmlns:a16="http://schemas.microsoft.com/office/drawing/2014/main" id="{2D1AB0ED-AA8B-447C-BECD-4580B03120C4}"/>
              </a:ext>
            </a:extLst>
          </p:cNvPr>
          <p:cNvSpPr>
            <a:spLocks noGrp="1"/>
          </p:cNvSpPr>
          <p:nvPr>
            <p:ph type="sldNum" sz="quarter" idx="12"/>
          </p:nvPr>
        </p:nvSpPr>
        <p:spPr/>
        <p:txBody>
          <a:bodyPr/>
          <a:lstStyle/>
          <a:p>
            <a:fld id="{7C52F5B9-FDB6-408B-9494-2A665E6CCD82}" type="slidenum">
              <a:rPr lang="en-CA" smtClean="0"/>
              <a:pPr/>
              <a:t>31</a:t>
            </a:fld>
            <a:endParaRPr lang="en-CA" dirty="0"/>
          </a:p>
        </p:txBody>
      </p:sp>
      <p:sp>
        <p:nvSpPr>
          <p:cNvPr id="5" name="Text Placeholder 4">
            <a:extLst>
              <a:ext uri="{FF2B5EF4-FFF2-40B4-BE49-F238E27FC236}">
                <a16:creationId xmlns:a16="http://schemas.microsoft.com/office/drawing/2014/main" id="{23ED08A6-1188-4D77-B4F3-F550A0A6EF83}"/>
              </a:ext>
            </a:extLst>
          </p:cNvPr>
          <p:cNvSpPr>
            <a:spLocks noGrp="1"/>
          </p:cNvSpPr>
          <p:nvPr>
            <p:ph type="body" sz="quarter" idx="13"/>
          </p:nvPr>
        </p:nvSpPr>
        <p:spPr>
          <a:xfrm>
            <a:off x="628650" y="1333501"/>
            <a:ext cx="7672070" cy="492125"/>
          </a:xfrm>
        </p:spPr>
        <p:txBody>
          <a:bodyPr/>
          <a:lstStyle/>
          <a:p>
            <a:r>
              <a:rPr lang="en-CA" dirty="0"/>
              <a:t>Where to go for more information or help</a:t>
            </a:r>
          </a:p>
        </p:txBody>
      </p:sp>
    </p:spTree>
    <p:extLst>
      <p:ext uri="{BB962C8B-B14F-4D97-AF65-F5344CB8AC3E}">
        <p14:creationId xmlns:p14="http://schemas.microsoft.com/office/powerpoint/2010/main" val="2672284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C52F5B9-FDB6-408B-9494-2A665E6CCD82}" type="slidenum">
              <a:rPr lang="en-CA" smtClean="0"/>
              <a:pPr/>
              <a:t>4</a:t>
            </a:fld>
            <a:endParaRPr lang="en-CA" dirty="0"/>
          </a:p>
        </p:txBody>
      </p:sp>
      <p:sp>
        <p:nvSpPr>
          <p:cNvPr id="9" name="Text Placeholder 8">
            <a:extLst>
              <a:ext uri="{FF2B5EF4-FFF2-40B4-BE49-F238E27FC236}">
                <a16:creationId xmlns:a16="http://schemas.microsoft.com/office/drawing/2014/main" id="{AA7647D1-AB00-47F9-8B86-B96B3650C406}"/>
              </a:ext>
            </a:extLst>
          </p:cNvPr>
          <p:cNvSpPr>
            <a:spLocks noGrp="1"/>
          </p:cNvSpPr>
          <p:nvPr>
            <p:ph type="title" idx="4294967295"/>
          </p:nvPr>
        </p:nvSpPr>
        <p:spPr>
          <a:xfrm>
            <a:off x="628650" y="1333502"/>
            <a:ext cx="5410200" cy="49212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CA" sz="2800" b="0" i="0" u="none" strike="noStrike" kern="1200" cap="none" spc="0" normalizeH="0" baseline="0" noProof="0" dirty="0">
                <a:ln>
                  <a:noFill/>
                </a:ln>
                <a:solidFill>
                  <a:srgbClr val="005E9C"/>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rPr>
              <a:t>STI True or False – Question 1</a:t>
            </a:r>
          </a:p>
        </p:txBody>
      </p:sp>
      <p:sp>
        <p:nvSpPr>
          <p:cNvPr id="8" name="Content Placeholder 7">
            <a:extLst>
              <a:ext uri="{FF2B5EF4-FFF2-40B4-BE49-F238E27FC236}">
                <a16:creationId xmlns:a16="http://schemas.microsoft.com/office/drawing/2014/main" id="{AC2E7DEA-9962-44DD-B872-9974209ACB4E}"/>
              </a:ext>
            </a:extLst>
          </p:cNvPr>
          <p:cNvSpPr>
            <a:spLocks noGrp="1"/>
          </p:cNvSpPr>
          <p:nvPr>
            <p:ph idx="1"/>
          </p:nvPr>
        </p:nvSpPr>
        <p:spPr/>
        <p:txBody>
          <a:bodyPr/>
          <a:lstStyle/>
          <a:p>
            <a:r>
              <a:rPr lang="en-CA" dirty="0"/>
              <a:t>“I don’t have any symptoms, so I don’t have an STI.”</a:t>
            </a:r>
          </a:p>
          <a:p>
            <a:endParaRPr lang="en-CA" dirty="0"/>
          </a:p>
        </p:txBody>
      </p:sp>
    </p:spTree>
    <p:extLst>
      <p:ext uri="{BB962C8B-B14F-4D97-AF65-F5344CB8AC3E}">
        <p14:creationId xmlns:p14="http://schemas.microsoft.com/office/powerpoint/2010/main" val="3258041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Effect transition="in" filter="fade">
                                      <p:cBhvr>
                                        <p:cTn id="14" dur="1000"/>
                                        <p:tgtEl>
                                          <p:spTgt spid="8">
                                            <p:txEl>
                                              <p:pRg st="0" end="0"/>
                                            </p:txEl>
                                          </p:spTgt>
                                        </p:tgtEl>
                                      </p:cBhvr>
                                    </p:animEffect>
                                    <p:anim calcmode="lin" valueType="num">
                                      <p:cBhvr>
                                        <p:cTn id="15"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8"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C52F5B9-FDB6-408B-9494-2A665E6CCD82}" type="slidenum">
              <a:rPr lang="en-CA" smtClean="0"/>
              <a:pPr/>
              <a:t>5</a:t>
            </a:fld>
            <a:endParaRPr lang="en-CA" dirty="0"/>
          </a:p>
        </p:txBody>
      </p:sp>
      <p:sp>
        <p:nvSpPr>
          <p:cNvPr id="10" name="Text Placeholder 9">
            <a:extLst>
              <a:ext uri="{FF2B5EF4-FFF2-40B4-BE49-F238E27FC236}">
                <a16:creationId xmlns:a16="http://schemas.microsoft.com/office/drawing/2014/main" id="{FEB17ACC-8DBE-414D-AFE1-FA7294BBABAC}"/>
              </a:ext>
            </a:extLst>
          </p:cNvPr>
          <p:cNvSpPr>
            <a:spLocks noGrp="1"/>
          </p:cNvSpPr>
          <p:nvPr>
            <p:ph type="title" idx="4294967295"/>
          </p:nvPr>
        </p:nvSpPr>
        <p:spPr>
          <a:xfrm>
            <a:off x="4191000" y="-492125"/>
            <a:ext cx="4953000" cy="49212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CA" sz="2800" b="0" i="0" u="none" strike="noStrike" kern="1200" cap="none" spc="0" normalizeH="0" baseline="0" noProof="0" dirty="0">
                <a:ln>
                  <a:noFill/>
                </a:ln>
                <a:solidFill>
                  <a:srgbClr val="005E9C"/>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rPr>
              <a:t>STI True or False – Answer</a:t>
            </a:r>
            <a:r>
              <a:rPr kumimoji="0" lang="en-CA" sz="2800" b="0" i="0" u="none" strike="noStrike" kern="1200" cap="none" spc="0" normalizeH="0" noProof="0" dirty="0">
                <a:ln>
                  <a:noFill/>
                </a:ln>
                <a:solidFill>
                  <a:srgbClr val="005E9C"/>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rPr>
              <a:t> 1</a:t>
            </a:r>
            <a:endParaRPr kumimoji="0" lang="en-CA" sz="2800" b="0" i="0" u="none" strike="noStrike" kern="1200" cap="none" spc="0" normalizeH="0" baseline="0" noProof="0" dirty="0">
              <a:ln>
                <a:noFill/>
              </a:ln>
              <a:solidFill>
                <a:srgbClr val="005E9C"/>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endParaRPr>
          </a:p>
        </p:txBody>
      </p:sp>
      <p:pic>
        <p:nvPicPr>
          <p:cNvPr id="3" name="Picture Placeholder 2" descr="Image of the word &quot;False&quot;">
            <a:extLst>
              <a:ext uri="{FF2B5EF4-FFF2-40B4-BE49-F238E27FC236}">
                <a16:creationId xmlns:a16="http://schemas.microsoft.com/office/drawing/2014/main" id="{2F8DAE93-8A9C-4BD2-9771-B05F3EEC5685}"/>
              </a:ext>
              <a:ext uri="{C183D7F6-B498-43B3-948B-1728B52AA6E4}">
                <adec:decorative xmlns:adec="http://schemas.microsoft.com/office/drawing/2017/decorative" val="0"/>
              </a:ext>
            </a:extLst>
          </p:cNvPr>
          <p:cNvPicPr>
            <a:picLocks noGrp="1" noChangeAspect="1"/>
          </p:cNvPicPr>
          <p:nvPr>
            <p:ph type="pic" sz="quarter" idx="14"/>
          </p:nvPr>
        </p:nvPicPr>
        <p:blipFill>
          <a:blip r:embed="rId3" cstate="print">
            <a:extLst>
              <a:ext uri="{28A0092B-C50C-407E-A947-70E740481C1C}">
                <a14:useLocalDpi xmlns:a14="http://schemas.microsoft.com/office/drawing/2010/main" val="0"/>
              </a:ext>
            </a:extLst>
          </a:blip>
          <a:stretch>
            <a:fillRect/>
          </a:stretch>
        </p:blipFill>
        <p:spPr>
          <a:xfrm>
            <a:off x="95303" y="1732531"/>
            <a:ext cx="4348361" cy="2826435"/>
          </a:xfrm>
          <a:prstGeom prst="rect">
            <a:avLst/>
          </a:prstGeom>
        </p:spPr>
      </p:pic>
      <p:sp>
        <p:nvSpPr>
          <p:cNvPr id="13" name="Content Placeholder 12">
            <a:extLst>
              <a:ext uri="{FF2B5EF4-FFF2-40B4-BE49-F238E27FC236}">
                <a16:creationId xmlns:a16="http://schemas.microsoft.com/office/drawing/2014/main" id="{4D06A7D6-95F1-4FF7-A3AF-853B71110CA9}"/>
              </a:ext>
            </a:extLst>
          </p:cNvPr>
          <p:cNvSpPr>
            <a:spLocks noGrp="1"/>
          </p:cNvSpPr>
          <p:nvPr>
            <p:ph idx="1"/>
          </p:nvPr>
        </p:nvSpPr>
        <p:spPr>
          <a:xfrm>
            <a:off x="4572000" y="1222041"/>
            <a:ext cx="4010025" cy="4356943"/>
          </a:xfrm>
        </p:spPr>
        <p:txBody>
          <a:bodyPr/>
          <a:lstStyle/>
          <a:p>
            <a:r>
              <a:rPr lang="en-CA" sz="2400" dirty="0"/>
              <a:t>People can be infected with an STI and have no symptoms!</a:t>
            </a:r>
          </a:p>
          <a:p>
            <a:r>
              <a:rPr lang="en-CA" sz="2400" dirty="0"/>
              <a:t>Many STIs won’t show symptoms when the infection first starts</a:t>
            </a:r>
          </a:p>
          <a:p>
            <a:r>
              <a:rPr lang="en-US" sz="2400" dirty="0"/>
              <a:t>Around 70% percent of women and 50% of men with chlamydia have no symptoms</a:t>
            </a:r>
          </a:p>
        </p:txBody>
      </p:sp>
    </p:spTree>
    <p:extLst>
      <p:ext uri="{BB962C8B-B14F-4D97-AF65-F5344CB8AC3E}">
        <p14:creationId xmlns:p14="http://schemas.microsoft.com/office/powerpoint/2010/main" val="2965509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3">
                                            <p:txEl>
                                              <p:pRg st="0" end="0"/>
                                            </p:txEl>
                                          </p:spTgt>
                                        </p:tgtEl>
                                        <p:attrNameLst>
                                          <p:attrName>style.visibility</p:attrName>
                                        </p:attrNameLst>
                                      </p:cBhvr>
                                      <p:to>
                                        <p:strVal val="visible"/>
                                      </p:to>
                                    </p:set>
                                    <p:animEffect transition="in" filter="fade">
                                      <p:cBhvr>
                                        <p:cTn id="12" dur="1000"/>
                                        <p:tgtEl>
                                          <p:spTgt spid="13">
                                            <p:txEl>
                                              <p:pRg st="0" end="0"/>
                                            </p:txEl>
                                          </p:spTgt>
                                        </p:tgtEl>
                                      </p:cBhvr>
                                    </p:animEffect>
                                    <p:anim calcmode="lin" valueType="num">
                                      <p:cBhvr>
                                        <p:cTn id="13"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3">
                                            <p:txEl>
                                              <p:pRg st="1" end="1"/>
                                            </p:txEl>
                                          </p:spTgt>
                                        </p:tgtEl>
                                        <p:attrNameLst>
                                          <p:attrName>style.visibility</p:attrName>
                                        </p:attrNameLst>
                                      </p:cBhvr>
                                      <p:to>
                                        <p:strVal val="visible"/>
                                      </p:to>
                                    </p:set>
                                    <p:animEffect transition="in" filter="fade">
                                      <p:cBhvr>
                                        <p:cTn id="19" dur="1000"/>
                                        <p:tgtEl>
                                          <p:spTgt spid="13">
                                            <p:txEl>
                                              <p:pRg st="1" end="1"/>
                                            </p:txEl>
                                          </p:spTgt>
                                        </p:tgtEl>
                                      </p:cBhvr>
                                    </p:animEffect>
                                    <p:anim calcmode="lin" valueType="num">
                                      <p:cBhvr>
                                        <p:cTn id="20"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C52F5B9-FDB6-408B-9494-2A665E6CCD82}" type="slidenum">
              <a:rPr lang="en-CA" smtClean="0"/>
              <a:pPr/>
              <a:t>6</a:t>
            </a:fld>
            <a:endParaRPr lang="en-CA" dirty="0"/>
          </a:p>
        </p:txBody>
      </p:sp>
      <p:sp>
        <p:nvSpPr>
          <p:cNvPr id="9" name="Text Placeholder 8">
            <a:extLst>
              <a:ext uri="{FF2B5EF4-FFF2-40B4-BE49-F238E27FC236}">
                <a16:creationId xmlns:a16="http://schemas.microsoft.com/office/drawing/2014/main" id="{5411EE58-B44E-465D-9B36-1AFCA2CD8AD5}"/>
              </a:ext>
            </a:extLst>
          </p:cNvPr>
          <p:cNvSpPr>
            <a:spLocks noGrp="1"/>
          </p:cNvSpPr>
          <p:nvPr>
            <p:ph type="title" idx="4294967295"/>
          </p:nvPr>
        </p:nvSpPr>
        <p:spPr>
          <a:xfrm>
            <a:off x="628650" y="1333502"/>
            <a:ext cx="5238750" cy="49212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CA" sz="2800" b="0" i="0" u="none" strike="noStrike" kern="1200" cap="none" spc="0" normalizeH="0" baseline="0" noProof="0" dirty="0">
                <a:ln>
                  <a:noFill/>
                </a:ln>
                <a:solidFill>
                  <a:srgbClr val="005E9C"/>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rPr>
              <a:t>STI True or False</a:t>
            </a:r>
            <a:r>
              <a:rPr kumimoji="0" lang="en-CA" sz="2800" b="0" i="0" u="none" strike="noStrike" kern="1200" cap="none" spc="0" normalizeH="0" noProof="0" dirty="0">
                <a:ln>
                  <a:noFill/>
                </a:ln>
                <a:solidFill>
                  <a:srgbClr val="005E9C"/>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rPr>
              <a:t> – Question 2</a:t>
            </a:r>
            <a:endParaRPr kumimoji="0" lang="en-CA" sz="2800" b="0" i="0" u="none" strike="noStrike" kern="1200" cap="none" spc="0" normalizeH="0" baseline="0" noProof="0" dirty="0">
              <a:ln>
                <a:noFill/>
              </a:ln>
              <a:solidFill>
                <a:srgbClr val="005E9C"/>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endParaRPr>
          </a:p>
        </p:txBody>
      </p:sp>
      <p:sp>
        <p:nvSpPr>
          <p:cNvPr id="8" name="Content Placeholder 7">
            <a:extLst>
              <a:ext uri="{FF2B5EF4-FFF2-40B4-BE49-F238E27FC236}">
                <a16:creationId xmlns:a16="http://schemas.microsoft.com/office/drawing/2014/main" id="{EBBA6855-13A7-48A8-8FB1-E62A1FB7CEE3}"/>
              </a:ext>
            </a:extLst>
          </p:cNvPr>
          <p:cNvSpPr>
            <a:spLocks noGrp="1"/>
          </p:cNvSpPr>
          <p:nvPr>
            <p:ph idx="1"/>
          </p:nvPr>
        </p:nvSpPr>
        <p:spPr/>
        <p:txBody>
          <a:bodyPr/>
          <a:lstStyle/>
          <a:p>
            <a:r>
              <a:rPr lang="en-CA" dirty="0"/>
              <a:t>“Once you have had an STI and have been cured, you can’t get it again.”</a:t>
            </a:r>
          </a:p>
          <a:p>
            <a:endParaRPr lang="en-CA" dirty="0"/>
          </a:p>
        </p:txBody>
      </p:sp>
    </p:spTree>
    <p:extLst>
      <p:ext uri="{BB962C8B-B14F-4D97-AF65-F5344CB8AC3E}">
        <p14:creationId xmlns:p14="http://schemas.microsoft.com/office/powerpoint/2010/main" val="423676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Effect transition="in" filter="fade">
                                      <p:cBhvr>
                                        <p:cTn id="14" dur="1000"/>
                                        <p:tgtEl>
                                          <p:spTgt spid="8">
                                            <p:txEl>
                                              <p:pRg st="0" end="0"/>
                                            </p:txEl>
                                          </p:spTgt>
                                        </p:tgtEl>
                                      </p:cBhvr>
                                    </p:animEffect>
                                    <p:anim calcmode="lin" valueType="num">
                                      <p:cBhvr>
                                        <p:cTn id="15"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8"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7C52F5B9-FDB6-408B-9494-2A665E6CCD82}" type="slidenum">
              <a:rPr lang="en-CA" smtClean="0"/>
              <a:pPr/>
              <a:t>7</a:t>
            </a:fld>
            <a:endParaRPr lang="en-CA" dirty="0"/>
          </a:p>
        </p:txBody>
      </p:sp>
      <p:sp>
        <p:nvSpPr>
          <p:cNvPr id="8" name="Text Placeholder 7">
            <a:extLst>
              <a:ext uri="{FF2B5EF4-FFF2-40B4-BE49-F238E27FC236}">
                <a16:creationId xmlns:a16="http://schemas.microsoft.com/office/drawing/2014/main" id="{8CBA3E05-3D37-4EF2-AD9B-77F540A66FF0}"/>
              </a:ext>
            </a:extLst>
          </p:cNvPr>
          <p:cNvSpPr>
            <a:spLocks noGrp="1"/>
          </p:cNvSpPr>
          <p:nvPr>
            <p:ph type="title" idx="4294967295"/>
          </p:nvPr>
        </p:nvSpPr>
        <p:spPr>
          <a:xfrm>
            <a:off x="4191000" y="-520753"/>
            <a:ext cx="4953000" cy="52075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CA" sz="2800" b="0" i="0" u="none" strike="noStrike" kern="1200" cap="none" spc="0" normalizeH="0" baseline="0" noProof="0" dirty="0">
                <a:ln>
                  <a:noFill/>
                </a:ln>
                <a:solidFill>
                  <a:srgbClr val="005E9C"/>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rPr>
              <a:t>STI True or False</a:t>
            </a:r>
            <a:r>
              <a:rPr kumimoji="0" lang="en-CA" sz="2800" b="0" i="0" u="none" strike="noStrike" kern="1200" cap="none" spc="0" normalizeH="0" noProof="0" dirty="0">
                <a:ln>
                  <a:noFill/>
                </a:ln>
                <a:solidFill>
                  <a:srgbClr val="005E9C"/>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rPr>
              <a:t> – Answer 2</a:t>
            </a:r>
            <a:endParaRPr kumimoji="0" lang="en-CA" sz="2800" b="0" i="0" u="none" strike="noStrike" kern="1200" cap="none" spc="0" normalizeH="0" baseline="0" noProof="0" dirty="0">
              <a:ln>
                <a:noFill/>
              </a:ln>
              <a:solidFill>
                <a:srgbClr val="005E9C"/>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endParaRPr>
          </a:p>
        </p:txBody>
      </p:sp>
      <p:pic>
        <p:nvPicPr>
          <p:cNvPr id="2" name="Picture Placeholder 1" descr="Image of the word &quot;False&quot;">
            <a:extLst>
              <a:ext uri="{FF2B5EF4-FFF2-40B4-BE49-F238E27FC236}">
                <a16:creationId xmlns:a16="http://schemas.microsoft.com/office/drawing/2014/main" id="{E4865946-8832-4126-AE00-D8A4F1624007}"/>
              </a:ext>
            </a:extLst>
          </p:cNvPr>
          <p:cNvPicPr>
            <a:picLocks noGrp="1" noChangeAspect="1"/>
          </p:cNvPicPr>
          <p:nvPr>
            <p:ph type="pic" sz="quarter" idx="14"/>
          </p:nvPr>
        </p:nvPicPr>
        <p:blipFill>
          <a:blip r:embed="rId2"/>
          <a:stretch>
            <a:fillRect/>
          </a:stretch>
        </p:blipFill>
        <p:spPr>
          <a:xfrm>
            <a:off x="112294" y="1659773"/>
            <a:ext cx="4346825" cy="2828789"/>
          </a:xfrm>
          <a:prstGeom prst="rect">
            <a:avLst/>
          </a:prstGeom>
        </p:spPr>
      </p:pic>
      <p:sp>
        <p:nvSpPr>
          <p:cNvPr id="7" name="Content Placeholder 6">
            <a:extLst>
              <a:ext uri="{FF2B5EF4-FFF2-40B4-BE49-F238E27FC236}">
                <a16:creationId xmlns:a16="http://schemas.microsoft.com/office/drawing/2014/main" id="{054C8CC2-02BB-4A97-B128-63B202CA6CA2}"/>
              </a:ext>
            </a:extLst>
          </p:cNvPr>
          <p:cNvSpPr>
            <a:spLocks noGrp="1"/>
          </p:cNvSpPr>
          <p:nvPr>
            <p:ph idx="1"/>
          </p:nvPr>
        </p:nvSpPr>
        <p:spPr>
          <a:xfrm>
            <a:off x="4438650" y="1825625"/>
            <a:ext cx="4010025" cy="3753359"/>
          </a:xfrm>
        </p:spPr>
        <p:txBody>
          <a:bodyPr/>
          <a:lstStyle/>
          <a:p>
            <a:r>
              <a:rPr lang="en-CA" dirty="0"/>
              <a:t>You can get re-infected with an STI, even if you have had one before and got treated</a:t>
            </a:r>
          </a:p>
          <a:p>
            <a:r>
              <a:rPr lang="en-CA" dirty="0"/>
              <a:t>Always practice safer sex</a:t>
            </a:r>
          </a:p>
          <a:p>
            <a:pPr lvl="1"/>
            <a:r>
              <a:rPr lang="en-CA" dirty="0"/>
              <a:t>Wear a condom</a:t>
            </a:r>
          </a:p>
          <a:p>
            <a:pPr lvl="1"/>
            <a:r>
              <a:rPr lang="en-CA" dirty="0"/>
              <a:t>Get tested for STIs with each new partner</a:t>
            </a:r>
          </a:p>
          <a:p>
            <a:endParaRPr lang="en-CA" dirty="0"/>
          </a:p>
        </p:txBody>
      </p:sp>
    </p:spTree>
    <p:extLst>
      <p:ext uri="{BB962C8B-B14F-4D97-AF65-F5344CB8AC3E}">
        <p14:creationId xmlns:p14="http://schemas.microsoft.com/office/powerpoint/2010/main" val="3649822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1000"/>
                                        <p:tgtEl>
                                          <p:spTgt spid="7">
                                            <p:txEl>
                                              <p:pRg st="0" end="0"/>
                                            </p:txEl>
                                          </p:spTgt>
                                        </p:tgtEl>
                                      </p:cBhvr>
                                    </p:animEffect>
                                    <p:anim calcmode="lin" valueType="num">
                                      <p:cBhvr>
                                        <p:cTn id="13"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7">
                                            <p:txEl>
                                              <p:pRg st="1" end="1"/>
                                            </p:txEl>
                                          </p:spTgt>
                                        </p:tgtEl>
                                        <p:attrNameLst>
                                          <p:attrName>style.visibility</p:attrName>
                                        </p:attrNameLst>
                                      </p:cBhvr>
                                      <p:to>
                                        <p:strVal val="visible"/>
                                      </p:to>
                                    </p:set>
                                    <p:animEffect transition="in" filter="fade">
                                      <p:cBhvr>
                                        <p:cTn id="19" dur="1000"/>
                                        <p:tgtEl>
                                          <p:spTgt spid="7">
                                            <p:txEl>
                                              <p:pRg st="1" end="1"/>
                                            </p:txEl>
                                          </p:spTgt>
                                        </p:tgtEl>
                                      </p:cBhvr>
                                    </p:animEffect>
                                    <p:anim calcmode="lin" valueType="num">
                                      <p:cBhvr>
                                        <p:cTn id="20"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7">
                                            <p:txEl>
                                              <p:pRg st="1" end="1"/>
                                            </p:txEl>
                                          </p:spTgt>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7">
                                            <p:txEl>
                                              <p:pRg st="2" end="2"/>
                                            </p:txEl>
                                          </p:spTgt>
                                        </p:tgtEl>
                                        <p:attrNameLst>
                                          <p:attrName>style.visibility</p:attrName>
                                        </p:attrNameLst>
                                      </p:cBhvr>
                                      <p:to>
                                        <p:strVal val="visible"/>
                                      </p:to>
                                    </p:set>
                                    <p:animEffect transition="in" filter="fade">
                                      <p:cBhvr>
                                        <p:cTn id="24" dur="1000"/>
                                        <p:tgtEl>
                                          <p:spTgt spid="7">
                                            <p:txEl>
                                              <p:pRg st="2" end="2"/>
                                            </p:txEl>
                                          </p:spTgt>
                                        </p:tgtEl>
                                      </p:cBhvr>
                                    </p:animEffect>
                                    <p:anim calcmode="lin" valueType="num">
                                      <p:cBhvr>
                                        <p:cTn id="25"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26" dur="1000" fill="hold"/>
                                        <p:tgtEl>
                                          <p:spTgt spid="7">
                                            <p:txEl>
                                              <p:pRg st="2" end="2"/>
                                            </p:txEl>
                                          </p:spTgt>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7">
                                            <p:txEl>
                                              <p:pRg st="3" end="3"/>
                                            </p:txEl>
                                          </p:spTgt>
                                        </p:tgtEl>
                                        <p:attrNameLst>
                                          <p:attrName>style.visibility</p:attrName>
                                        </p:attrNameLst>
                                      </p:cBhvr>
                                      <p:to>
                                        <p:strVal val="visible"/>
                                      </p:to>
                                    </p:set>
                                    <p:animEffect transition="in" filter="fade">
                                      <p:cBhvr>
                                        <p:cTn id="29" dur="1000"/>
                                        <p:tgtEl>
                                          <p:spTgt spid="7">
                                            <p:txEl>
                                              <p:pRg st="3" end="3"/>
                                            </p:txEl>
                                          </p:spTgt>
                                        </p:tgtEl>
                                      </p:cBhvr>
                                    </p:animEffect>
                                    <p:anim calcmode="lin" valueType="num">
                                      <p:cBhvr>
                                        <p:cTn id="30"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31" dur="1000" fill="hold"/>
                                        <p:tgtEl>
                                          <p:spTgt spid="7">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7C52F5B9-FDB6-408B-9494-2A665E6CCD82}" type="slidenum">
              <a:rPr lang="en-CA" smtClean="0"/>
              <a:pPr/>
              <a:t>8</a:t>
            </a:fld>
            <a:endParaRPr lang="en-CA" dirty="0"/>
          </a:p>
        </p:txBody>
      </p:sp>
      <p:sp>
        <p:nvSpPr>
          <p:cNvPr id="11" name="Text Placeholder 10">
            <a:extLst>
              <a:ext uri="{FF2B5EF4-FFF2-40B4-BE49-F238E27FC236}">
                <a16:creationId xmlns:a16="http://schemas.microsoft.com/office/drawing/2014/main" id="{2969B6A2-46F6-47C0-92C4-3DE24E2D7754}"/>
              </a:ext>
            </a:extLst>
          </p:cNvPr>
          <p:cNvSpPr>
            <a:spLocks noGrp="1"/>
          </p:cNvSpPr>
          <p:nvPr>
            <p:ph type="title" idx="4294967295"/>
          </p:nvPr>
        </p:nvSpPr>
        <p:spPr>
          <a:xfrm>
            <a:off x="628650" y="1333502"/>
            <a:ext cx="5410200" cy="49212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CA" sz="2800" b="0" i="0" u="none" strike="noStrike" kern="1200" cap="none" spc="0" normalizeH="0" baseline="0" noProof="0" dirty="0">
                <a:ln>
                  <a:noFill/>
                </a:ln>
                <a:solidFill>
                  <a:srgbClr val="005E9C"/>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rPr>
              <a:t>STI True or False</a:t>
            </a:r>
            <a:r>
              <a:rPr kumimoji="0" lang="en-CA" sz="2800" b="0" i="0" u="none" strike="noStrike" kern="1200" cap="none" spc="0" normalizeH="0" noProof="0" dirty="0">
                <a:ln>
                  <a:noFill/>
                </a:ln>
                <a:solidFill>
                  <a:srgbClr val="005E9C"/>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rPr>
              <a:t> – Question 3</a:t>
            </a:r>
            <a:endParaRPr kumimoji="0" lang="en-CA" sz="2800" b="0" i="0" u="none" strike="noStrike" kern="1200" cap="none" spc="0" normalizeH="0" baseline="0" noProof="0" dirty="0">
              <a:ln>
                <a:noFill/>
              </a:ln>
              <a:solidFill>
                <a:srgbClr val="005E9C"/>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endParaRPr>
          </a:p>
        </p:txBody>
      </p:sp>
      <p:sp>
        <p:nvSpPr>
          <p:cNvPr id="10" name="Content Placeholder 9">
            <a:extLst>
              <a:ext uri="{FF2B5EF4-FFF2-40B4-BE49-F238E27FC236}">
                <a16:creationId xmlns:a16="http://schemas.microsoft.com/office/drawing/2014/main" id="{09B33316-2A79-431E-A84B-88F17669DA6B}"/>
              </a:ext>
            </a:extLst>
          </p:cNvPr>
          <p:cNvSpPr>
            <a:spLocks noGrp="1"/>
          </p:cNvSpPr>
          <p:nvPr>
            <p:ph idx="1"/>
          </p:nvPr>
        </p:nvSpPr>
        <p:spPr/>
        <p:txBody>
          <a:bodyPr/>
          <a:lstStyle/>
          <a:p>
            <a:r>
              <a:rPr lang="en-CA" dirty="0"/>
              <a:t>“STIs that are left untreated can cause infertility, pelvic inflammatory disease and epididymitis.”</a:t>
            </a:r>
          </a:p>
          <a:p>
            <a:endParaRPr lang="en-CA" dirty="0"/>
          </a:p>
        </p:txBody>
      </p:sp>
    </p:spTree>
    <p:extLst>
      <p:ext uri="{BB962C8B-B14F-4D97-AF65-F5344CB8AC3E}">
        <p14:creationId xmlns:p14="http://schemas.microsoft.com/office/powerpoint/2010/main" val="610515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
                                            <p:txEl>
                                              <p:pRg st="0" end="0"/>
                                            </p:txEl>
                                          </p:spTgt>
                                        </p:tgtEl>
                                        <p:attrNameLst>
                                          <p:attrName>style.visibility</p:attrName>
                                        </p:attrNameLst>
                                      </p:cBhvr>
                                      <p:to>
                                        <p:strVal val="visible"/>
                                      </p:to>
                                    </p:set>
                                    <p:animEffect transition="in" filter="fade">
                                      <p:cBhvr>
                                        <p:cTn id="14" dur="1000"/>
                                        <p:tgtEl>
                                          <p:spTgt spid="10">
                                            <p:txEl>
                                              <p:pRg st="0" end="0"/>
                                            </p:txEl>
                                          </p:spTgt>
                                        </p:tgtEl>
                                      </p:cBhvr>
                                    </p:animEffect>
                                    <p:anim calcmode="lin" valueType="num">
                                      <p:cBhvr>
                                        <p:cTn id="15"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0"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199C8EC-EF88-49CD-8908-1437407EFAD9}"/>
              </a:ext>
            </a:extLst>
          </p:cNvPr>
          <p:cNvSpPr>
            <a:spLocks noGrp="1"/>
          </p:cNvSpPr>
          <p:nvPr>
            <p:ph type="sldNum" sz="quarter" idx="12"/>
          </p:nvPr>
        </p:nvSpPr>
        <p:spPr/>
        <p:txBody>
          <a:bodyPr/>
          <a:lstStyle/>
          <a:p>
            <a:fld id="{7C52F5B9-FDB6-408B-9494-2A665E6CCD82}" type="slidenum">
              <a:rPr lang="en-CA" smtClean="0"/>
              <a:pPr/>
              <a:t>9</a:t>
            </a:fld>
            <a:endParaRPr lang="en-CA" dirty="0"/>
          </a:p>
        </p:txBody>
      </p:sp>
      <p:sp>
        <p:nvSpPr>
          <p:cNvPr id="5" name="Text Placeholder 4">
            <a:extLst>
              <a:ext uri="{FF2B5EF4-FFF2-40B4-BE49-F238E27FC236}">
                <a16:creationId xmlns:a16="http://schemas.microsoft.com/office/drawing/2014/main" id="{23343409-9E5B-4914-BCA1-5EFD501E9D63}"/>
              </a:ext>
            </a:extLst>
          </p:cNvPr>
          <p:cNvSpPr>
            <a:spLocks noGrp="1"/>
          </p:cNvSpPr>
          <p:nvPr>
            <p:ph type="title" idx="4294967295"/>
          </p:nvPr>
        </p:nvSpPr>
        <p:spPr>
          <a:xfrm>
            <a:off x="4133851" y="-492125"/>
            <a:ext cx="5010150" cy="49212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CA" sz="2800" b="0" i="0" u="none" strike="noStrike" kern="1200" cap="none" spc="0" normalizeH="0" baseline="0" noProof="0" dirty="0">
                <a:ln>
                  <a:noFill/>
                </a:ln>
                <a:solidFill>
                  <a:srgbClr val="005E9C"/>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rPr>
              <a:t>STI True or False</a:t>
            </a:r>
            <a:r>
              <a:rPr kumimoji="0" lang="en-CA" sz="2800" b="0" i="0" u="none" strike="noStrike" kern="1200" cap="none" spc="0" normalizeH="0" noProof="0" dirty="0">
                <a:ln>
                  <a:noFill/>
                </a:ln>
                <a:solidFill>
                  <a:srgbClr val="005E9C"/>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rPr>
              <a:t> – Answer 3</a:t>
            </a:r>
            <a:endParaRPr kumimoji="0" lang="en-CA" sz="2800" b="0" i="0" u="none" strike="noStrike" kern="1200" cap="none" spc="0" normalizeH="0" baseline="0" noProof="0" dirty="0">
              <a:ln>
                <a:noFill/>
              </a:ln>
              <a:solidFill>
                <a:srgbClr val="005E9C"/>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endParaRPr>
          </a:p>
        </p:txBody>
      </p:sp>
      <p:pic>
        <p:nvPicPr>
          <p:cNvPr id="11" name="Picture Placeholder 10" descr="Image of the word &quot;True&quot;">
            <a:extLst>
              <a:ext uri="{FF2B5EF4-FFF2-40B4-BE49-F238E27FC236}">
                <a16:creationId xmlns:a16="http://schemas.microsoft.com/office/drawing/2014/main" id="{7D0A6A18-4956-4CEC-848E-DC980535B436}"/>
              </a:ext>
            </a:extLst>
          </p:cNvPr>
          <p:cNvPicPr>
            <a:picLocks noGrp="1" noChangeAspect="1"/>
          </p:cNvPicPr>
          <p:nvPr>
            <p:ph type="pic" sz="quarter" idx="14"/>
          </p:nvPr>
        </p:nvPicPr>
        <p:blipFill>
          <a:blip r:embed="rId3" cstate="print">
            <a:extLst>
              <a:ext uri="{28A0092B-C50C-407E-A947-70E740481C1C}">
                <a14:useLocalDpi xmlns:a14="http://schemas.microsoft.com/office/drawing/2010/main" val="0"/>
              </a:ext>
            </a:extLst>
          </a:blip>
          <a:stretch>
            <a:fillRect/>
          </a:stretch>
        </p:blipFill>
        <p:spPr>
          <a:xfrm>
            <a:off x="92903" y="1279015"/>
            <a:ext cx="4479097" cy="3806463"/>
          </a:xfrm>
          <a:prstGeom prst="rect">
            <a:avLst/>
          </a:prstGeom>
        </p:spPr>
      </p:pic>
      <p:sp>
        <p:nvSpPr>
          <p:cNvPr id="3" name="Content Placeholder 2">
            <a:extLst>
              <a:ext uri="{FF2B5EF4-FFF2-40B4-BE49-F238E27FC236}">
                <a16:creationId xmlns:a16="http://schemas.microsoft.com/office/drawing/2014/main" id="{E6AD7359-8293-4ABB-9064-0C661F3054E7}"/>
              </a:ext>
            </a:extLst>
          </p:cNvPr>
          <p:cNvSpPr>
            <a:spLocks noGrp="1"/>
          </p:cNvSpPr>
          <p:nvPr>
            <p:ph idx="1"/>
          </p:nvPr>
        </p:nvSpPr>
        <p:spPr>
          <a:xfrm>
            <a:off x="4507832" y="1413475"/>
            <a:ext cx="4010025" cy="4165510"/>
          </a:xfrm>
        </p:spPr>
        <p:txBody>
          <a:bodyPr/>
          <a:lstStyle/>
          <a:p>
            <a:r>
              <a:rPr lang="en-CA" sz="2400" dirty="0"/>
              <a:t>If left untreated in women they can lead to pelvic inflammatory disease</a:t>
            </a:r>
          </a:p>
          <a:p>
            <a:pPr lvl="1"/>
            <a:r>
              <a:rPr lang="en-CA" sz="2000" dirty="0"/>
              <a:t>Infertility</a:t>
            </a:r>
          </a:p>
          <a:p>
            <a:pPr lvl="1"/>
            <a:r>
              <a:rPr lang="en-CA" sz="2000" dirty="0"/>
              <a:t>Ectopic pregnancies</a:t>
            </a:r>
          </a:p>
          <a:p>
            <a:pPr lvl="1"/>
            <a:r>
              <a:rPr lang="en-CA" sz="2000" dirty="0"/>
              <a:t>Life long pelvic pain</a:t>
            </a:r>
          </a:p>
          <a:p>
            <a:r>
              <a:rPr lang="en-CA" sz="2400" dirty="0"/>
              <a:t>If left untreated in men they can lead to epididymitis</a:t>
            </a:r>
          </a:p>
          <a:p>
            <a:pPr lvl="1"/>
            <a:r>
              <a:rPr lang="en-CA" sz="2000" dirty="0"/>
              <a:t>Infertility</a:t>
            </a:r>
          </a:p>
          <a:p>
            <a:pPr lvl="1"/>
            <a:r>
              <a:rPr lang="en-CA" sz="2000" dirty="0"/>
              <a:t>Ongoing problems with swelling in the scrotum, testicles or epididymis</a:t>
            </a:r>
          </a:p>
          <a:p>
            <a:endParaRPr lang="en-CA" dirty="0"/>
          </a:p>
        </p:txBody>
      </p:sp>
    </p:spTree>
    <p:extLst>
      <p:ext uri="{BB962C8B-B14F-4D97-AF65-F5344CB8AC3E}">
        <p14:creationId xmlns:p14="http://schemas.microsoft.com/office/powerpoint/2010/main" val="4081656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1000"/>
                                        <p:tgtEl>
                                          <p:spTgt spid="3">
                                            <p:txEl>
                                              <p:pRg st="1" end="1"/>
                                            </p:txEl>
                                          </p:spTgt>
                                        </p:tgtEl>
                                      </p:cBhvr>
                                    </p:animEffect>
                                    <p:anim calcmode="lin" valueType="num">
                                      <p:cBhvr>
                                        <p:cTn id="1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1000"/>
                                        <p:tgtEl>
                                          <p:spTgt spid="3">
                                            <p:txEl>
                                              <p:pRg st="2" end="2"/>
                                            </p:txEl>
                                          </p:spTgt>
                                        </p:tgtEl>
                                      </p:cBhvr>
                                    </p:animEffect>
                                    <p:anim calcmode="lin" valueType="num">
                                      <p:cBhvr>
                                        <p:cTn id="2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1000"/>
                                        <p:tgtEl>
                                          <p:spTgt spid="3">
                                            <p:txEl>
                                              <p:pRg st="3" end="3"/>
                                            </p:txEl>
                                          </p:spTgt>
                                        </p:tgtEl>
                                      </p:cBhvr>
                                    </p:animEffect>
                                    <p:anim calcmode="lin" valueType="num">
                                      <p:cBhvr>
                                        <p:cTn id="2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Effect transition="in" filter="fade">
                                      <p:cBhvr>
                                        <p:cTn id="34" dur="1000"/>
                                        <p:tgtEl>
                                          <p:spTgt spid="3">
                                            <p:txEl>
                                              <p:pRg st="4" end="4"/>
                                            </p:txEl>
                                          </p:spTgt>
                                        </p:tgtEl>
                                      </p:cBhvr>
                                    </p:animEffect>
                                    <p:anim calcmode="lin" valueType="num">
                                      <p:cBhvr>
                                        <p:cTn id="3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animEffect transition="in" filter="fade">
                                      <p:cBhvr>
                                        <p:cTn id="39" dur="1000"/>
                                        <p:tgtEl>
                                          <p:spTgt spid="3">
                                            <p:txEl>
                                              <p:pRg st="5" end="5"/>
                                            </p:txEl>
                                          </p:spTgt>
                                        </p:tgtEl>
                                      </p:cBhvr>
                                    </p:animEffect>
                                    <p:anim calcmode="lin" valueType="num">
                                      <p:cBhvr>
                                        <p:cTn id="4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5" end="5"/>
                                            </p:txEl>
                                          </p:spTgt>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3">
                                            <p:txEl>
                                              <p:pRg st="6" end="6"/>
                                            </p:txEl>
                                          </p:spTgt>
                                        </p:tgtEl>
                                        <p:attrNameLst>
                                          <p:attrName>style.visibility</p:attrName>
                                        </p:attrNameLst>
                                      </p:cBhvr>
                                      <p:to>
                                        <p:strVal val="visible"/>
                                      </p:to>
                                    </p:set>
                                    <p:animEffect transition="in" filter="fade">
                                      <p:cBhvr>
                                        <p:cTn id="44" dur="1000"/>
                                        <p:tgtEl>
                                          <p:spTgt spid="3">
                                            <p:txEl>
                                              <p:pRg st="6" end="6"/>
                                            </p:txEl>
                                          </p:spTgt>
                                        </p:tgtEl>
                                      </p:cBhvr>
                                    </p:animEffect>
                                    <p:anim calcmode="lin" valueType="num">
                                      <p:cBhvr>
                                        <p:cTn id="45"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6"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HPEPH-Powerpoint-standard">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Presentation Standard" id="{68C62BDE-96DA-4F04-90DE-DCA828FB81B8}" vid="{3E3E2EB2-7379-426B-B81E-86E722AEC7B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 Presentation Standard</Template>
  <TotalTime>1098</TotalTime>
  <Words>5685</Words>
  <Application>Microsoft Office PowerPoint</Application>
  <PresentationFormat>On-screen Show (4:3)</PresentationFormat>
  <Paragraphs>620</Paragraphs>
  <Slides>31</Slides>
  <Notes>22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31</vt:i4>
      </vt:variant>
    </vt:vector>
  </HeadingPairs>
  <TitlesOfParts>
    <vt:vector size="37" baseType="lpstr">
      <vt:lpstr>Arial</vt:lpstr>
      <vt:lpstr>Calibri</vt:lpstr>
      <vt:lpstr>mayo-sans</vt:lpstr>
      <vt:lpstr>Open Sans</vt:lpstr>
      <vt:lpstr>Open Sans Semibold</vt:lpstr>
      <vt:lpstr>HPEPH-Powerpoint-standard</vt:lpstr>
      <vt:lpstr>        Sexually Transmitted Infections  (STIs)</vt:lpstr>
      <vt:lpstr>The Genderbread Person</vt:lpstr>
      <vt:lpstr>STI: True or False?</vt:lpstr>
      <vt:lpstr>STI True or False – Question 1</vt:lpstr>
      <vt:lpstr>STI True or False – Answer 1</vt:lpstr>
      <vt:lpstr>STI True or False – Question 2</vt:lpstr>
      <vt:lpstr>STI True or False – Answer 2</vt:lpstr>
      <vt:lpstr>STI True or False – Question 3</vt:lpstr>
      <vt:lpstr>STI True or False – Answer 3</vt:lpstr>
      <vt:lpstr>STI True or False – Question 4</vt:lpstr>
      <vt:lpstr>STI True or False – Answer 4</vt:lpstr>
      <vt:lpstr>STI True of False – Question 5</vt:lpstr>
      <vt:lpstr>STI True or False – Answer 5</vt:lpstr>
      <vt:lpstr>STI True or False – Question 6</vt:lpstr>
      <vt:lpstr>STI True or False – Answer 6</vt:lpstr>
      <vt:lpstr>STI Autograph Game</vt:lpstr>
      <vt:lpstr>Types of STIs</vt:lpstr>
      <vt:lpstr>How do STIs spread?</vt:lpstr>
      <vt:lpstr>Testing for STIs</vt:lpstr>
      <vt:lpstr>Treatments for STIs</vt:lpstr>
      <vt:lpstr>Preventing STIs</vt:lpstr>
      <vt:lpstr>Bacterial</vt:lpstr>
      <vt:lpstr>Bacterial</vt:lpstr>
      <vt:lpstr>Bacterial</vt:lpstr>
      <vt:lpstr>Viral</vt:lpstr>
      <vt:lpstr>Viral</vt:lpstr>
      <vt:lpstr>Viral</vt:lpstr>
      <vt:lpstr>Viral</vt:lpstr>
      <vt:lpstr>Parasitic</vt:lpstr>
      <vt:lpstr>Key Messages</vt:lpstr>
      <vt:lpstr>Contacts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Karen LaRose</dc:creator>
  <cp:lastModifiedBy>Wia Baker</cp:lastModifiedBy>
  <cp:revision>75</cp:revision>
  <dcterms:created xsi:type="dcterms:W3CDTF">2020-01-21T19:14:18Z</dcterms:created>
  <dcterms:modified xsi:type="dcterms:W3CDTF">2023-11-27T19:28:29Z</dcterms:modified>
</cp:coreProperties>
</file>