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77" r:id="rId3"/>
    <p:sldId id="257" r:id="rId4"/>
    <p:sldId id="258" r:id="rId5"/>
    <p:sldId id="278" r:id="rId6"/>
    <p:sldId id="261" r:id="rId7"/>
    <p:sldId id="259" r:id="rId8"/>
    <p:sldId id="262" r:id="rId9"/>
    <p:sldId id="263" r:id="rId10"/>
    <p:sldId id="264" r:id="rId11"/>
    <p:sldId id="265" r:id="rId12"/>
    <p:sldId id="266" r:id="rId13"/>
    <p:sldId id="267" r:id="rId14"/>
    <p:sldId id="268" r:id="rId15"/>
    <p:sldId id="270" r:id="rId16"/>
    <p:sldId id="271" r:id="rId17"/>
    <p:sldId id="279" r:id="rId18"/>
    <p:sldId id="272" r:id="rId19"/>
    <p:sldId id="273" r:id="rId20"/>
    <p:sldId id="274" r:id="rId21"/>
    <p:sldId id="275" r:id="rId22"/>
    <p:sldId id="276"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raception" id="{B0770FE5-9F32-4FC8-B4F2-00C9A10196E0}">
          <p14:sldIdLst>
            <p14:sldId id="256"/>
            <p14:sldId id="277"/>
            <p14:sldId id="257"/>
            <p14:sldId id="258"/>
            <p14:sldId id="278"/>
            <p14:sldId id="261"/>
            <p14:sldId id="259"/>
            <p14:sldId id="262"/>
            <p14:sldId id="263"/>
            <p14:sldId id="264"/>
            <p14:sldId id="265"/>
            <p14:sldId id="266"/>
            <p14:sldId id="267"/>
            <p14:sldId id="268"/>
            <p14:sldId id="270"/>
            <p14:sldId id="271"/>
            <p14:sldId id="279"/>
            <p14:sldId id="272"/>
            <p14:sldId id="273"/>
            <p14:sldId id="274"/>
            <p14:sldId id="275"/>
            <p14:sldId id="276"/>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7" autoAdjust="0"/>
    <p:restoredTop sz="65895" autoAdjust="0"/>
  </p:normalViewPr>
  <p:slideViewPr>
    <p:cSldViewPr snapToGrid="0">
      <p:cViewPr varScale="1">
        <p:scale>
          <a:sx n="47" d="100"/>
          <a:sy n="47" d="100"/>
        </p:scale>
        <p:origin x="1902"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45" d="100"/>
          <a:sy n="145" d="100"/>
        </p:scale>
        <p:origin x="61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1544E2-FB89-4AB9-BE2B-FE27D86B5CE2}" type="datetimeFigureOut">
              <a:rPr lang="en-CA" smtClean="0"/>
              <a:t>2023-08-25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8B1737-849F-480A-8DB9-FCE162DD30FF}" type="slidenum">
              <a:rPr lang="en-CA" smtClean="0"/>
              <a:t>‹#›</a:t>
            </a:fld>
            <a:endParaRPr lang="en-CA"/>
          </a:p>
        </p:txBody>
      </p:sp>
    </p:spTree>
    <p:extLst>
      <p:ext uri="{BB962C8B-B14F-4D97-AF65-F5344CB8AC3E}">
        <p14:creationId xmlns:p14="http://schemas.microsoft.com/office/powerpoint/2010/main" val="262568844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AFB8-8A92-46C0-98AC-74BF88596A6B}" type="datetimeFigureOut">
              <a:rPr lang="en-CA" smtClean="0"/>
              <a:t>2023-08-25</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74099-842B-4E1B-8065-29877E903EE6}" type="slidenum">
              <a:rPr lang="en-CA" smtClean="0"/>
              <a:t>‹#›</a:t>
            </a:fld>
            <a:endParaRPr lang="en-CA"/>
          </a:p>
        </p:txBody>
      </p:sp>
    </p:spTree>
    <p:extLst>
      <p:ext uri="{BB962C8B-B14F-4D97-AF65-F5344CB8AC3E}">
        <p14:creationId xmlns:p14="http://schemas.microsoft.com/office/powerpoint/2010/main" val="70765743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fbo9_0IgcF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Notes to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-this presentation directly supports the H&amp;PE Curriculum, Healthy Living Strand, in Grade 7 D1.3 Delaying sexual activity, D1.5 STBBIs and pregnancy prevention, D2.4 Sexual health and decision making, Grade 8 D1.4 Decisions about sexual activity; supports, D2.3 Decision making consideration and skills, Grade 8 C1.4 Decision about sexual activity; supports, C2.4 Decision making, contraception, Grade 9 C1.4 Preventing pregnancy and STIs (could also be used for higher grades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Before presenting to students, please review content in advance with classroom teacher or other school staff to ensure appropriateness.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-provide a “sensitive topic” statement and make students aware of supports available in school (e.g. have social worker on standby/available for drop ins, Guidance, trusted adult)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Sample 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-Welcome &amp; Introduction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-Today we will be talking about Contraceptives (Birth Control)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-If you feel that you need advice, please talk to a teacher, parent, school social worker or other adult you trust.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-We won’t address individual situations during the presentation (privacy) but you can speak to someone after if you like.</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a:t>
            </a:fld>
            <a:endParaRPr lang="en-CA"/>
          </a:p>
        </p:txBody>
      </p:sp>
    </p:spTree>
    <p:extLst>
      <p:ext uri="{BB962C8B-B14F-4D97-AF65-F5344CB8AC3E}">
        <p14:creationId xmlns:p14="http://schemas.microsoft.com/office/powerpoint/2010/main" val="217093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https://www.youtube.com/watch?v=fbo9_0IgcFA</a:t>
            </a:r>
            <a:endParaRPr lang="en-CA" dirty="0"/>
          </a:p>
          <a:p>
            <a:endParaRPr lang="en-CA" dirty="0"/>
          </a:p>
          <a:p>
            <a:r>
              <a:rPr lang="en-CA" dirty="0"/>
              <a:t>Video</a:t>
            </a:r>
          </a:p>
          <a:p>
            <a:endParaRPr lang="en-CA" dirty="0"/>
          </a:p>
          <a:p>
            <a:r>
              <a:rPr lang="en-CA" dirty="0"/>
              <a:t>Although</a:t>
            </a:r>
            <a:r>
              <a:rPr lang="en-CA" baseline="0" dirty="0"/>
              <a:t> most people think using a condom is fairly straight forward, f</a:t>
            </a:r>
            <a:r>
              <a:rPr lang="en-CA" dirty="0"/>
              <a:t>ailure</a:t>
            </a:r>
            <a:r>
              <a:rPr lang="en-CA" baseline="0" dirty="0"/>
              <a:t> rates from condoms are often related to improper use. </a:t>
            </a:r>
          </a:p>
          <a:p>
            <a:endParaRPr lang="en-CA" baseline="0" dirty="0"/>
          </a:p>
          <a:p>
            <a:r>
              <a:rPr lang="en-CA" baseline="0" dirty="0"/>
              <a:t>If comfortable,  you can do a condom use demonstration with penis demonstrator. Otherwise show this video.</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10</a:t>
            </a:fld>
            <a:endParaRPr lang="en-CA"/>
          </a:p>
        </p:txBody>
      </p:sp>
    </p:spTree>
    <p:extLst>
      <p:ext uri="{BB962C8B-B14F-4D97-AF65-F5344CB8AC3E}">
        <p14:creationId xmlns:p14="http://schemas.microsoft.com/office/powerpoint/2010/main" val="4030285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What is it?</a:t>
            </a:r>
            <a:endParaRPr kumimoji="0" lang="en-US" sz="1200" b="0" i="0" u="none" strike="noStrike" kern="1200" cap="none" spc="0" normalizeH="0" baseline="0" noProof="0" dirty="0">
              <a:ln>
                <a:noFill/>
              </a:ln>
              <a:solidFill>
                <a:prstClr val="black"/>
              </a:solidFill>
              <a:effectLst/>
              <a:uLnTx/>
              <a:uFillTx/>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A polyurethane cover that lines the inside of the vagina and covers the genitals. </a:t>
            </a: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How does this method work?</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Placed in vagina prior to vaginal intercourse (up to 8 hours prior)</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It is a barrier method – it prevent sperm from getting into the vagina and fertilizing the egg cell.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Why would someone choose this option?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Free from school nurse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Approximately $3.00 each when purchased at a pharmacy,.</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Reversible method of contraception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FF0000"/>
                </a:solidFill>
                <a:effectLst/>
                <a:uLnTx/>
                <a:uFillTx/>
                <a:latin typeface="+mn-lt"/>
              </a:rPr>
              <a:t>95% effective when used perfectly every time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FF0000"/>
                </a:solidFill>
                <a:effectLst/>
                <a:uLnTx/>
                <a:uFillTx/>
                <a:latin typeface="+mn-lt"/>
              </a:rPr>
              <a:t>Most people do not use perfectly every time, so with average use, they are 79% effective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FF0000"/>
                </a:solidFill>
                <a:effectLst/>
                <a:uLnTx/>
                <a:uFillTx/>
                <a:latin typeface="+mn-lt"/>
              </a:rPr>
              <a:t>Protects against STIs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Cost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your school nurse how to access condoms for free!</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11</a:t>
            </a:fld>
            <a:endParaRPr lang="en-CA"/>
          </a:p>
        </p:txBody>
      </p:sp>
    </p:spTree>
    <p:extLst>
      <p:ext uri="{BB962C8B-B14F-4D97-AF65-F5344CB8AC3E}">
        <p14:creationId xmlns:p14="http://schemas.microsoft.com/office/powerpoint/2010/main" val="1003371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Medications</a:t>
            </a:r>
            <a:r>
              <a:rPr lang="en-US" baseline="0" dirty="0"/>
              <a:t> containing hormones such as estrogen and progesterone</a:t>
            </a:r>
            <a:r>
              <a:rPr lang="en-US" dirty="0"/>
              <a:t> that females take to prevent pregnancy</a:t>
            </a:r>
          </a:p>
          <a:p>
            <a:endParaRPr lang="en-US" baseline="0" dirty="0"/>
          </a:p>
          <a:p>
            <a:r>
              <a:rPr lang="en-US" baseline="0" dirty="0"/>
              <a:t>Hormonal contraceptives are prescribed by a doctor or nurse practitioner who do a thorough health history and an assessment to determine the best option for the patient.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Mild side effects are possible with all hormonal methods: breast tenderness, spotting,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In rare cases, a girl may experience a severe reaction to hormonal contraceptives. </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12</a:t>
            </a:fld>
            <a:endParaRPr lang="en-CA"/>
          </a:p>
        </p:txBody>
      </p:sp>
    </p:spTree>
    <p:extLst>
      <p:ext uri="{BB962C8B-B14F-4D97-AF65-F5344CB8AC3E}">
        <p14:creationId xmlns:p14="http://schemas.microsoft.com/office/powerpoint/2010/main" val="609502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What is it?</a:t>
            </a:r>
            <a:endParaRPr kumimoji="0" lang="en-US" sz="1200" b="0" i="0" u="none" strike="noStrike" kern="1200" cap="none" spc="0" normalizeH="0" baseline="0" noProof="0" dirty="0">
              <a:ln>
                <a:noFill/>
              </a:ln>
              <a:solidFill>
                <a:prstClr val="black"/>
              </a:solidFill>
              <a:effectLst/>
              <a:uLnTx/>
              <a:uFillTx/>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Oral contraceptives (also called ‘The Pill’) are hormone pills that prevent pregnancy when taken correctly.  There are many different types of pills.  The right one will be chosen for you by having a discussion with your health care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What you need to know?</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Contains hormones that stop ovulation (monthly egg release).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Changes cervical mucous, making it difficult for sperm to travel</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Must be taken every day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Why would someone choose this option?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99.9 % effective if taken properly ( Describe proper / perfect use means taking every day at the same time , as prescribed by a doctor or nurse practitioner. Usual use effectiveness is 92-97% - i.e. errors made by forgetting pills, not taking at the same time every day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rPr>
              <a:t>Can help regulate periods and help with cramps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rPr>
              <a:t>Can also improve acne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Cost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rPr>
              <a:t>Ask your school nurse how to access for free or reduced cost. Some are covered by OHIP+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The pill does not offer any protection against STIs so it is important to use a condom with all sexual activity. </a:t>
            </a:r>
            <a:r>
              <a:rPr kumimoji="0" lang="en-US" sz="1200" b="0" i="0" u="none" strike="noStrike" kern="1200" cap="none" spc="0" normalizeH="0" baseline="0" noProof="0" dirty="0">
                <a:ln>
                  <a:noFill/>
                </a:ln>
                <a:solidFill>
                  <a:prstClr val="black"/>
                </a:solidFill>
                <a:effectLst/>
                <a:uLnTx/>
                <a:uFillTx/>
                <a:latin typeface="+mn-lt"/>
              </a:rPr>
              <a:t> </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13</a:t>
            </a:fld>
            <a:endParaRPr lang="en-CA"/>
          </a:p>
        </p:txBody>
      </p:sp>
    </p:spTree>
    <p:extLst>
      <p:ext uri="{BB962C8B-B14F-4D97-AF65-F5344CB8AC3E}">
        <p14:creationId xmlns:p14="http://schemas.microsoft.com/office/powerpoint/2010/main" val="4236728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What is it?</a:t>
            </a:r>
            <a:endParaRPr kumimoji="0" lang="en-US" sz="1200" b="0" i="0" u="none" strike="noStrike" kern="1200" cap="none" spc="0" normalizeH="0" baseline="0" noProof="0" dirty="0">
              <a:ln>
                <a:noFill/>
              </a:ln>
              <a:solidFill>
                <a:prstClr val="black"/>
              </a:solidFill>
              <a:effectLst/>
              <a:uLnTx/>
              <a:uFillTx/>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mn-lt"/>
              </a:rPr>
              <a:t>Evra</a:t>
            </a:r>
            <a:r>
              <a:rPr kumimoji="0" lang="en-US" sz="1200" b="0" i="0" u="none" strike="noStrike" kern="1200" cap="none" spc="0" normalizeH="0" baseline="0" noProof="0" dirty="0">
                <a:ln>
                  <a:noFill/>
                </a:ln>
                <a:solidFill>
                  <a:prstClr val="black"/>
                </a:solidFill>
                <a:effectLst/>
                <a:uLnTx/>
                <a:uFillTx/>
                <a:latin typeface="+mn-lt"/>
              </a:rPr>
              <a:t> is a patch that is placed on the skin and releases hormones through the skin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How does this method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Evra works like the Birth Control Pill except the hormones are absorbed through the skin instead of the stomach lining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Each box of </a:t>
            </a:r>
            <a:r>
              <a:rPr kumimoji="0" lang="en-US" sz="1200" b="0" i="0" u="none" strike="noStrike" kern="1200" cap="none" spc="0" normalizeH="0" baseline="0" noProof="0" dirty="0" err="1">
                <a:ln>
                  <a:noFill/>
                </a:ln>
                <a:solidFill>
                  <a:prstClr val="black"/>
                </a:solidFill>
                <a:effectLst/>
                <a:uLnTx/>
                <a:uFillTx/>
                <a:latin typeface="+mn-lt"/>
              </a:rPr>
              <a:t>Evra</a:t>
            </a:r>
            <a:r>
              <a:rPr kumimoji="0" lang="en-US" sz="1200" b="0" i="0" u="none" strike="noStrike" kern="1200" cap="none" spc="0" normalizeH="0" baseline="0" noProof="0" dirty="0">
                <a:ln>
                  <a:noFill/>
                </a:ln>
                <a:solidFill>
                  <a:prstClr val="black"/>
                </a:solidFill>
                <a:effectLst/>
                <a:uLnTx/>
                <a:uFillTx/>
                <a:latin typeface="+mn-lt"/>
              </a:rPr>
              <a:t> contains 3 patches. A patch is applied once a week for three weeks on the SAME DAY of the week. The fourth week is a </a:t>
            </a:r>
            <a:r>
              <a:rPr kumimoji="0" lang="en-US" sz="1200" b="1" i="1" u="none" strike="noStrike" kern="1200" cap="none" spc="0" normalizeH="0" baseline="0" noProof="0" dirty="0">
                <a:ln>
                  <a:noFill/>
                </a:ln>
                <a:solidFill>
                  <a:prstClr val="black"/>
                </a:solidFill>
                <a:effectLst/>
                <a:uLnTx/>
                <a:uFillTx/>
                <a:latin typeface="+mn-lt"/>
              </a:rPr>
              <a:t>patch free week</a:t>
            </a:r>
            <a:r>
              <a:rPr kumimoji="0" lang="en-US" sz="1200" b="0" i="0" u="none" strike="noStrike" kern="1200" cap="none" spc="0" normalizeH="0" baseline="0" noProof="0" dirty="0">
                <a:ln>
                  <a:noFill/>
                </a:ln>
                <a:solidFill>
                  <a:prstClr val="black"/>
                </a:solidFill>
                <a:effectLst/>
                <a:uLnTx/>
                <a:uFillTx/>
                <a:latin typeface="+mn-lt"/>
              </a:rPr>
              <a:t> and this is when a girl’s period would start.  After the fourth week, a new patch is applied. It is important to remember to apply the patch on the same day at the same time every week. For example, someone may choose to change their patch every Sunday at 5pm. </a:t>
            </a:r>
            <a:endParaRPr kumimoji="0" lang="en-US" sz="1200" b="0" i="1" u="none" strike="noStrike" kern="1200" cap="none" spc="0" normalizeH="0" baseline="0" noProof="0" dirty="0">
              <a:ln>
                <a:noFill/>
              </a:ln>
              <a:solidFill>
                <a:prstClr val="black"/>
              </a:solidFill>
              <a:effectLst/>
              <a:uLnTx/>
              <a:uFillTx/>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The patch is placed on the buttocks, upper outer arms, lower stomach or shoulder blade (not breasts).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Why would someone choose this option?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Don’t have to take daily – only change once a week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99 % effective if taken properly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rPr>
              <a:t>Can help regulate periods and help with cramps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rPr>
              <a:t>Can also improve acne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Cost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your school nurse how to access for free or reduced cost. Covered by OHIP+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The patch does not offer any protection against STIs so it is important to use a condom with all sexual activity. </a:t>
            </a:r>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14</a:t>
            </a:fld>
            <a:endParaRPr lang="en-CA"/>
          </a:p>
        </p:txBody>
      </p:sp>
    </p:spTree>
    <p:extLst>
      <p:ext uri="{BB962C8B-B14F-4D97-AF65-F5344CB8AC3E}">
        <p14:creationId xmlns:p14="http://schemas.microsoft.com/office/powerpoint/2010/main" val="1130976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What is it?</a:t>
            </a:r>
            <a:endParaRPr lang="en-US" dirty="0"/>
          </a:p>
          <a:p>
            <a:pPr marL="171450" indent="-171450">
              <a:buFont typeface="Arial" panose="020B0604020202020204" pitchFamily="34" charset="0"/>
              <a:buChar char="•"/>
            </a:pPr>
            <a:r>
              <a:rPr lang="en-US" dirty="0"/>
              <a:t>A T-shaped device</a:t>
            </a:r>
            <a:r>
              <a:rPr lang="en-US" baseline="0" dirty="0"/>
              <a:t> inserted into the uterus by a doctor or specially trained nurse practitioner </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rPr>
              <a:t>Lasts 3-5 years depending on the type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Contains the hormone progestin, which changes the lining of the uterus to stop a fertilized egg from growing inside the uterus, thickens the mucous in the cervix so it’s harder for the sperm to get to the egg, slows the sperm movement. May stop the ovaries from releasing an egg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rPr>
              <a:t> </a:t>
            </a:r>
            <a:r>
              <a:rPr kumimoji="0" lang="en-US" sz="1200" b="1" i="0" u="none" strike="noStrike" kern="1200" cap="none" spc="0" normalizeH="0" baseline="0" noProof="0" dirty="0">
                <a:ln>
                  <a:noFill/>
                </a:ln>
                <a:solidFill>
                  <a:prstClr val="black"/>
                </a:solidFill>
                <a:effectLst/>
                <a:uLnTx/>
                <a:uFillTx/>
                <a:latin typeface="+mn-lt"/>
              </a:rPr>
              <a:t>Why would someone choose this option?</a:t>
            </a:r>
            <a:endParaRPr kumimoji="0" lang="en-US" sz="1200" b="0" i="0" u="none" strike="noStrike" kern="1200" cap="none" spc="0" normalizeH="0" baseline="0" noProof="0" dirty="0">
              <a:ln>
                <a:noFill/>
              </a:ln>
              <a:solidFill>
                <a:prstClr val="black"/>
              </a:solidFill>
              <a:effectLst/>
              <a:uLnTx/>
              <a:uFillTx/>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Long-acting and you only need to think about it when the 3 - 5 years is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99% effective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Can reduce bleeding and cramping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Cost?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rPr>
              <a:t>Ask your school nurse how to access for free or reduced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The IUS does not offer any protection against STIs so it is important to use a condom with all sexual activity. </a:t>
            </a:r>
            <a:r>
              <a:rPr kumimoji="0" lang="en-US" sz="1200" b="0" i="0" u="none" strike="noStrike" kern="1200" cap="none" spc="0" normalizeH="0" baseline="0" noProof="0" dirty="0">
                <a:ln>
                  <a:noFill/>
                </a:ln>
                <a:solidFill>
                  <a:prstClr val="black"/>
                </a:solidFill>
                <a:effectLst/>
                <a:uLnTx/>
                <a:uFillTx/>
                <a:latin typeface="+mn-lt"/>
              </a:rPr>
              <a:t> </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15</a:t>
            </a:fld>
            <a:endParaRPr lang="en-CA"/>
          </a:p>
        </p:txBody>
      </p:sp>
    </p:spTree>
    <p:extLst>
      <p:ext uri="{BB962C8B-B14F-4D97-AF65-F5344CB8AC3E}">
        <p14:creationId xmlns:p14="http://schemas.microsoft.com/office/powerpoint/2010/main" val="1689950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What is it?</a:t>
            </a: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Depo-Provera™ is a hormonal birth control method that contains only a progestin. (no estrogen)  It is given by injection every 12 -13 weeks.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What you need to know?</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Contains hormones that stop ovulation (monthly egg release)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Changes cervical mucous, making it difficult for sperm to travel</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Injections are given by a health care provider. A prescription is required.</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The first injection should be given during the first 5 days of the menstrual cycle.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It becomes fully effective 24 hours after the first injection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Injections must be given every 12-13 weeks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If late for an injection, a pregnancy test should be done before another injection is given.  A non-hormonal method of birth control ( i.e. condoms) should be used until next injection is given and for 3 weeks after that injection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rPr>
              <a:t>Why would someone choose this option?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99.7 % effective if taken properly</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Do not have to think about birth control every day – only 4 times a year!</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Many women stop having periods within the first year of taking </a:t>
            </a:r>
            <a:r>
              <a:rPr kumimoji="0" lang="en-US" sz="1200" b="0" i="0" u="none" strike="noStrike" kern="1200" cap="none" spc="0" normalizeH="0" baseline="0" noProof="0" dirty="0" err="1">
                <a:ln>
                  <a:noFill/>
                </a:ln>
                <a:solidFill>
                  <a:prstClr val="black"/>
                </a:solidFill>
                <a:effectLst/>
                <a:uLnTx/>
                <a:uFillTx/>
                <a:latin typeface="+mn-lt"/>
              </a:rPr>
              <a:t>depo-provera</a:t>
            </a:r>
            <a:r>
              <a:rPr kumimoji="0" lang="en-US" sz="1200" b="0" i="0" u="none" strike="noStrike" kern="1200" cap="none" spc="0" normalizeH="0" baseline="0" noProof="0" dirty="0">
                <a:ln>
                  <a:noFill/>
                </a:ln>
                <a:solidFill>
                  <a:prstClr val="black"/>
                </a:solidFill>
                <a:effectLst/>
                <a:uLnTx/>
                <a:uFillTx/>
                <a:latin typeface="+mn-lt"/>
              </a:rPr>
              <a:t> (this is not unhealthy – may be a positive side effect for women with painful periods)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Can be used by breastfeeding mothers – no effect on breast milk production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Side Effects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The most common side effects are irregular bleeding and weight gain, although they do not happen to every user.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rPr>
              <a:t>Irregular bleeding </a:t>
            </a:r>
            <a:r>
              <a:rPr kumimoji="0" lang="en-US" sz="1200" b="0" i="0" u="none" strike="noStrike" kern="1200" cap="none" spc="0" normalizeH="0" baseline="0" noProof="0" dirty="0">
                <a:ln>
                  <a:noFill/>
                </a:ln>
                <a:solidFill>
                  <a:prstClr val="black"/>
                </a:solidFill>
                <a:effectLst/>
                <a:uLnTx/>
                <a:uFillTx/>
                <a:latin typeface="+mn-lt"/>
              </a:rPr>
              <a:t>is common in the first few months of use. Some women have no bleeding; some women have spotting, and some women experience heavier bleeding. The bleeding usually decreases with time. By one year, 50% of women will stop having periods altogether.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Women may </a:t>
            </a:r>
            <a:r>
              <a:rPr kumimoji="0" lang="en-US" sz="1200" b="1" i="1" u="none" strike="noStrike" kern="1200" cap="none" spc="0" normalizeH="0" baseline="0" noProof="0" dirty="0">
                <a:ln>
                  <a:noFill/>
                </a:ln>
                <a:solidFill>
                  <a:prstClr val="black"/>
                </a:solidFill>
                <a:effectLst/>
                <a:uLnTx/>
                <a:uFillTx/>
                <a:latin typeface="+mn-lt"/>
              </a:rPr>
              <a:t>gain weight </a:t>
            </a:r>
            <a:r>
              <a:rPr kumimoji="0" lang="en-US" sz="1200" b="0" i="0" u="none" strike="noStrike" kern="1200" cap="none" spc="0" normalizeH="0" baseline="0" noProof="0" dirty="0">
                <a:ln>
                  <a:noFill/>
                </a:ln>
                <a:solidFill>
                  <a:prstClr val="black"/>
                </a:solidFill>
                <a:effectLst/>
                <a:uLnTx/>
                <a:uFillTx/>
                <a:latin typeface="+mn-lt"/>
              </a:rPr>
              <a:t>with the average gain in the first year being approximately 5-10 pounds. This may be due to increased appetite and an increased food intake. Not all women gain weight and healthy diet and exercise are important for all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There may be a small </a:t>
            </a:r>
            <a:r>
              <a:rPr kumimoji="0" lang="en-US" sz="1200" b="1" i="1" u="none" strike="noStrike" kern="1200" cap="none" spc="0" normalizeH="0" baseline="0" noProof="0" dirty="0">
                <a:ln>
                  <a:noFill/>
                </a:ln>
                <a:solidFill>
                  <a:prstClr val="black"/>
                </a:solidFill>
                <a:effectLst/>
                <a:uLnTx/>
                <a:uFillTx/>
                <a:latin typeface="+mn-lt"/>
              </a:rPr>
              <a:t>decrease in bone density </a:t>
            </a:r>
            <a:r>
              <a:rPr kumimoji="0" lang="en-US" sz="1200" b="0" i="0" u="none" strike="noStrike" kern="1200" cap="none" spc="0" normalizeH="0" baseline="0" noProof="0" dirty="0">
                <a:ln>
                  <a:noFill/>
                </a:ln>
                <a:solidFill>
                  <a:prstClr val="black"/>
                </a:solidFill>
                <a:effectLst/>
                <a:uLnTx/>
                <a:uFillTx/>
                <a:latin typeface="+mn-lt"/>
              </a:rPr>
              <a:t>in women who use the injection </a:t>
            </a:r>
            <a:r>
              <a:rPr kumimoji="0" lang="en-US" sz="1200" b="0" i="0" u="sng" strike="noStrike" kern="1200" cap="none" spc="0" normalizeH="0" baseline="0" noProof="0" dirty="0">
                <a:ln>
                  <a:noFill/>
                </a:ln>
                <a:solidFill>
                  <a:prstClr val="black"/>
                </a:solidFill>
                <a:effectLst/>
                <a:uLnTx/>
                <a:uFillTx/>
                <a:latin typeface="+mn-lt"/>
              </a:rPr>
              <a:t>especially teens. </a:t>
            </a:r>
            <a:r>
              <a:rPr kumimoji="0" lang="en-US" sz="1200" b="0" i="0" u="none" strike="noStrike" kern="1200" cap="none" spc="0" normalizeH="0" baseline="0" noProof="0" dirty="0">
                <a:ln>
                  <a:noFill/>
                </a:ln>
                <a:solidFill>
                  <a:prstClr val="black"/>
                </a:solidFill>
                <a:effectLst/>
                <a:uLnTx/>
                <a:uFillTx/>
                <a:latin typeface="+mn-lt"/>
              </a:rPr>
              <a:t>There is no evidence that this will lead to osteoporosis. Bone density appears to return to normal when the injections are stopped, but there is no guarantee. Studies are ongoing. It is always important for a woman to have a calcium-rich healthy diet and active lifestyle.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A woman's </a:t>
            </a:r>
            <a:r>
              <a:rPr kumimoji="0" lang="en-US" sz="1200" b="1" i="1" u="none" strike="noStrike" kern="1200" cap="none" spc="0" normalizeH="0" baseline="0" noProof="0" dirty="0">
                <a:ln>
                  <a:noFill/>
                </a:ln>
                <a:solidFill>
                  <a:prstClr val="black"/>
                </a:solidFill>
                <a:effectLst/>
                <a:uLnTx/>
                <a:uFillTx/>
                <a:latin typeface="+mn-lt"/>
              </a:rPr>
              <a:t>return to fertility </a:t>
            </a:r>
            <a:r>
              <a:rPr kumimoji="0" lang="en-US" sz="1200" b="0" i="0" u="none" strike="noStrike" kern="1200" cap="none" spc="0" normalizeH="0" baseline="0" noProof="0" dirty="0">
                <a:ln>
                  <a:noFill/>
                </a:ln>
                <a:solidFill>
                  <a:prstClr val="black"/>
                </a:solidFill>
                <a:effectLst/>
                <a:uLnTx/>
                <a:uFillTx/>
                <a:latin typeface="+mn-lt"/>
              </a:rPr>
              <a:t>with this method can be longer than with the oral contraceptive pill. It takes an average of 9 months after your last injection to return to your regular menstrual cycle pattern. In some women, this can take longer, but Depo Provera does not cause infertility.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Cost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rPr>
              <a:t>Ask your school nurse. Covered by OHIP+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Depo-Provera does not offer any protection against STIs so it is important to use a condom with all sexual activity. </a:t>
            </a:r>
            <a:r>
              <a:rPr kumimoji="0" lang="en-US" sz="1200" b="0" i="0" u="none" strike="noStrike" kern="1200" cap="none" spc="0" normalizeH="0" baseline="0" noProof="0" dirty="0">
                <a:ln>
                  <a:noFill/>
                </a:ln>
                <a:solidFill>
                  <a:prstClr val="black"/>
                </a:solidFill>
                <a:effectLst/>
                <a:uLnTx/>
                <a:uFillTx/>
                <a:latin typeface="+mn-lt"/>
              </a:rPr>
              <a:t> </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16</a:t>
            </a:fld>
            <a:endParaRPr lang="en-CA"/>
          </a:p>
        </p:txBody>
      </p:sp>
    </p:spTree>
    <p:extLst>
      <p:ext uri="{BB962C8B-B14F-4D97-AF65-F5344CB8AC3E}">
        <p14:creationId xmlns:p14="http://schemas.microsoft.com/office/powerpoint/2010/main" val="2705565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04141"/>
                </a:solidFill>
                <a:effectLst/>
                <a:latin typeface="Roboto" panose="02000000000000000000" pitchFamily="2" charset="0"/>
              </a:rPr>
              <a:t>What is it?</a:t>
            </a:r>
          </a:p>
          <a:p>
            <a:pPr algn="l"/>
            <a:r>
              <a:rPr lang="en-US" b="0" i="0" dirty="0">
                <a:solidFill>
                  <a:srgbClr val="404141"/>
                </a:solidFill>
                <a:effectLst/>
                <a:latin typeface="Roboto" panose="02000000000000000000" pitchFamily="2" charset="0"/>
              </a:rPr>
              <a:t>The contraceptive implant is a contraceptive method that was approved for use in Canada in May 2020. It has been used in many other countries, including the United States, for many years. It is a 4cm long and 2mm wide flexible rod that sits just below the skin and continuously releases a progestin hormone into the bloodstream. It is inserted in the office by a health care provider using local </a:t>
            </a:r>
            <a:r>
              <a:rPr lang="en-US" b="0" i="0" dirty="0" err="1">
                <a:solidFill>
                  <a:srgbClr val="404141"/>
                </a:solidFill>
                <a:effectLst/>
                <a:latin typeface="Roboto" panose="02000000000000000000" pitchFamily="2" charset="0"/>
              </a:rPr>
              <a:t>anaesthetic</a:t>
            </a:r>
            <a:r>
              <a:rPr lang="en-US" b="0" i="0" dirty="0">
                <a:solidFill>
                  <a:srgbClr val="404141"/>
                </a:solidFill>
                <a:effectLst/>
                <a:latin typeface="Roboto" panose="02000000000000000000" pitchFamily="2" charset="0"/>
              </a:rPr>
              <a:t> to numb the skin and provides reversible and highly effective birth control for up to three years by preventing ovulation.</a:t>
            </a:r>
            <a:endParaRPr lang="en-US" b="1" i="0" dirty="0">
              <a:solidFill>
                <a:srgbClr val="404141"/>
              </a:solidFill>
              <a:effectLst/>
              <a:latin typeface="Roboto" panose="02000000000000000000" pitchFamily="2" charset="0"/>
            </a:endParaRPr>
          </a:p>
          <a:p>
            <a:pPr algn="l"/>
            <a:endParaRPr lang="en-US" b="1" i="0" dirty="0">
              <a:solidFill>
                <a:srgbClr val="404141"/>
              </a:solidFill>
              <a:effectLst/>
              <a:latin typeface="Roboto" panose="02000000000000000000" pitchFamily="2" charset="0"/>
            </a:endParaRPr>
          </a:p>
          <a:p>
            <a:pPr algn="l"/>
            <a:r>
              <a:rPr lang="en-US" b="1" i="0" dirty="0">
                <a:solidFill>
                  <a:srgbClr val="404141"/>
                </a:solidFill>
                <a:effectLst/>
                <a:latin typeface="Roboto" panose="02000000000000000000" pitchFamily="2" charset="0"/>
              </a:rPr>
              <a:t>How does it work?</a:t>
            </a:r>
            <a:endParaRPr lang="en-US" b="0" i="0" dirty="0">
              <a:solidFill>
                <a:srgbClr val="404141"/>
              </a:solidFill>
              <a:effectLst/>
              <a:latin typeface="Roboto" panose="02000000000000000000" pitchFamily="2" charset="0"/>
            </a:endParaRPr>
          </a:p>
          <a:p>
            <a:pPr marL="171450" indent="-171450" algn="l">
              <a:buFont typeface="Arial" panose="020B0604020202020204" pitchFamily="34" charset="0"/>
              <a:buChar char="•"/>
            </a:pPr>
            <a:r>
              <a:rPr lang="en-US" b="0" i="0" dirty="0">
                <a:solidFill>
                  <a:srgbClr val="404141"/>
                </a:solidFill>
                <a:effectLst/>
                <a:latin typeface="Roboto" panose="02000000000000000000" pitchFamily="2" charset="0"/>
              </a:rPr>
              <a:t>The implant is placed by a health-care professional in the upper inner arm just below the skin. The procedure is fairly simple and takes only a few minutes. It is done using local </a:t>
            </a:r>
            <a:r>
              <a:rPr lang="en-US" b="0" i="0" dirty="0" err="1">
                <a:solidFill>
                  <a:srgbClr val="404141"/>
                </a:solidFill>
                <a:effectLst/>
                <a:latin typeface="Roboto" panose="02000000000000000000" pitchFamily="2" charset="0"/>
              </a:rPr>
              <a:t>anaesthesia</a:t>
            </a:r>
            <a:r>
              <a:rPr lang="en-US" b="0" i="0" dirty="0">
                <a:solidFill>
                  <a:srgbClr val="404141"/>
                </a:solidFill>
                <a:effectLst/>
                <a:latin typeface="Roboto" panose="02000000000000000000" pitchFamily="2" charset="0"/>
              </a:rPr>
              <a:t> (“freezing”) to numb the skin. Once it is placed, the implant is not visible but can be felt just under the skin. The implant provides highly effective birth control for up to three years. At that time, the implant can either be removed or replaced.</a:t>
            </a:r>
          </a:p>
          <a:p>
            <a:pPr marL="171450" indent="-171450" algn="l">
              <a:buFont typeface="Arial" panose="020B0604020202020204" pitchFamily="34" charset="0"/>
              <a:buChar char="•"/>
            </a:pPr>
            <a:r>
              <a:rPr lang="en-US" b="0" i="0" dirty="0">
                <a:solidFill>
                  <a:srgbClr val="404141"/>
                </a:solidFill>
                <a:effectLst/>
                <a:latin typeface="Roboto" panose="02000000000000000000" pitchFamily="2" charset="0"/>
              </a:rPr>
              <a:t>The progestin hormone prevents the ovaries from releasing an egg. It also thickens the cervical mucus making it difficult for sperm to reach the egg.</a:t>
            </a:r>
          </a:p>
          <a:p>
            <a:endParaRPr lang="en-CA" b="1" dirty="0"/>
          </a:p>
          <a:p>
            <a:r>
              <a:rPr lang="en-CA" b="1" dirty="0"/>
              <a:t>Why would someone choose this option?</a:t>
            </a:r>
          </a:p>
          <a:p>
            <a:pPr marL="171450" indent="-171450">
              <a:buFont typeface="Arial" panose="020B0604020202020204" pitchFamily="34" charset="0"/>
              <a:buChar char="•"/>
            </a:pPr>
            <a:r>
              <a:rPr lang="en-US" b="0" i="0" dirty="0">
                <a:solidFill>
                  <a:srgbClr val="404141"/>
                </a:solidFill>
                <a:effectLst/>
                <a:latin typeface="Roboto" panose="02000000000000000000" pitchFamily="2" charset="0"/>
              </a:rPr>
              <a:t>The contraceptive implant is one of the most effective methods of contraception available. 99.95% effective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404141"/>
                </a:solidFill>
                <a:effectLst/>
                <a:latin typeface="Roboto" panose="02000000000000000000" pitchFamily="2" charset="0"/>
              </a:rPr>
              <a:t>Long term, forgettable, and discreet (up to 3 years)</a:t>
            </a:r>
          </a:p>
          <a:p>
            <a:pPr marL="171450" indent="-171450" algn="l">
              <a:buFont typeface="Arial" panose="020B0604020202020204" pitchFamily="34" charset="0"/>
              <a:buChar char="•"/>
            </a:pPr>
            <a:r>
              <a:rPr lang="en-US" b="0" i="0" dirty="0">
                <a:solidFill>
                  <a:srgbClr val="404141"/>
                </a:solidFill>
                <a:effectLst/>
                <a:latin typeface="Roboto" panose="02000000000000000000" pitchFamily="2" charset="0"/>
              </a:rPr>
              <a:t>May be suitable for women who cannot take estrogen</a:t>
            </a:r>
          </a:p>
          <a:p>
            <a:pPr marL="171450" indent="-171450" algn="l">
              <a:buFont typeface="Arial" panose="020B0604020202020204" pitchFamily="34" charset="0"/>
              <a:buChar char="•"/>
            </a:pPr>
            <a:r>
              <a:rPr lang="en-US" b="0" i="0" dirty="0">
                <a:solidFill>
                  <a:srgbClr val="404141"/>
                </a:solidFill>
                <a:effectLst/>
                <a:latin typeface="Roboto" panose="02000000000000000000" pitchFamily="2" charset="0"/>
              </a:rPr>
              <a:t>May be suitable for breastfeeding women</a:t>
            </a:r>
          </a:p>
          <a:p>
            <a:pPr marL="171450" indent="-171450" algn="l">
              <a:buFont typeface="Arial" panose="020B0604020202020204" pitchFamily="34" charset="0"/>
              <a:buChar char="•"/>
            </a:pPr>
            <a:r>
              <a:rPr lang="en-US" b="0" i="0" dirty="0">
                <a:solidFill>
                  <a:srgbClr val="404141"/>
                </a:solidFill>
                <a:effectLst/>
                <a:latin typeface="Roboto" panose="02000000000000000000" pitchFamily="2" charset="0"/>
              </a:rPr>
              <a:t>May be suitable for women over the age of 35 who smoke</a:t>
            </a:r>
          </a:p>
          <a:p>
            <a:pPr marL="171450" indent="-171450" algn="l">
              <a:buFont typeface="Arial" panose="020B0604020202020204" pitchFamily="34" charset="0"/>
              <a:buChar char="•"/>
            </a:pPr>
            <a:r>
              <a:rPr lang="en-US" b="0" i="0" dirty="0">
                <a:solidFill>
                  <a:srgbClr val="404141"/>
                </a:solidFill>
                <a:effectLst/>
                <a:latin typeface="Roboto" panose="02000000000000000000" pitchFamily="2" charset="0"/>
              </a:rPr>
              <a:t>Reduces menstrual cramps and PMS</a:t>
            </a:r>
          </a:p>
          <a:p>
            <a:pPr marL="171450" indent="-171450" algn="l">
              <a:buFont typeface="Arial" panose="020B0604020202020204" pitchFamily="34" charset="0"/>
              <a:buChar char="•"/>
            </a:pPr>
            <a:r>
              <a:rPr lang="en-US" b="0" i="0" dirty="0">
                <a:solidFill>
                  <a:srgbClr val="404141"/>
                </a:solidFill>
                <a:effectLst/>
                <a:latin typeface="Roboto" panose="02000000000000000000" pitchFamily="2" charset="0"/>
              </a:rPr>
              <a:t>Reduces or eliminates periods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0414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04141"/>
                </a:solidFill>
                <a:effectLst/>
                <a:latin typeface="Roboto" panose="02000000000000000000" pitchFamily="2" charset="0"/>
              </a:rPr>
              <a:t>Side Effects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04141"/>
                </a:solidFill>
                <a:effectLst/>
                <a:latin typeface="Roboto" panose="02000000000000000000" pitchFamily="2" charset="0"/>
              </a:rPr>
              <a:t>Initially irregular bleeding is the most common side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0414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Cost?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Ask your school nurse how to access for free or reduced cost. Nexplanon covered by OHIP+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The Contraceptive implant does not offer any protection against STIs so it is important to use a condom with all sexual activity. </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0414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04141"/>
              </a:solidFill>
              <a:effectLst/>
              <a:latin typeface="Roboto" panose="02000000000000000000" pitchFamily="2" charset="0"/>
            </a:endParaRP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17</a:t>
            </a:fld>
            <a:endParaRPr lang="en-CA"/>
          </a:p>
        </p:txBody>
      </p:sp>
    </p:spTree>
    <p:extLst>
      <p:ext uri="{BB962C8B-B14F-4D97-AF65-F5344CB8AC3E}">
        <p14:creationId xmlns:p14="http://schemas.microsoft.com/office/powerpoint/2010/main" val="1420945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What is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A T-shaped piece of plastic and copper inserted into the uterus by a doctor or specially trained nurse practitioner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Inserted every 3, 5 or 10 years depending on the type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The copper changes the chemistry of the uterus and stops sperm from fertilizing an egg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Why would someone choose this option?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Is a non-hormonal method. A good alternative for women who can’t use hormonal contraceptive methods. (i.e. migraines with aura)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Long-acting and you only need to think about it when the 3+ years is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99% effective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rPr>
              <a:t>Can be used up to 7 days after unprotected sex for emergency contraception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Cost?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your school nurse how to access for free or reduced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The IUD does not offer any protection against STIs so it is important to use a condom with all sexual activity. </a:t>
            </a:r>
            <a:r>
              <a:rPr kumimoji="0" lang="en-US" sz="1200" b="0" i="0" u="none" strike="noStrike" kern="1200" cap="none" spc="0" normalizeH="0" baseline="0" noProof="0" dirty="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rPr>
              <a:t>The IUD may be more expensive than other methods initially, but will save you money in the long run</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19</a:t>
            </a:fld>
            <a:endParaRPr lang="en-CA"/>
          </a:p>
        </p:txBody>
      </p:sp>
    </p:spTree>
    <p:extLst>
      <p:ext uri="{BB962C8B-B14F-4D97-AF65-F5344CB8AC3E}">
        <p14:creationId xmlns:p14="http://schemas.microsoft.com/office/powerpoint/2010/main" val="3594115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What is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A hormone pill that can lower the risk of pregnancy after there has been unprotected sex, a condom breaks or another method of contraception has not been used properly / as prescribed. </a:t>
            </a:r>
            <a:r>
              <a:rPr lang="en-US" dirty="0">
                <a:effectLst/>
              </a:rPr>
              <a:t>Women</a:t>
            </a:r>
            <a:r>
              <a:rPr lang="en-US" baseline="0" dirty="0">
                <a:effectLst/>
              </a:rPr>
              <a:t> should </a:t>
            </a:r>
            <a:r>
              <a:rPr lang="en-US" dirty="0">
                <a:effectLst/>
              </a:rPr>
              <a:t>not rely on EC as your primary method of birth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How do they work?</a:t>
            </a:r>
          </a:p>
          <a:p>
            <a:pPr marL="171450" marR="0" lvl="0" indent="-171450">
              <a:lnSpc>
                <a:spcPct val="115000"/>
              </a:lnSpc>
              <a:buFont typeface="Arial" panose="020B0604020202020204" pitchFamily="34" charset="0"/>
              <a:buChar char="•"/>
            </a:pPr>
            <a:r>
              <a:rPr lang="en-US" sz="1200" dirty="0">
                <a:effectLst/>
                <a:latin typeface="+mn-lt"/>
                <a:ea typeface="Times New Roman"/>
                <a:cs typeface="Calibri"/>
              </a:rPr>
              <a:t>It functions by delaying or inhibiting the release of an egg (ovulation)</a:t>
            </a:r>
            <a:r>
              <a:rPr lang="en-CA" sz="1200" dirty="0">
                <a:effectLst/>
                <a:latin typeface="+mn-lt"/>
                <a:ea typeface="Times New Roman"/>
              </a:rPr>
              <a:t>  </a:t>
            </a:r>
          </a:p>
          <a:p>
            <a:pPr marL="171450" indent="-171450">
              <a:buFont typeface="Arial" panose="020B0604020202020204" pitchFamily="34" charset="0"/>
              <a:buChar char="•"/>
            </a:pPr>
            <a:r>
              <a:rPr lang="en-US" sz="1200" b="0" i="0" u="none" strike="noStrike" baseline="0" dirty="0">
                <a:latin typeface="HelveticaNeue-Roman"/>
              </a:rPr>
              <a:t>ECPs do not cause abortion of an existing pregnancy.</a:t>
            </a:r>
          </a:p>
          <a:p>
            <a:pPr marL="171450" indent="-171450">
              <a:buFont typeface="Arial" panose="020B0604020202020204" pitchFamily="34" charset="0"/>
              <a:buChar char="•"/>
            </a:pPr>
            <a:r>
              <a:rPr lang="en-US" sz="1200" b="0" i="0" u="none" strike="noStrike" baseline="0" dirty="0">
                <a:latin typeface="HelveticaNeue-Roman"/>
              </a:rPr>
              <a:t>Is most effective the sooner it is taken to the time of unprotected intercourse: 95% when taken within 24 hours, 85 % when taken within 25-48 hours, 58% when taken between 49-72 hour, less than 58% when taken between 73-120 hours)</a:t>
            </a:r>
          </a:p>
          <a:p>
            <a:pPr marL="171450" indent="-171450">
              <a:buFont typeface="Arial" panose="020B0604020202020204" pitchFamily="34" charset="0"/>
              <a:buChar char="•"/>
            </a:pPr>
            <a:r>
              <a:rPr lang="en-US" sz="1200" b="0" i="0" u="none" strike="noStrike" baseline="0" dirty="0">
                <a:latin typeface="HelveticaNeue-Roman"/>
              </a:rPr>
              <a:t>A woman may experience spotting (light vaginal bleeding) a few days after taking Plan B and her next period may be heavier than normal</a:t>
            </a:r>
          </a:p>
          <a:p>
            <a:pPr marL="171450" indent="-171450">
              <a:buFont typeface="Arial" panose="020B0604020202020204" pitchFamily="34" charset="0"/>
              <a:buChar char="•"/>
            </a:pPr>
            <a:r>
              <a:rPr lang="en-US" sz="1200" b="0" i="0" u="none" strike="noStrike" baseline="0" dirty="0">
                <a:latin typeface="HelveticaNeue-Roman"/>
              </a:rPr>
              <a:t>There is still a risk of pregnancy – if a woman doesn’t get a period within 3 weeks they need to have a pregnancy test.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Cost at SHC / School Nurse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your school nurse how to access for free. Some local pharmacies for free. In some cases covered by OHIP+</a:t>
            </a:r>
            <a:endParaRPr lang="en-US" sz="1200" b="0" i="0" u="none" strike="noStrike" baseline="0" dirty="0">
              <a:latin typeface="HelveticaNeue-Roman"/>
            </a:endParaRPr>
          </a:p>
          <a:p>
            <a:pPr marL="0" indent="0">
              <a:buFont typeface="Arial" panose="020B0604020202020204" pitchFamily="34" charset="0"/>
              <a:buNone/>
            </a:pPr>
            <a:endParaRPr lang="en-CA" sz="1200" dirty="0">
              <a:effectLst/>
              <a:latin typeface="+mn-lt"/>
              <a:ea typeface="Times New Roman"/>
            </a:endParaRPr>
          </a:p>
          <a:p>
            <a:pPr marL="0" indent="0">
              <a:buFont typeface="Arial" panose="020B0604020202020204" pitchFamily="34" charset="0"/>
              <a:buNone/>
            </a:pPr>
            <a:endParaRPr lang="en-CA" sz="1200" dirty="0">
              <a:effectLst/>
              <a:latin typeface="+mn-lt"/>
              <a:ea typeface="Times New Roman"/>
            </a:endParaRPr>
          </a:p>
          <a:p>
            <a:pPr marL="0" indent="0">
              <a:buFont typeface="Arial" panose="020B0604020202020204" pitchFamily="34" charset="0"/>
              <a:buNone/>
            </a:pPr>
            <a:r>
              <a:rPr kumimoji="0" lang="en-US" sz="1200" b="1" i="0" u="none" strike="noStrike" kern="1200" cap="none" spc="0" normalizeH="0" baseline="0" noProof="0" dirty="0">
                <a:ln>
                  <a:noFill/>
                </a:ln>
                <a:solidFill>
                  <a:prstClr val="black"/>
                </a:solidFill>
                <a:effectLst/>
                <a:uLnTx/>
                <a:uFillTx/>
                <a:latin typeface="+mn-lt"/>
              </a:rPr>
              <a:t>Why would someone choose this option?</a:t>
            </a:r>
          </a:p>
          <a:p>
            <a:pPr marL="171450" indent="-171450">
              <a:buFont typeface="Arial" panose="020B0604020202020204" pitchFamily="34" charset="0"/>
              <a:buChar char="•"/>
            </a:pPr>
            <a:r>
              <a:rPr lang="en-CA" sz="1200" dirty="0">
                <a:effectLst/>
                <a:latin typeface="+mn-lt"/>
                <a:ea typeface="Times New Roman"/>
              </a:rPr>
              <a:t>A simple and safe way to prevent pregnancy</a:t>
            </a:r>
          </a:p>
          <a:p>
            <a:pPr marL="171450" indent="-171450">
              <a:buFont typeface="Arial" panose="020B0604020202020204" pitchFamily="34" charset="0"/>
              <a:buChar char="•"/>
            </a:pPr>
            <a:r>
              <a:rPr lang="en-US" sz="1200" b="0" i="0" u="none" strike="noStrike" baseline="0" dirty="0">
                <a:latin typeface="HelveticaNeue-Roman"/>
              </a:rPr>
              <a:t>ECPs have no known medically serious complications</a:t>
            </a:r>
          </a:p>
          <a:p>
            <a:pPr marL="171450" indent="-171450">
              <a:buFont typeface="Arial" panose="020B0604020202020204" pitchFamily="34" charset="0"/>
              <a:buChar char="•"/>
            </a:pPr>
            <a:r>
              <a:rPr lang="en-US" sz="1200" b="0" i="0" u="none" strike="noStrike" baseline="0" dirty="0">
                <a:latin typeface="HelveticaNeue-Roman"/>
              </a:rPr>
              <a:t>ECPs do not appear to be harmful if inadvertently taken in pregnancy.</a:t>
            </a:r>
          </a:p>
          <a:p>
            <a:pPr marL="171450" indent="-171450">
              <a:buFont typeface="Arial" panose="020B0604020202020204" pitchFamily="34" charset="0"/>
              <a:buChar char="•"/>
            </a:pPr>
            <a:r>
              <a:rPr lang="en-US" sz="1200" b="0" i="0" u="none" strike="noStrike" baseline="0" dirty="0">
                <a:effectLst/>
                <a:latin typeface="HelveticaNeue-Roman"/>
                <a:ea typeface="Times New Roman"/>
              </a:rPr>
              <a:t>Available without a prescription at pharmacies</a:t>
            </a:r>
          </a:p>
          <a:p>
            <a:pPr marL="171450" indent="-171450">
              <a:buFont typeface="Arial" panose="020B0604020202020204" pitchFamily="34" charset="0"/>
              <a:buChar char="•"/>
            </a:pPr>
            <a:r>
              <a:rPr lang="en-US" dirty="0">
                <a:effectLst/>
              </a:rPr>
              <a:t>You can obtain the product in advance and store it for use in case of an emergency. </a:t>
            </a:r>
            <a:endParaRPr kumimoji="0" lang="en-US" sz="1200" b="0" i="0" u="none" strike="noStrike" kern="1200" cap="none" spc="0" normalizeH="0" baseline="0" noProof="0" dirty="0">
              <a:ln>
                <a:noFill/>
              </a:ln>
              <a:solidFill>
                <a:prstClr val="black"/>
              </a:solidFill>
              <a:effectLst/>
              <a:uLnTx/>
              <a:uFillTx/>
              <a:latin typeface="+mn-lt"/>
            </a:endParaRP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20</a:t>
            </a:fld>
            <a:endParaRPr lang="en-CA"/>
          </a:p>
        </p:txBody>
      </p:sp>
    </p:spTree>
    <p:extLst>
      <p:ext uri="{BB962C8B-B14F-4D97-AF65-F5344CB8AC3E}">
        <p14:creationId xmlns:p14="http://schemas.microsoft.com/office/powerpoint/2010/main" val="401549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a:ea typeface="+mn-ea"/>
                <a:cs typeface="+mn-cs"/>
              </a:rPr>
              <a:t>No one type of relationship is ‘normal’ – but all relationships deserve respect.</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a:ea typeface="+mn-ea"/>
                <a:cs typeface="+mn-cs"/>
              </a:rPr>
              <a:t>Gender identity </a:t>
            </a:r>
            <a:r>
              <a:rPr kumimoji="0" lang="en-CA" sz="1200" b="0" i="0" u="none" strike="noStrike" kern="1200" cap="none" spc="0" normalizeH="0" baseline="0" noProof="0" dirty="0">
                <a:ln>
                  <a:noFill/>
                </a:ln>
                <a:solidFill>
                  <a:prstClr val="black"/>
                </a:solidFill>
                <a:effectLst/>
                <a:uLnTx/>
                <a:uFillTx/>
                <a:latin typeface="Calibri"/>
                <a:ea typeface="+mn-ea"/>
                <a:cs typeface="+mn-cs"/>
              </a:rPr>
              <a:t>is what gender you identify with, and how you express your gender to the world.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People who’s gender identity does not match their reproductive organs are considered transgendered, meaning that they identify with a gender that is different from their biological sex.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Some people may have sexual organs or hormones from both sexes; this is called being intersex.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a:ea typeface="+mn-ea"/>
                <a:cs typeface="+mn-cs"/>
              </a:rPr>
              <a:t>Gender expression </a:t>
            </a:r>
            <a:r>
              <a:rPr kumimoji="0" lang="en-CA" sz="1200" b="0" i="0" u="none" strike="noStrike" kern="1200" cap="none" spc="0" normalizeH="0" baseline="0" noProof="0" dirty="0">
                <a:ln>
                  <a:noFill/>
                </a:ln>
                <a:solidFill>
                  <a:prstClr val="black"/>
                </a:solidFill>
                <a:effectLst/>
                <a:uLnTx/>
                <a:uFillTx/>
                <a:latin typeface="Calibri"/>
                <a:ea typeface="+mn-ea"/>
                <a:cs typeface="+mn-cs"/>
              </a:rPr>
              <a:t>is how you express your gender to the world – through things like how you dress, act, and behave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a:ea typeface="+mn-ea"/>
                <a:cs typeface="+mn-cs"/>
              </a:rPr>
              <a:t>Biological sex </a:t>
            </a:r>
            <a:r>
              <a:rPr kumimoji="0" lang="en-CA" sz="1200" b="0" i="0" u="none" strike="noStrike" kern="1200" cap="none" spc="0" normalizeH="0" baseline="0" noProof="0" dirty="0">
                <a:ln>
                  <a:noFill/>
                </a:ln>
                <a:solidFill>
                  <a:prstClr val="black"/>
                </a:solidFill>
                <a:effectLst/>
                <a:uLnTx/>
                <a:uFillTx/>
                <a:latin typeface="Calibri"/>
                <a:ea typeface="+mn-ea"/>
                <a:cs typeface="+mn-cs"/>
              </a:rPr>
              <a:t>is the sex organ you are born with. Some people are born with organs or hormones from both sexes – this is called being intersex.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a:ea typeface="+mn-ea"/>
                <a:cs typeface="+mn-cs"/>
              </a:rPr>
              <a:t>Sexual Orientation </a:t>
            </a:r>
            <a:r>
              <a:rPr kumimoji="0" lang="en-CA" sz="1200" b="0" i="0" u="none" strike="noStrike" kern="1200" cap="none" spc="0" normalizeH="0" baseline="0" noProof="0" dirty="0">
                <a:ln>
                  <a:noFill/>
                </a:ln>
                <a:solidFill>
                  <a:prstClr val="black"/>
                </a:solidFill>
                <a:effectLst/>
                <a:uLnTx/>
                <a:uFillTx/>
                <a:latin typeface="Calibri"/>
                <a:ea typeface="+mn-ea"/>
                <a:cs typeface="+mn-cs"/>
              </a:rPr>
              <a:t>is who you are attracted to physically, spiritually, and emotionally. This may include being attracted to someone of the same or opposite sex as you. This may also include being attracted to both sexes.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Some sexual orientations you will identify with, and some you will 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Regardless of your own sexual orientation, you will go to school, work, and be friends with people who may identify with a different sexual orientation then yourself.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We all need to be able to respect every person we come into contact with, regardless of their sexual orientation. </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a:t>
            </a:fld>
            <a:endParaRPr lang="en-CA"/>
          </a:p>
        </p:txBody>
      </p:sp>
    </p:spTree>
    <p:extLst>
      <p:ext uri="{BB962C8B-B14F-4D97-AF65-F5344CB8AC3E}">
        <p14:creationId xmlns:p14="http://schemas.microsoft.com/office/powerpoint/2010/main" val="17904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CONDOM DEMONSTRATION TEACHING KIT CAN ACCOMPANY PRESENTATION AS A VISUAL/SKILL BUILDING AID</a:t>
            </a:r>
          </a:p>
          <a:p>
            <a:endParaRPr lang="en-CA" dirty="0"/>
          </a:p>
          <a:p>
            <a:endParaRPr lang="en-CA" dirty="0"/>
          </a:p>
          <a:p>
            <a:r>
              <a:rPr lang="en-CA" dirty="0"/>
              <a:t>Ensure each group has a wooden penis model and enough condoms for each student to have a turn.</a:t>
            </a:r>
          </a:p>
          <a:p>
            <a:r>
              <a:rPr lang="en-CA" dirty="0"/>
              <a:t>Some students may not feel comfortable with this activity and can pass.</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21</a:t>
            </a:fld>
            <a:endParaRPr lang="en-CA"/>
          </a:p>
        </p:txBody>
      </p:sp>
    </p:spTree>
    <p:extLst>
      <p:ext uri="{BB962C8B-B14F-4D97-AF65-F5344CB8AC3E}">
        <p14:creationId xmlns:p14="http://schemas.microsoft.com/office/powerpoint/2010/main" val="1912386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Two places you can access sexual health information and services - the public health nurse at your school or a sexual health clinic at a public health offer free and confidential services including: birth control, STI testing and free treatment, pregnancy testing/counselling and referral, emergency contraceptive methods, HIV testing and free condoms.</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22</a:t>
            </a:fld>
            <a:endParaRPr lang="en-CA"/>
          </a:p>
        </p:txBody>
      </p:sp>
    </p:spTree>
    <p:extLst>
      <p:ext uri="{BB962C8B-B14F-4D97-AF65-F5344CB8AC3E}">
        <p14:creationId xmlns:p14="http://schemas.microsoft.com/office/powerpoint/2010/main" val="3553565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23</a:t>
            </a:fld>
            <a:endParaRPr lang="en-CA"/>
          </a:p>
        </p:txBody>
      </p:sp>
    </p:spTree>
    <p:extLst>
      <p:ext uri="{BB962C8B-B14F-4D97-AF65-F5344CB8AC3E}">
        <p14:creationId xmlns:p14="http://schemas.microsoft.com/office/powerpoint/2010/main" val="390921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effectLst/>
                <a:latin typeface="Arial"/>
                <a:ea typeface="Calibri"/>
                <a:cs typeface="Times New Roman"/>
              </a:rPr>
              <a:t>Why is it important to learn about contraception?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Calibri"/>
              </a:rPr>
              <a:t>Teaching</a:t>
            </a:r>
            <a:r>
              <a:rPr lang="en-US" sz="1200" baseline="0" dirty="0">
                <a:solidFill>
                  <a:srgbClr val="000000"/>
                </a:solidFill>
                <a:effectLst/>
                <a:latin typeface="Arial"/>
                <a:ea typeface="Calibri"/>
              </a:rPr>
              <a:t> about contraception is not an assumption that students in class are sexually active.  </a:t>
            </a:r>
            <a:r>
              <a:rPr kumimoji="0" lang="en-US" sz="1200" b="0" i="0" u="none" strike="noStrike" kern="1200" cap="none" spc="0" normalizeH="0" baseline="0" noProof="0" dirty="0">
                <a:ln>
                  <a:noFill/>
                </a:ln>
                <a:solidFill>
                  <a:srgbClr val="000000"/>
                </a:solidFill>
                <a:effectLst/>
                <a:uLnTx/>
                <a:uFillTx/>
                <a:latin typeface="Arial"/>
                <a:ea typeface="Calibri"/>
                <a:cs typeface="Times New Roman"/>
              </a:rPr>
              <a:t>In fact, by the time they finish high school less than ½ of students will have had sexual intercourse.  </a:t>
            </a:r>
            <a:r>
              <a:rPr lang="en-US" sz="1200" dirty="0">
                <a:solidFill>
                  <a:srgbClr val="000000"/>
                </a:solidFill>
                <a:effectLst/>
                <a:latin typeface="Arial"/>
                <a:ea typeface="Calibri"/>
              </a:rPr>
              <a:t>Factual information, however,  is critical to make healthy decisions now and in the future.</a:t>
            </a:r>
          </a:p>
          <a:p>
            <a:pPr marL="171450" indent="-171450">
              <a:buFont typeface="Arial" panose="020B0604020202020204" pitchFamily="34" charset="0"/>
              <a:buChar char="•"/>
            </a:pPr>
            <a:endParaRPr kumimoji="0" lang="en-US" sz="1400" b="0" i="0" u="none" strike="noStrike" kern="1200" cap="none" spc="0" normalizeH="0" baseline="0" noProof="0" dirty="0">
              <a:ln>
                <a:noFill/>
              </a:ln>
              <a:solidFill>
                <a:srgbClr val="000000"/>
              </a:solidFill>
              <a:effectLst/>
              <a:uLnTx/>
              <a:uFillTx/>
              <a:latin typeface="Arial"/>
            </a:endParaRPr>
          </a:p>
          <a:p>
            <a:pPr marL="171450" indent="-171450">
              <a:buFont typeface="Arial" panose="020B0604020202020204" pitchFamily="34" charset="0"/>
              <a:buChar char="•"/>
            </a:pPr>
            <a:r>
              <a:rPr kumimoji="0" lang="en-US" sz="1400" b="0" i="0" u="none" strike="noStrike" kern="1200" cap="none" spc="0" normalizeH="0" baseline="0" noProof="0" dirty="0">
                <a:ln>
                  <a:noFill/>
                </a:ln>
                <a:solidFill>
                  <a:srgbClr val="000000"/>
                </a:solidFill>
                <a:effectLst/>
                <a:uLnTx/>
                <a:uFillTx/>
                <a:latin typeface="Arial"/>
              </a:rPr>
              <a:t>Adolescence is a time of change and experimentation with regard to everything from hairstyles to sexual expression. Teens are encouraged to feel independent, strong and mature in terms of decision-making.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rPr>
              <a:t>Deciding when to have sexual intercourse is different for everyone. There is no "magical" age when someone is ready to have sex. There is no natural time in a relationship to start having sex, and there is no rule which says you must have sex with someone, even if you have been dating for a long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rPr>
              <a:t>Sex should be a joyful, comfortable and guilt-free experience for both you and your partner. </a:t>
            </a:r>
            <a:r>
              <a:rPr kumimoji="0" lang="en-US" sz="1050" b="0" i="0" u="none" strike="noStrike" kern="1200" cap="none" spc="0" normalizeH="0" baseline="0" noProof="0" dirty="0">
                <a:ln>
                  <a:noFill/>
                </a:ln>
                <a:solidFill>
                  <a:srgbClr val="000000"/>
                </a:solidFill>
                <a:effectLst/>
                <a:uLnTx/>
                <a:uFillTx/>
                <a:latin typeface="Arial"/>
              </a:rPr>
              <a:t> </a:t>
            </a:r>
            <a:r>
              <a:rPr kumimoji="0" lang="en-US" sz="1200" b="0" i="0" u="none" strike="noStrike" kern="1200" cap="none" spc="0" normalizeH="0" baseline="0" noProof="0" dirty="0">
                <a:ln>
                  <a:noFill/>
                </a:ln>
                <a:solidFill>
                  <a:srgbClr val="000000"/>
                </a:solidFill>
                <a:effectLst/>
                <a:uLnTx/>
                <a:uFillTx/>
                <a:latin typeface="Arial"/>
              </a:rPr>
              <a:t>Respect yourself and know what you want. Remember, you always have the right to say "No" to sex, even if you have said "Yes" before!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rPr>
              <a:t>What is the same for everyone, though, is that once a couple decides to have sexual intercourse there are consequences – and pregnancy is one of the most preventable consequences – by learning about and using contraceptives correctly.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mn-lt"/>
            </a:endParaRPr>
          </a:p>
          <a:p>
            <a:endParaRPr lang="en-US" sz="1200" dirty="0">
              <a:effectLst/>
              <a:latin typeface="+mn-lt"/>
              <a:ea typeface="Calibri"/>
              <a:cs typeface="Times New Roman"/>
            </a:endParaRPr>
          </a:p>
          <a:p>
            <a:endParaRPr lang="en-US" sz="1200" dirty="0">
              <a:solidFill>
                <a:srgbClr val="000000"/>
              </a:solidFill>
              <a:effectLst/>
              <a:latin typeface="Arial"/>
            </a:endParaRPr>
          </a:p>
          <a:p>
            <a:r>
              <a:rPr lang="en-US" sz="1200" b="1" dirty="0">
                <a:solidFill>
                  <a:srgbClr val="000000"/>
                </a:solidFill>
                <a:effectLst/>
                <a:latin typeface="Arial"/>
              </a:rPr>
              <a:t>OPTIONAL: CONTRACEPTION</a:t>
            </a:r>
            <a:r>
              <a:rPr lang="en-US" sz="1200" b="1" baseline="0" dirty="0">
                <a:solidFill>
                  <a:srgbClr val="000000"/>
                </a:solidFill>
                <a:effectLst/>
                <a:latin typeface="Arial"/>
              </a:rPr>
              <a:t> TEACHING KIT CAN ACCOMPANY PRESENTATION AS A VISUAL AID</a:t>
            </a:r>
            <a:endParaRPr lang="en-US" b="1" dirty="0"/>
          </a:p>
          <a:p>
            <a:endParaRPr lang="en-CA" dirty="0"/>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3</a:t>
            </a:fld>
            <a:endParaRPr lang="en-CA"/>
          </a:p>
        </p:txBody>
      </p:sp>
    </p:spTree>
    <p:extLst>
      <p:ext uri="{BB962C8B-B14F-4D97-AF65-F5344CB8AC3E}">
        <p14:creationId xmlns:p14="http://schemas.microsoft.com/office/powerpoint/2010/main" val="338885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a:t>
            </a:r>
            <a:r>
              <a:rPr lang="en-CA" baseline="0" dirty="0"/>
              <a:t> What is contraception?</a:t>
            </a:r>
          </a:p>
          <a:p>
            <a:endParaRPr lang="en-CA" baseline="0" dirty="0"/>
          </a:p>
          <a:p>
            <a:r>
              <a:rPr lang="en-CA" baseline="0" dirty="0"/>
              <a:t>Answer:  Methods to prevent pregnancy</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Contraception, also known as birth control, is used to prevent pregnancy. There are many different birth control methods to help you and your partner prevent an unplanned pregnancy.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In this presentation, we review the common methods that are available to help you understand the options and help you narrow down the choices now or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Talk over your choices with your health care provider to choose the method that is best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If you identify as transgender, you may have specific reproductive concerns and may wish to consult an LGBT-friendly health care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In this presentation, we use “sex” to refer to sexual intercourse, vaginal intercourse or frontal sex. We also use vagina, penis and breast. Some people use other words to suit their identities and culture. We respect the use of other words. </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4</a:t>
            </a:fld>
            <a:endParaRPr lang="en-CA"/>
          </a:p>
        </p:txBody>
      </p:sp>
    </p:spTree>
    <p:extLst>
      <p:ext uri="{BB962C8B-B14F-4D97-AF65-F5344CB8AC3E}">
        <p14:creationId xmlns:p14="http://schemas.microsoft.com/office/powerpoint/2010/main" val="413690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5</a:t>
            </a:fld>
            <a:endParaRPr lang="en-CA"/>
          </a:p>
        </p:txBody>
      </p:sp>
    </p:spTree>
    <p:extLst>
      <p:ext uri="{BB962C8B-B14F-4D97-AF65-F5344CB8AC3E}">
        <p14:creationId xmlns:p14="http://schemas.microsoft.com/office/powerpoint/2010/main" val="1021877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effectLst/>
                <a:latin typeface="Arial"/>
              </a:rPr>
              <a:t>OPTIONAL: CONTRACEPTION</a:t>
            </a:r>
            <a:r>
              <a:rPr lang="en-US" sz="1200" b="1" baseline="0" dirty="0">
                <a:solidFill>
                  <a:srgbClr val="000000"/>
                </a:solidFill>
                <a:effectLst/>
                <a:latin typeface="Arial"/>
              </a:rPr>
              <a:t> TEACHING KIT CAN ACCOMPANY PRESENTATION AS A VISUAL AID</a:t>
            </a:r>
            <a:endParaRPr lang="en-US" b="1" dirty="0"/>
          </a:p>
          <a:p>
            <a:endParaRPr lang="en-CA" dirty="0"/>
          </a:p>
          <a:p>
            <a:r>
              <a:rPr lang="en-CA" dirty="0"/>
              <a:t>Hand out birth control samples and have students try to answer the following questions.</a:t>
            </a:r>
          </a:p>
          <a:p>
            <a:endParaRPr lang="en-CA" dirty="0"/>
          </a:p>
          <a:p>
            <a:r>
              <a:rPr lang="en-CA" dirty="0"/>
              <a:t>Give student 5-10 minutes to complete the activity.</a:t>
            </a:r>
          </a:p>
          <a:p>
            <a:endParaRPr lang="en-CA" dirty="0"/>
          </a:p>
          <a:p>
            <a:r>
              <a:rPr lang="en-CA" dirty="0"/>
              <a:t>Have one student record the answers and one student present at appropriate time during presentation.</a:t>
            </a:r>
          </a:p>
          <a:p>
            <a:endParaRPr lang="en-CA" dirty="0"/>
          </a:p>
          <a:p>
            <a:r>
              <a:rPr lang="en-CA" dirty="0"/>
              <a:t>As HP/PHN/Educator goes over each type of contraception in the presentation….ask the class who had__________ ( i.e. condoms, contraceptive pill, abstinence) and have them report back to the class before presenting the information in the slides.</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6</a:t>
            </a:fld>
            <a:endParaRPr lang="en-CA"/>
          </a:p>
        </p:txBody>
      </p:sp>
    </p:spTree>
    <p:extLst>
      <p:ext uri="{BB962C8B-B14F-4D97-AF65-F5344CB8AC3E}">
        <p14:creationId xmlns:p14="http://schemas.microsoft.com/office/powerpoint/2010/main" val="371851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What does Abstinence mean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t>
            </a:r>
            <a:r>
              <a:rPr kumimoji="0" lang="en-CA" sz="1200" b="0" i="0" u="none" strike="noStrike" kern="1200" cap="none" spc="0" normalizeH="0" baseline="0" noProof="0" dirty="0">
                <a:ln>
                  <a:noFill/>
                </a:ln>
                <a:solidFill>
                  <a:prstClr val="black"/>
                </a:solidFill>
                <a:effectLst/>
                <a:uLnTx/>
                <a:uFillTx/>
                <a:latin typeface="+mn-lt"/>
                <a:ea typeface="+mn-ea"/>
                <a:cs typeface="+mn-cs"/>
              </a:rPr>
              <a:t>are differing views on the definition of abstinence.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Discuss setting limits.</a:t>
            </a:r>
            <a:r>
              <a:rPr kumimoji="0" lang="en-US" sz="1200" b="0" i="0" u="none" strike="noStrike" kern="1200" cap="none" spc="0" normalizeH="0" baseline="0" noProof="0" dirty="0">
                <a:ln>
                  <a:noFill/>
                </a:ln>
                <a:solidFill>
                  <a:prstClr val="black"/>
                </a:solidFill>
                <a:effectLst/>
                <a:uLnTx/>
                <a:uFillTx/>
                <a:latin typeface="+mn-lt"/>
                <a:ea typeface="+mn-ea"/>
                <a:cs typeface="+mn-cs"/>
              </a:rPr>
              <a:t> Ask class to describe what this means</a:t>
            </a:r>
            <a:r>
              <a:rPr kumimoji="0" lang="en-CA" sz="1200" b="0" i="0" u="none" strike="noStrike" kern="1200" cap="none" spc="0" normalizeH="0" baseline="0" noProof="0" dirty="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People have to set limits for themselves, and </a:t>
            </a:r>
            <a:r>
              <a:rPr kumimoji="0" lang="en-CA" sz="1200" b="0" i="0" u="none" strike="noStrike" kern="1200" cap="none" spc="0" normalizeH="0" baseline="0" noProof="0" dirty="0">
                <a:ln>
                  <a:noFill/>
                </a:ln>
                <a:solidFill>
                  <a:srgbClr val="FF0000"/>
                </a:solidFill>
                <a:effectLst/>
                <a:uLnTx/>
                <a:uFillTx/>
                <a:latin typeface="+mn-lt"/>
                <a:ea typeface="+mn-ea"/>
                <a:cs typeface="+mn-cs"/>
              </a:rPr>
              <a:t>communicate those limits to their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This is the only 100% proven effective option for contraception. It is a great method for the beginning stage of a relationship to test understanding and feelings for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There must not be any skin to skin contact in the genital area to be confident about pregnancy prevention and to prevent sexually transmitted infections.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When practicing oral sex, remember that mouth to genital contact can lead to sexually transmitted infections.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Also remember that sperm can travel and they have the ability to find their way into the vagina if ejaculation takes place at the entrance of the vagina. Be sure to keep a condom available, just in case you may need it.</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NB : Abstinence is only</a:t>
            </a:r>
            <a:r>
              <a:rPr kumimoji="0" lang="en-US" sz="1200" b="0" i="0" u="none" strike="noStrike" kern="1200" cap="none" spc="0" normalizeH="0" baseline="0" noProof="0" dirty="0">
                <a:ln>
                  <a:noFill/>
                </a:ln>
                <a:solidFill>
                  <a:prstClr val="black"/>
                </a:solidFill>
                <a:effectLst/>
                <a:uLnTx/>
                <a:uFillTx/>
                <a:latin typeface="+mn-lt"/>
                <a:ea typeface="+mn-ea"/>
                <a:cs typeface="+mn-cs"/>
              </a:rPr>
              <a:t> 100% effective against pregnancy and STIs if there is </a:t>
            </a:r>
            <a:r>
              <a:rPr kumimoji="0" lang="en-US" sz="1200" b="1" i="0" u="none" strike="noStrike" kern="1200" cap="none" spc="0" normalizeH="0" baseline="0" noProof="0" dirty="0">
                <a:ln>
                  <a:noFill/>
                </a:ln>
                <a:solidFill>
                  <a:prstClr val="black"/>
                </a:solidFill>
                <a:effectLst/>
                <a:uLnTx/>
                <a:uFillTx/>
                <a:latin typeface="+mn-lt"/>
                <a:ea typeface="+mn-ea"/>
                <a:cs typeface="+mn-cs"/>
              </a:rPr>
              <a:t>NO </a:t>
            </a:r>
            <a:r>
              <a:rPr kumimoji="0" lang="en-US" sz="1200" b="0" i="0" u="none" strike="noStrike" kern="1200" cap="none" spc="0" normalizeH="0" baseline="0" noProof="0" dirty="0">
                <a:ln>
                  <a:noFill/>
                </a:ln>
                <a:solidFill>
                  <a:prstClr val="black"/>
                </a:solidFill>
                <a:effectLst/>
                <a:uLnTx/>
                <a:uFillTx/>
                <a:latin typeface="+mn-lt"/>
                <a:ea typeface="+mn-ea"/>
                <a:cs typeface="+mn-cs"/>
              </a:rPr>
              <a:t>sexual </a:t>
            </a:r>
            <a:r>
              <a:rPr kumimoji="0" lang="en-US" sz="1200" b="0" i="0" u="none" strike="noStrike" kern="1200" cap="none" spc="0" normalizeH="0" baseline="0" noProof="0" dirty="0" err="1">
                <a:ln>
                  <a:noFill/>
                </a:ln>
                <a:solidFill>
                  <a:prstClr val="black"/>
                </a:solidFill>
                <a:effectLst/>
                <a:uLnTx/>
                <a:uFillTx/>
                <a:latin typeface="+mn-lt"/>
                <a:ea typeface="+mn-ea"/>
                <a:cs typeface="+mn-cs"/>
              </a:rPr>
              <a:t>behaviour</a:t>
            </a:r>
            <a:r>
              <a:rPr kumimoji="0" lang="en-US" sz="1200" b="0" i="0" u="none" strike="noStrike" kern="1200" cap="none" spc="0" normalizeH="0" baseline="0" noProof="0" dirty="0">
                <a:ln>
                  <a:noFill/>
                </a:ln>
                <a:solidFill>
                  <a:prstClr val="black"/>
                </a:solidFill>
                <a:effectLst/>
                <a:uLnTx/>
                <a:uFillTx/>
                <a:latin typeface="+mn-lt"/>
                <a:ea typeface="+mn-ea"/>
                <a:cs typeface="+mn-cs"/>
              </a:rPr>
              <a:t> including skin to genital contact, genital to genital contact or exchange of bodily fluids.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Why is abstinence a good choice?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Effective protection from STIs and pregnancy.</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Not ready for sex or not interested in the stress that is involved in having intercourse at an early age.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Wanting to spend time on other things; being focused on personal goals; sports, friends and to focus on personal growth</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Religious beliefs, cultural beliefs; self-worth.</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7</a:t>
            </a:fld>
            <a:endParaRPr lang="en-CA"/>
          </a:p>
        </p:txBody>
      </p:sp>
    </p:spTree>
    <p:extLst>
      <p:ext uri="{BB962C8B-B14F-4D97-AF65-F5344CB8AC3E}">
        <p14:creationId xmlns:p14="http://schemas.microsoft.com/office/powerpoint/2010/main" val="402406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Barrier methods of contraception work by creating a physical barrier between sperm and egg cells so that fertilization cannot occur</a:t>
            </a:r>
            <a:r>
              <a:rPr lang="en-US" baseline="0" dirty="0"/>
              <a:t>. They also protect against STIs</a:t>
            </a:r>
            <a:endParaRPr lang="en-US" dirty="0"/>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8</a:t>
            </a:fld>
            <a:endParaRPr lang="en-CA"/>
          </a:p>
        </p:txBody>
      </p:sp>
    </p:spTree>
    <p:extLst>
      <p:ext uri="{BB962C8B-B14F-4D97-AF65-F5344CB8AC3E}">
        <p14:creationId xmlns:p14="http://schemas.microsoft.com/office/powerpoint/2010/main" val="389528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What is it?</a:t>
            </a:r>
            <a:endParaRPr kumimoji="0" lang="en-US" sz="1200" b="0" i="0" u="none" strike="noStrike" kern="1200" cap="none" spc="0" normalizeH="0" baseline="0" noProof="0" dirty="0">
              <a:ln>
                <a:noFill/>
              </a:ln>
              <a:solidFill>
                <a:prstClr val="black"/>
              </a:solidFill>
              <a:effectLst/>
              <a:uLnTx/>
              <a:uFillTx/>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 The condom is a latex cover which fits over the erect penis and prevents direct contact between the penis and vagina</a:t>
            </a: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How does this method work?</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It is a barrier method - prevents sperm from getting into the vagina and fertilizing the egg.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Why would someone choose this method?</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Easy to get, no prescription needed, not expensive.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Reversible method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Only method, besides abstinence,  that offers contraception and STI prevention for oral sex and intercourse.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Comes in different sizes, </a:t>
            </a:r>
            <a:r>
              <a:rPr kumimoji="0" lang="en-US" sz="1200" b="0" i="0" u="none" strike="noStrike" kern="1200" cap="none" spc="0" normalizeH="0" baseline="0" noProof="0" dirty="0" err="1">
                <a:ln>
                  <a:noFill/>
                </a:ln>
                <a:solidFill>
                  <a:prstClr val="black"/>
                </a:solidFill>
                <a:effectLst/>
                <a:uLnTx/>
                <a:uFillTx/>
                <a:latin typeface="+mn-lt"/>
              </a:rPr>
              <a:t>colours</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flavours</a:t>
            </a:r>
            <a:r>
              <a:rPr kumimoji="0" lang="en-US" sz="1200" b="0" i="0" u="none" strike="noStrike" kern="1200" cap="none" spc="0" normalizeH="0" baseline="0" noProof="0" dirty="0">
                <a:ln>
                  <a:noFill/>
                </a:ln>
                <a:solidFill>
                  <a:prstClr val="black"/>
                </a:solidFill>
                <a:effectLst/>
                <a:uLnTx/>
                <a:uFillTx/>
                <a:latin typeface="+mn-lt"/>
              </a:rPr>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97% effective when used properly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rPr>
              <a:t>Cost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rPr>
              <a:t>Ask your school nurse how to access condoms for free!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IF YOU HAVE A LATEX ALLERGY:  Polyurethane latex free condoms can also be provided for free.  Ask your school nurse! </a:t>
            </a:r>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9</a:t>
            </a:fld>
            <a:endParaRPr lang="en-CA"/>
          </a:p>
        </p:txBody>
      </p:sp>
    </p:spTree>
    <p:extLst>
      <p:ext uri="{BB962C8B-B14F-4D97-AF65-F5344CB8AC3E}">
        <p14:creationId xmlns:p14="http://schemas.microsoft.com/office/powerpoint/2010/main" val="15251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8959" y="3040380"/>
            <a:ext cx="7122041" cy="1044836"/>
          </a:xfrm>
          <a:prstGeom prst="rect">
            <a:avLst/>
          </a:prstGeom>
        </p:spPr>
        <p:txBody>
          <a:bodyPr anchor="b"/>
          <a:lstStyle>
            <a:lvl1pPr algn="ctr">
              <a:defRPr sz="5000" b="1" baseline="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878959" y="4085216"/>
            <a:ext cx="7122041" cy="1172584"/>
          </a:xfrm>
          <a:prstGeom prst="rect">
            <a:avLst/>
          </a:prstGeom>
        </p:spPr>
        <p:txBody>
          <a:bodyPr>
            <a:normAutofit/>
          </a:bodyPr>
          <a:lstStyle>
            <a:lvl1pPr marL="0" indent="0" algn="ctr">
              <a:buNone/>
              <a:defRPr sz="2000">
                <a:solidFill>
                  <a:srgbClr val="005E9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8960" y="584201"/>
            <a:ext cx="3365268" cy="2124137"/>
          </a:xfrm>
          <a:prstGeom prst="rect">
            <a:avLst/>
          </a:prstGeom>
        </p:spPr>
      </p:pic>
      <p:sp>
        <p:nvSpPr>
          <p:cNvPr id="14" name="Picture Placeholder 13"/>
          <p:cNvSpPr>
            <a:spLocks noGrp="1"/>
          </p:cNvSpPr>
          <p:nvPr>
            <p:ph type="pic" sz="quarter" idx="12"/>
          </p:nvPr>
        </p:nvSpPr>
        <p:spPr>
          <a:xfrm>
            <a:off x="4847771" y="584201"/>
            <a:ext cx="3153229" cy="2124137"/>
          </a:xfrm>
          <a:prstGeom prst="rect">
            <a:avLst/>
          </a:prstGeom>
        </p:spPr>
        <p:txBody>
          <a:bodyPr/>
          <a:lstStyle/>
          <a:p>
            <a:r>
              <a:rPr lang="en-US"/>
              <a:t>Click icon to add picture</a:t>
            </a:r>
            <a:endParaRPr lang="en-CA" dirty="0"/>
          </a:p>
        </p:txBody>
      </p:sp>
      <p:sp>
        <p:nvSpPr>
          <p:cNvPr id="15" name="Slide Number Placeholder 14"/>
          <p:cNvSpPr>
            <a:spLocks noGrp="1"/>
          </p:cNvSpPr>
          <p:nvPr>
            <p:ph type="sldNum" sz="quarter" idx="13"/>
          </p:nvPr>
        </p:nvSpPr>
        <p:spPr/>
        <p:txBody>
          <a:bodyPr/>
          <a:lstStyle/>
          <a:p>
            <a:fld id="{7C52F5B9-FDB6-408B-9494-2A665E6CCD82}" type="slidenum">
              <a:rPr lang="en-CA" smtClean="0"/>
              <a:pPr/>
              <a:t>‹#›</a:t>
            </a:fld>
            <a:endParaRPr lang="en-CA" dirty="0"/>
          </a:p>
        </p:txBody>
      </p:sp>
      <p:sp>
        <p:nvSpPr>
          <p:cNvPr id="20" name="Footer Placeholder 4"/>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1801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itle 1"/>
          <p:cNvSpPr>
            <a:spLocks noGrp="1"/>
          </p:cNvSpPr>
          <p:nvPr>
            <p:ph type="ctrTitle"/>
          </p:nvPr>
        </p:nvSpPr>
        <p:spPr>
          <a:xfrm>
            <a:off x="878959" y="3040380"/>
            <a:ext cx="7122041" cy="1044836"/>
          </a:xfrm>
          <a:prstGeom prst="rect">
            <a:avLst/>
          </a:prstGeom>
        </p:spPr>
        <p:txBody>
          <a:bodyPr anchor="b"/>
          <a:lstStyle>
            <a:lvl1pPr algn="ctr">
              <a:defRPr sz="5000" b="1" baseline="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7" name="Subtitle 2"/>
          <p:cNvSpPr>
            <a:spLocks noGrp="1"/>
          </p:cNvSpPr>
          <p:nvPr>
            <p:ph type="subTitle" idx="1"/>
          </p:nvPr>
        </p:nvSpPr>
        <p:spPr>
          <a:xfrm>
            <a:off x="878959" y="4085216"/>
            <a:ext cx="7122041" cy="1172584"/>
          </a:xfrm>
          <a:prstGeom prst="rect">
            <a:avLst/>
          </a:prstGeom>
        </p:spPr>
        <p:txBody>
          <a:bodyPr>
            <a:normAutofit/>
          </a:bodyPr>
          <a:lstStyle>
            <a:lvl1pPr marL="0" indent="0" algn="ctr">
              <a:buNone/>
              <a:defRPr sz="2000">
                <a:solidFill>
                  <a:srgbClr val="005E9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8960" y="584201"/>
            <a:ext cx="3365268" cy="2124137"/>
          </a:xfrm>
          <a:prstGeom prst="rect">
            <a:avLst/>
          </a:prstGeom>
        </p:spPr>
      </p:pic>
      <p:sp>
        <p:nvSpPr>
          <p:cNvPr id="10" name="Picture Placeholder 13"/>
          <p:cNvSpPr>
            <a:spLocks noGrp="1"/>
          </p:cNvSpPr>
          <p:nvPr>
            <p:ph type="pic" sz="quarter" idx="12"/>
          </p:nvPr>
        </p:nvSpPr>
        <p:spPr>
          <a:xfrm>
            <a:off x="4847771" y="584201"/>
            <a:ext cx="3153229" cy="2124137"/>
          </a:xfrm>
          <a:prstGeom prst="rect">
            <a:avLst/>
          </a:prstGeom>
        </p:spPr>
        <p:txBody>
          <a:bodyPr/>
          <a:lstStyle/>
          <a:p>
            <a:r>
              <a:rPr lang="en-US"/>
              <a:t>Click icon to add picture</a:t>
            </a:r>
            <a:endParaRPr lang="en-CA" dirty="0"/>
          </a:p>
        </p:txBody>
      </p:sp>
      <p:sp>
        <p:nvSpPr>
          <p:cNvPr id="11" name="Slide Number Placeholder 14"/>
          <p:cNvSpPr>
            <a:spLocks noGrp="1"/>
          </p:cNvSpPr>
          <p:nvPr>
            <p:ph type="sldNum" sz="quarter" idx="13"/>
          </p:nvPr>
        </p:nvSpPr>
        <p:spPr>
          <a:xfrm>
            <a:off x="228600" y="5578984"/>
            <a:ext cx="2057400" cy="365125"/>
          </a:xfrm>
        </p:spPr>
        <p:txBody>
          <a:bodyPr/>
          <a:lstStyle/>
          <a:p>
            <a:fld id="{7C52F5B9-FDB6-408B-9494-2A665E6CCD82}" type="slidenum">
              <a:rPr lang="en-CA" smtClean="0"/>
              <a:pPr/>
              <a:t>‹#›</a:t>
            </a:fld>
            <a:endParaRPr lang="en-CA" dirty="0"/>
          </a:p>
        </p:txBody>
      </p:sp>
      <p:sp>
        <p:nvSpPr>
          <p:cNvPr id="12" name="Footer Placeholder 4"/>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306436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yout 1">
    <p:spTree>
      <p:nvGrpSpPr>
        <p:cNvPr id="1" name=""/>
        <p:cNvGrpSpPr/>
        <p:nvPr/>
      </p:nvGrpSpPr>
      <p:grpSpPr>
        <a:xfrm>
          <a:off x="0" y="0"/>
          <a:ext cx="0" cy="0"/>
          <a:chOff x="0" y="0"/>
          <a:chExt cx="0" cy="0"/>
        </a:xfrm>
      </p:grpSpPr>
      <p:sp>
        <p:nvSpPr>
          <p:cNvPr id="2" name="Title 1"/>
          <p:cNvSpPr>
            <a:spLocks noGrp="1"/>
          </p:cNvSpPr>
          <p:nvPr>
            <p:ph type="title"/>
          </p:nvPr>
        </p:nvSpPr>
        <p:spPr>
          <a:xfrm>
            <a:off x="4429125" y="365126"/>
            <a:ext cx="4086225" cy="587375"/>
          </a:xfrm>
          <a:prstGeom prst="rect">
            <a:avLst/>
          </a:prstGeom>
        </p:spPr>
        <p:txBody>
          <a:bodyPr>
            <a:normAutofit/>
          </a:bodyPr>
          <a:lstStyle>
            <a:lvl1pPr>
              <a:defRPr sz="28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Footer Placeholder 4"/>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Tree>
    <p:extLst>
      <p:ext uri="{BB962C8B-B14F-4D97-AF65-F5344CB8AC3E}">
        <p14:creationId xmlns:p14="http://schemas.microsoft.com/office/powerpoint/2010/main" val="308005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a:xfrm>
            <a:off x="4429125" y="365126"/>
            <a:ext cx="4086225" cy="587375"/>
          </a:xfrm>
          <a:prstGeom prst="rect">
            <a:avLst/>
          </a:prstGeom>
        </p:spPr>
        <p:txBody>
          <a:bodyPr>
            <a:normAutofit/>
          </a:bodyPr>
          <a:lstStyle>
            <a:lvl1pPr>
              <a:defRPr sz="28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Footer Placeholder 4"/>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Tree>
    <p:extLst>
      <p:ext uri="{BB962C8B-B14F-4D97-AF65-F5344CB8AC3E}">
        <p14:creationId xmlns:p14="http://schemas.microsoft.com/office/powerpoint/2010/main" val="8057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swoosh">
    <p:spTree>
      <p:nvGrpSpPr>
        <p:cNvPr id="1" name=""/>
        <p:cNvGrpSpPr/>
        <p:nvPr/>
      </p:nvGrpSpPr>
      <p:grpSpPr>
        <a:xfrm>
          <a:off x="0" y="0"/>
          <a:ext cx="0" cy="0"/>
          <a:chOff x="0" y="0"/>
          <a:chExt cx="0" cy="0"/>
        </a:xfrm>
      </p:grpSpPr>
      <p:sp>
        <p:nvSpPr>
          <p:cNvPr id="2" name="Title 1"/>
          <p:cNvSpPr>
            <a:spLocks noGrp="1"/>
          </p:cNvSpPr>
          <p:nvPr>
            <p:ph type="title"/>
          </p:nvPr>
        </p:nvSpPr>
        <p:spPr>
          <a:xfrm>
            <a:off x="4429125" y="365126"/>
            <a:ext cx="4086225" cy="587375"/>
          </a:xfrm>
          <a:prstGeom prst="rect">
            <a:avLst/>
          </a:prstGeom>
        </p:spPr>
        <p:txBody>
          <a:bodyPr>
            <a:normAutofit/>
          </a:bodyPr>
          <a:lstStyle>
            <a:lvl1pPr>
              <a:defRPr sz="28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Footer Placeholder 4"/>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Tree>
    <p:extLst>
      <p:ext uri="{BB962C8B-B14F-4D97-AF65-F5344CB8AC3E}">
        <p14:creationId xmlns:p14="http://schemas.microsoft.com/office/powerpoint/2010/main" val="35642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yout 2">
    <p:spTree>
      <p:nvGrpSpPr>
        <p:cNvPr id="1" name=""/>
        <p:cNvGrpSpPr/>
        <p:nvPr/>
      </p:nvGrpSpPr>
      <p:grpSpPr>
        <a:xfrm>
          <a:off x="0" y="0"/>
          <a:ext cx="0" cy="0"/>
          <a:chOff x="0" y="0"/>
          <a:chExt cx="0" cy="0"/>
        </a:xfrm>
      </p:grpSpPr>
      <p:sp>
        <p:nvSpPr>
          <p:cNvPr id="7" name="Title 1"/>
          <p:cNvSpPr>
            <a:spLocks noGrp="1"/>
          </p:cNvSpPr>
          <p:nvPr>
            <p:ph type="title"/>
          </p:nvPr>
        </p:nvSpPr>
        <p:spPr>
          <a:xfrm>
            <a:off x="4429125" y="365126"/>
            <a:ext cx="4086225" cy="587375"/>
          </a:xfrm>
          <a:prstGeom prst="rect">
            <a:avLst/>
          </a:prstGeom>
        </p:spPr>
        <p:txBody>
          <a:bodyPr>
            <a:normAutofit/>
          </a:bodyPr>
          <a:lstStyle>
            <a:lvl1pPr>
              <a:defRPr sz="28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628650" y="1825625"/>
            <a:ext cx="401002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Footer Placeholder 4"/>
          <p:cNvSpPr txBox="1">
            <a:spLocks/>
          </p:cNvSpPr>
          <p:nvPr userDrawn="1"/>
        </p:nvSpPr>
        <p:spPr>
          <a:xfrm>
            <a:off x="5413829" y="6306907"/>
            <a:ext cx="3234871"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4724400" y="1333500"/>
            <a:ext cx="3790950" cy="4038600"/>
          </a:xfrm>
          <a:prstGeom prst="rect">
            <a:avLst/>
          </a:prstGeom>
        </p:spPr>
        <p:txBody>
          <a:bodyPr/>
          <a:lstStyle/>
          <a:p>
            <a:r>
              <a:rPr lang="en-US"/>
              <a:t>Click icon to add picture</a:t>
            </a:r>
            <a:endParaRPr lang="en-CA"/>
          </a:p>
        </p:txBody>
      </p:sp>
    </p:spTree>
    <p:extLst>
      <p:ext uri="{BB962C8B-B14F-4D97-AF65-F5344CB8AC3E}">
        <p14:creationId xmlns:p14="http://schemas.microsoft.com/office/powerpoint/2010/main" val="120979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yout 3">
    <p:spTree>
      <p:nvGrpSpPr>
        <p:cNvPr id="1" name=""/>
        <p:cNvGrpSpPr/>
        <p:nvPr/>
      </p:nvGrpSpPr>
      <p:grpSpPr>
        <a:xfrm>
          <a:off x="0" y="0"/>
          <a:ext cx="0" cy="0"/>
          <a:chOff x="0" y="0"/>
          <a:chExt cx="0" cy="0"/>
        </a:xfrm>
      </p:grpSpPr>
      <p:sp>
        <p:nvSpPr>
          <p:cNvPr id="7" name="Title 1"/>
          <p:cNvSpPr>
            <a:spLocks noGrp="1"/>
          </p:cNvSpPr>
          <p:nvPr>
            <p:ph type="title"/>
          </p:nvPr>
        </p:nvSpPr>
        <p:spPr>
          <a:xfrm>
            <a:off x="4429125" y="365126"/>
            <a:ext cx="4086225" cy="587375"/>
          </a:xfrm>
          <a:prstGeom prst="rect">
            <a:avLst/>
          </a:prstGeom>
        </p:spPr>
        <p:txBody>
          <a:bodyPr>
            <a:normAutofit/>
          </a:bodyPr>
          <a:lstStyle>
            <a:lvl1pPr>
              <a:defRPr sz="28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628650" y="1825626"/>
            <a:ext cx="6572250" cy="841375"/>
          </a:xfrm>
          <a:prstGeom prst="rect">
            <a:avLst/>
          </a:prstGeom>
        </p:spPr>
        <p:txBody>
          <a:bodyPr/>
          <a:lstStyle/>
          <a:p>
            <a:pPr lvl="0"/>
            <a:r>
              <a:rPr lang="en-US"/>
              <a:t>Edit Master text styles</a:t>
            </a:r>
          </a:p>
        </p:txBody>
      </p:sp>
      <p:sp>
        <p:nvSpPr>
          <p:cNvPr id="9" name="Footer Placeholder 4"/>
          <p:cNvSpPr txBox="1">
            <a:spLocks/>
          </p:cNvSpPr>
          <p:nvPr userDrawn="1"/>
        </p:nvSpPr>
        <p:spPr>
          <a:xfrm>
            <a:off x="5428343" y="6306907"/>
            <a:ext cx="3220357"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2698751"/>
            <a:ext cx="4019550" cy="1165733"/>
          </a:xfrm>
          <a:prstGeom prst="rect">
            <a:avLst/>
          </a:prstGeom>
        </p:spPr>
        <p:txBody>
          <a:bodyPr/>
          <a:lstStyle/>
          <a:p>
            <a:r>
              <a:rPr lang="en-US"/>
              <a:t>Click icon to add picture</a:t>
            </a:r>
            <a:endParaRPr lang="en-CA" dirty="0"/>
          </a:p>
        </p:txBody>
      </p:sp>
      <p:sp>
        <p:nvSpPr>
          <p:cNvPr id="14" name="Content Placeholder 2"/>
          <p:cNvSpPr>
            <a:spLocks noGrp="1"/>
          </p:cNvSpPr>
          <p:nvPr>
            <p:ph idx="15"/>
          </p:nvPr>
        </p:nvSpPr>
        <p:spPr>
          <a:xfrm>
            <a:off x="628650" y="3907092"/>
            <a:ext cx="6572250" cy="841375"/>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295955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yout 4">
    <p:spTree>
      <p:nvGrpSpPr>
        <p:cNvPr id="1" name=""/>
        <p:cNvGrpSpPr/>
        <p:nvPr/>
      </p:nvGrpSpPr>
      <p:grpSpPr>
        <a:xfrm>
          <a:off x="0" y="0"/>
          <a:ext cx="0" cy="0"/>
          <a:chOff x="0" y="0"/>
          <a:chExt cx="0" cy="0"/>
        </a:xfrm>
      </p:grpSpPr>
      <p:sp>
        <p:nvSpPr>
          <p:cNvPr id="7" name="Title 1"/>
          <p:cNvSpPr>
            <a:spLocks noGrp="1"/>
          </p:cNvSpPr>
          <p:nvPr>
            <p:ph type="title"/>
          </p:nvPr>
        </p:nvSpPr>
        <p:spPr>
          <a:xfrm>
            <a:off x="4429125" y="365126"/>
            <a:ext cx="4086225" cy="587375"/>
          </a:xfrm>
          <a:prstGeom prst="rect">
            <a:avLst/>
          </a:prstGeom>
        </p:spPr>
        <p:txBody>
          <a:bodyPr>
            <a:normAutofit/>
          </a:bodyPr>
          <a:lstStyle>
            <a:lvl1pPr>
              <a:defRPr sz="28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4438650" y="1825625"/>
            <a:ext cx="401002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Footer Placeholder 4"/>
          <p:cNvSpPr txBox="1">
            <a:spLocks/>
          </p:cNvSpPr>
          <p:nvPr userDrawn="1"/>
        </p:nvSpPr>
        <p:spPr>
          <a:xfrm>
            <a:off x="5355771" y="6306907"/>
            <a:ext cx="3292929"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9"/>
            <a:ext cx="3346323" cy="571492"/>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443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333500"/>
            <a:ext cx="3790950" cy="4038600"/>
          </a:xfrm>
          <a:prstGeom prst="rect">
            <a:avLst/>
          </a:prstGeom>
        </p:spPr>
        <p:txBody>
          <a:bodyPr/>
          <a:lstStyle/>
          <a:p>
            <a:r>
              <a:rPr lang="en-US"/>
              <a:t>Click icon to add picture</a:t>
            </a:r>
            <a:endParaRPr lang="en-CA"/>
          </a:p>
        </p:txBody>
      </p:sp>
    </p:spTree>
    <p:extLst>
      <p:ext uri="{BB962C8B-B14F-4D97-AF65-F5344CB8AC3E}">
        <p14:creationId xmlns:p14="http://schemas.microsoft.com/office/powerpoint/2010/main" val="186514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Display">
    <p:spTree>
      <p:nvGrpSpPr>
        <p:cNvPr id="1" name=""/>
        <p:cNvGrpSpPr/>
        <p:nvPr/>
      </p:nvGrpSpPr>
      <p:grpSpPr>
        <a:xfrm>
          <a:off x="0" y="0"/>
          <a:ext cx="0" cy="0"/>
          <a:chOff x="0" y="0"/>
          <a:chExt cx="0" cy="0"/>
        </a:xfrm>
      </p:grpSpPr>
      <p:sp>
        <p:nvSpPr>
          <p:cNvPr id="7" name="Title 1"/>
          <p:cNvSpPr>
            <a:spLocks noGrp="1"/>
          </p:cNvSpPr>
          <p:nvPr>
            <p:ph type="title"/>
          </p:nvPr>
        </p:nvSpPr>
        <p:spPr>
          <a:xfrm>
            <a:off x="4429125" y="365126"/>
            <a:ext cx="4086225" cy="587375"/>
          </a:xfrm>
          <a:prstGeom prst="rect">
            <a:avLst/>
          </a:prstGeom>
        </p:spPr>
        <p:txBody>
          <a:bodyPr>
            <a:normAutofit/>
          </a:bodyPr>
          <a:lstStyle>
            <a:lvl1pPr>
              <a:defRPr sz="28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9" name="Footer Placeholder 4"/>
          <p:cNvSpPr txBox="1">
            <a:spLocks/>
          </p:cNvSpPr>
          <p:nvPr userDrawn="1"/>
        </p:nvSpPr>
        <p:spPr>
          <a:xfrm>
            <a:off x="5210629" y="6306907"/>
            <a:ext cx="3438071"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836483"/>
            <a:ext cx="7886700" cy="3535617"/>
          </a:xfrm>
          <a:prstGeom prst="rect">
            <a:avLst/>
          </a:prstGeom>
        </p:spPr>
        <p:txBody>
          <a:bodyPr/>
          <a:lstStyle/>
          <a:p>
            <a:r>
              <a:rPr lang="en-US"/>
              <a:t>Click icon to add picture</a:t>
            </a:r>
            <a:endParaRPr lang="en-CA"/>
          </a:p>
        </p:txBody>
      </p:sp>
    </p:spTree>
    <p:extLst>
      <p:ext uri="{BB962C8B-B14F-4D97-AF65-F5344CB8AC3E}">
        <p14:creationId xmlns:p14="http://schemas.microsoft.com/office/powerpoint/2010/main" val="191505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Display 2">
    <p:spTree>
      <p:nvGrpSpPr>
        <p:cNvPr id="1" name=""/>
        <p:cNvGrpSpPr/>
        <p:nvPr/>
      </p:nvGrpSpPr>
      <p:grpSpPr>
        <a:xfrm>
          <a:off x="0" y="0"/>
          <a:ext cx="0" cy="0"/>
          <a:chOff x="0" y="0"/>
          <a:chExt cx="0" cy="0"/>
        </a:xfrm>
      </p:grpSpPr>
      <p:sp>
        <p:nvSpPr>
          <p:cNvPr id="7" name="Title 1"/>
          <p:cNvSpPr>
            <a:spLocks noGrp="1"/>
          </p:cNvSpPr>
          <p:nvPr>
            <p:ph type="title"/>
          </p:nvPr>
        </p:nvSpPr>
        <p:spPr>
          <a:xfrm>
            <a:off x="4429125" y="365126"/>
            <a:ext cx="4086225" cy="777852"/>
          </a:xfrm>
          <a:prstGeom prst="rect">
            <a:avLst/>
          </a:prstGeom>
        </p:spPr>
        <p:txBody>
          <a:bodyPr>
            <a:normAutofit/>
          </a:bodyPr>
          <a:lstStyle>
            <a:lvl1pPr>
              <a:defRPr sz="28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9" name="Footer Placeholder 4"/>
          <p:cNvSpPr txBox="1">
            <a:spLocks/>
          </p:cNvSpPr>
          <p:nvPr userDrawn="1"/>
        </p:nvSpPr>
        <p:spPr>
          <a:xfrm>
            <a:off x="5297714" y="6306907"/>
            <a:ext cx="3350986"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5645150"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836483"/>
            <a:ext cx="4010025" cy="3535617"/>
          </a:xfrm>
          <a:prstGeom prst="rect">
            <a:avLst/>
          </a:prstGeom>
        </p:spPr>
        <p:txBody>
          <a:bodyPr/>
          <a:lstStyle/>
          <a:p>
            <a:r>
              <a:rPr lang="en-US"/>
              <a:t>Click icon to add picture</a:t>
            </a:r>
            <a:endParaRPr lang="en-CA"/>
          </a:p>
        </p:txBody>
      </p:sp>
      <p:sp>
        <p:nvSpPr>
          <p:cNvPr id="14" name="Picture Placeholder 14"/>
          <p:cNvSpPr>
            <a:spLocks noGrp="1"/>
          </p:cNvSpPr>
          <p:nvPr>
            <p:ph type="pic" sz="quarter" idx="15"/>
          </p:nvPr>
        </p:nvSpPr>
        <p:spPr>
          <a:xfrm>
            <a:off x="4657725" y="1825626"/>
            <a:ext cx="4010025" cy="3535617"/>
          </a:xfrm>
          <a:prstGeom prst="rect">
            <a:avLst/>
          </a:prstGeom>
        </p:spPr>
        <p:txBody>
          <a:bodyPr/>
          <a:lstStyle/>
          <a:p>
            <a:r>
              <a:rPr lang="en-US"/>
              <a:t>Click icon to add picture</a:t>
            </a:r>
            <a:endParaRPr lang="en-CA"/>
          </a:p>
        </p:txBody>
      </p:sp>
    </p:spTree>
    <p:extLst>
      <p:ext uri="{BB962C8B-B14F-4D97-AF65-F5344CB8AC3E}">
        <p14:creationId xmlns:p14="http://schemas.microsoft.com/office/powerpoint/2010/main" val="141460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Title 1"/>
          <p:cNvSpPr txBox="1">
            <a:spLocks/>
          </p:cNvSpPr>
          <p:nvPr userDrawn="1"/>
        </p:nvSpPr>
        <p:spPr>
          <a:xfrm>
            <a:off x="4429125" y="365126"/>
            <a:ext cx="4086225" cy="587375"/>
          </a:xfrm>
          <a:prstGeom prst="rect">
            <a:avLst/>
          </a:prstGeom>
        </p:spPr>
        <p:txBody>
          <a:bodyPr>
            <a:normAutofit/>
          </a:bodyPr>
          <a:lstStyle>
            <a:lvl1pPr algn="l" defTabSz="914400" rtl="0" eaLnBrk="1" latinLnBrk="0" hangingPunct="1">
              <a:lnSpc>
                <a:spcPct val="90000"/>
              </a:lnSpc>
              <a:spcBef>
                <a:spcPct val="0"/>
              </a:spcBef>
              <a:buNone/>
              <a:defRPr sz="2800"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2800" dirty="0"/>
              <a:t>Click to edit master</a:t>
            </a:r>
            <a:endParaRPr lang="en-CA" sz="2800" dirty="0"/>
          </a:p>
        </p:txBody>
      </p:sp>
      <p:sp>
        <p:nvSpPr>
          <p:cNvPr id="22" name="Content Placeholder 2"/>
          <p:cNvSpPr txBox="1">
            <a:spLocks/>
          </p:cNvSpPr>
          <p:nvPr userDrawn="1"/>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Click to edit Master text styles</a:t>
            </a:r>
          </a:p>
          <a:p>
            <a:pPr lvl="1"/>
            <a:r>
              <a:rPr lang="en-US" sz="2400" dirty="0"/>
              <a:t>Second level</a:t>
            </a:r>
          </a:p>
          <a:p>
            <a:pPr lvl="2"/>
            <a:r>
              <a:rPr lang="en-US" sz="2000" dirty="0"/>
              <a:t>Third level</a:t>
            </a:r>
          </a:p>
          <a:p>
            <a:pPr lvl="3"/>
            <a:r>
              <a:rPr lang="en-US" sz="1800" dirty="0"/>
              <a:t>Fourth level</a:t>
            </a:r>
          </a:p>
          <a:p>
            <a:pPr lvl="4"/>
            <a:r>
              <a:rPr lang="en-US" sz="1800" dirty="0"/>
              <a:t>Fifth level</a:t>
            </a:r>
            <a:endParaRPr lang="en-CA" sz="1800" dirty="0"/>
          </a:p>
        </p:txBody>
      </p:sp>
      <p:sp>
        <p:nvSpPr>
          <p:cNvPr id="23" name="Footer Placeholder 4"/>
          <p:cNvSpPr txBox="1">
            <a:spLocks/>
          </p:cNvSpPr>
          <p:nvPr userDrawn="1"/>
        </p:nvSpPr>
        <p:spPr>
          <a:xfrm>
            <a:off x="5562600" y="6306907"/>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a:t>www.hpepublichealth.ca</a:t>
            </a:r>
            <a:endParaRPr lang="en-CA" sz="2000" dirty="0"/>
          </a:p>
        </p:txBody>
      </p:sp>
      <p:pic>
        <p:nvPicPr>
          <p:cNvPr id="24" name="Picture 2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25" name="Picture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26" name="Slide Number Placeholder 18"/>
          <p:cNvSpPr>
            <a:spLocks noGrp="1"/>
          </p:cNvSpPr>
          <p:nvPr>
            <p:ph type="sldNum" sz="quarter" idx="4"/>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7" name="Text Placeholder 28"/>
          <p:cNvSpPr txBox="1">
            <a:spLocks/>
          </p:cNvSpPr>
          <p:nvPr userDrawn="1"/>
        </p:nvSpPr>
        <p:spPr>
          <a:xfrm>
            <a:off x="628650" y="1333501"/>
            <a:ext cx="4010025" cy="492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Click to edit</a:t>
            </a:r>
          </a:p>
        </p:txBody>
      </p:sp>
    </p:spTree>
    <p:extLst>
      <p:ext uri="{BB962C8B-B14F-4D97-AF65-F5344CB8AC3E}">
        <p14:creationId xmlns:p14="http://schemas.microsoft.com/office/powerpoint/2010/main" val="179625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1" r:id="rId5"/>
    <p:sldLayoutId id="2147483652" r:id="rId6"/>
    <p:sldLayoutId id="2147483653" r:id="rId7"/>
    <p:sldLayoutId id="2147483654" r:id="rId8"/>
    <p:sldLayoutId id="2147483655" r:id="rId9"/>
    <p:sldLayoutId id="214748365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bo9_0IgcF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tsaplan.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sexandu.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0980" y="3563744"/>
            <a:ext cx="7122041" cy="1370205"/>
          </a:xfrm>
        </p:spPr>
        <p:txBody>
          <a:bodyPr/>
          <a:lstStyle/>
          <a:p>
            <a:pPr>
              <a:lnSpc>
                <a:spcPct val="150000"/>
              </a:lnSpc>
              <a:spcBef>
                <a:spcPts val="0"/>
              </a:spcBef>
            </a:pPr>
            <a:r>
              <a:rPr lang="en-US" dirty="0"/>
              <a:t>Contraception</a:t>
            </a:r>
            <a:br>
              <a:rPr lang="en-US" dirty="0"/>
            </a:br>
            <a:r>
              <a:rPr lang="en-US" sz="2800" dirty="0"/>
              <a:t>(Birth Control)</a:t>
            </a:r>
            <a:endParaRPr lang="en-CA" dirty="0"/>
          </a:p>
        </p:txBody>
      </p:sp>
      <p:pic>
        <p:nvPicPr>
          <p:cNvPr id="5" name="Picture Placeholder 4">
            <a:extLst>
              <a:ext uri="{FF2B5EF4-FFF2-40B4-BE49-F238E27FC236}">
                <a16:creationId xmlns:a16="http://schemas.microsoft.com/office/drawing/2014/main" id="{F74264C0-23D2-00F1-0E09-3964C39E8DA0}"/>
              </a:ext>
              <a:ext uri="{C183D7F6-B498-43B3-948B-1728B52AA6E4}">
                <adec:decorative xmlns:adec="http://schemas.microsoft.com/office/drawing/2017/decorative" val="1"/>
              </a:ext>
            </a:extLst>
          </p:cNvPr>
          <p:cNvPicPr>
            <a:picLocks noGrp="1" noChangeAspect="1"/>
          </p:cNvPicPr>
          <p:nvPr>
            <p:ph type="pic" sz="quarter" idx="12"/>
          </p:nvPr>
        </p:nvPicPr>
        <p:blipFill>
          <a:blip r:embed="rId3"/>
          <a:srcRect l="553" r="553"/>
          <a:stretch>
            <a:fillRect/>
          </a:stretch>
        </p:blipFill>
        <p:spPr>
          <a:xfrm>
            <a:off x="5597071" y="647701"/>
            <a:ext cx="3153229" cy="2124137"/>
          </a:xfrm>
          <a:prstGeom prst="rect">
            <a:avLst/>
          </a:prstGeom>
        </p:spPr>
      </p:pic>
    </p:spTree>
    <p:extLst>
      <p:ext uri="{BB962C8B-B14F-4D97-AF65-F5344CB8AC3E}">
        <p14:creationId xmlns:p14="http://schemas.microsoft.com/office/powerpoint/2010/main" val="1468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14B-8C90-670A-6FC8-8FDC8AD256F4}"/>
              </a:ext>
            </a:extLst>
          </p:cNvPr>
          <p:cNvSpPr>
            <a:spLocks noGrp="1"/>
          </p:cNvSpPr>
          <p:nvPr>
            <p:ph type="title"/>
          </p:nvPr>
        </p:nvSpPr>
        <p:spPr>
          <a:xfrm>
            <a:off x="4429125" y="-587375"/>
            <a:ext cx="4086225" cy="587375"/>
          </a:xfrm>
        </p:spPr>
        <p:txBody>
          <a:bodyPr anchor="b">
            <a:normAutofit/>
          </a:bodyPr>
          <a:lstStyle/>
          <a:p>
            <a:r>
              <a:rPr lang="en-US" dirty="0"/>
              <a:t>Using a Condom</a:t>
            </a:r>
            <a:endParaRPr lang="en-CA" dirty="0"/>
          </a:p>
        </p:txBody>
      </p:sp>
      <p:pic>
        <p:nvPicPr>
          <p:cNvPr id="6" name="Content Placeholder 5">
            <a:hlinkClick r:id="rId3"/>
            <a:extLst>
              <a:ext uri="{FF2B5EF4-FFF2-40B4-BE49-F238E27FC236}">
                <a16:creationId xmlns:a16="http://schemas.microsoft.com/office/drawing/2014/main" id="{9DC0E15C-359C-4C0F-8F88-4AA41D77D0BB}"/>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705111" y="913891"/>
            <a:ext cx="7733778" cy="4351338"/>
          </a:xfrm>
          <a:prstGeom prst="rect">
            <a:avLst/>
          </a:prstGeom>
        </p:spPr>
      </p:pic>
      <p:sp>
        <p:nvSpPr>
          <p:cNvPr id="4" name="Slide Number Placeholder 3">
            <a:extLst>
              <a:ext uri="{FF2B5EF4-FFF2-40B4-BE49-F238E27FC236}">
                <a16:creationId xmlns:a16="http://schemas.microsoft.com/office/drawing/2014/main" id="{AF1E898F-4B84-41A9-B26D-59AA57AA318F}"/>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10</a:t>
            </a:fld>
            <a:endParaRPr lang="en-CA" dirty="0"/>
          </a:p>
        </p:txBody>
      </p:sp>
    </p:spTree>
    <p:extLst>
      <p:ext uri="{BB962C8B-B14F-4D97-AF65-F5344CB8AC3E}">
        <p14:creationId xmlns:p14="http://schemas.microsoft.com/office/powerpoint/2010/main" val="2265811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97A139-0C3F-4775-86E9-60BB3C99B703}"/>
              </a:ext>
            </a:extLst>
          </p:cNvPr>
          <p:cNvSpPr>
            <a:spLocks noGrp="1"/>
          </p:cNvSpPr>
          <p:nvPr>
            <p:ph type="sldNum" sz="quarter" idx="12"/>
          </p:nvPr>
        </p:nvSpPr>
        <p:spPr/>
        <p:txBody>
          <a:bodyPr/>
          <a:lstStyle/>
          <a:p>
            <a:fld id="{7C52F5B9-FDB6-408B-9494-2A665E6CCD82}" type="slidenum">
              <a:rPr lang="en-CA" smtClean="0"/>
              <a:pPr/>
              <a:t>11</a:t>
            </a:fld>
            <a:endParaRPr lang="en-CA" dirty="0"/>
          </a:p>
        </p:txBody>
      </p:sp>
      <p:sp>
        <p:nvSpPr>
          <p:cNvPr id="5" name="Text Placeholder 4">
            <a:extLst>
              <a:ext uri="{FF2B5EF4-FFF2-40B4-BE49-F238E27FC236}">
                <a16:creationId xmlns:a16="http://schemas.microsoft.com/office/drawing/2014/main" id="{B28DCB44-3523-4FF4-8B03-ABA6CE3EBFD7}"/>
              </a:ext>
            </a:extLst>
          </p:cNvPr>
          <p:cNvSpPr>
            <a:spLocks noGrp="1"/>
          </p:cNvSpPr>
          <p:nvPr>
            <p:ph type="title" idx="4294967295"/>
          </p:nvPr>
        </p:nvSpPr>
        <p:spPr>
          <a:xfrm>
            <a:off x="628650" y="1333501"/>
            <a:ext cx="4895512"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Female/</a:t>
            </a:r>
            <a:r>
              <a:rPr kumimoji="0" lang="en-CA" sz="2800" b="0" i="0" u="none" strike="noStrike" kern="1200" cap="none" spc="0" normalizeH="0" baseline="0" noProof="0" dirty="0" err="1">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Insertive</a:t>
            </a: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Condoms</a:t>
            </a:r>
          </a:p>
        </p:txBody>
      </p:sp>
      <p:pic>
        <p:nvPicPr>
          <p:cNvPr id="7" name="Picture 6" descr="Image of a female condom">
            <a:extLst>
              <a:ext uri="{FF2B5EF4-FFF2-40B4-BE49-F238E27FC236}">
                <a16:creationId xmlns:a16="http://schemas.microsoft.com/office/drawing/2014/main" id="{E734C2D2-D31B-454C-B8CF-8B290FA03A82}"/>
              </a:ext>
            </a:extLst>
          </p:cNvPr>
          <p:cNvPicPr>
            <a:picLocks noChangeAspect="1"/>
          </p:cNvPicPr>
          <p:nvPr/>
        </p:nvPicPr>
        <p:blipFill>
          <a:blip r:embed="rId3"/>
          <a:stretch>
            <a:fillRect/>
          </a:stretch>
        </p:blipFill>
        <p:spPr>
          <a:xfrm>
            <a:off x="6121158" y="1957646"/>
            <a:ext cx="2794242" cy="3621338"/>
          </a:xfrm>
          <a:prstGeom prst="rect">
            <a:avLst/>
          </a:prstGeom>
        </p:spPr>
      </p:pic>
      <p:sp>
        <p:nvSpPr>
          <p:cNvPr id="9" name="Content Placeholder 8">
            <a:extLst>
              <a:ext uri="{FF2B5EF4-FFF2-40B4-BE49-F238E27FC236}">
                <a16:creationId xmlns:a16="http://schemas.microsoft.com/office/drawing/2014/main" id="{37497302-D5B2-4BFE-A870-13867301B1B0}"/>
              </a:ext>
            </a:extLst>
          </p:cNvPr>
          <p:cNvSpPr>
            <a:spLocks noGrp="1"/>
          </p:cNvSpPr>
          <p:nvPr>
            <p:ph idx="1"/>
          </p:nvPr>
        </p:nvSpPr>
        <p:spPr>
          <a:xfrm>
            <a:off x="628650" y="1825625"/>
            <a:ext cx="4613910" cy="4351338"/>
          </a:xfrm>
        </p:spPr>
        <p:txBody>
          <a:bodyPr/>
          <a:lstStyle/>
          <a:p>
            <a:pPr marL="342900" indent="-342900"/>
            <a:r>
              <a:rPr lang="en-US" dirty="0"/>
              <a:t>95% effective with proper use</a:t>
            </a:r>
          </a:p>
          <a:p>
            <a:pPr marL="342900" indent="-342900"/>
            <a:r>
              <a:rPr lang="en-US" dirty="0"/>
              <a:t>Use before ANY genital contact</a:t>
            </a:r>
          </a:p>
          <a:p>
            <a:pPr marL="342900" indent="-342900"/>
            <a:r>
              <a:rPr lang="en-US" dirty="0"/>
              <a:t>Protection against some STIs</a:t>
            </a:r>
          </a:p>
          <a:p>
            <a:endParaRPr lang="en-CA" dirty="0"/>
          </a:p>
        </p:txBody>
      </p:sp>
    </p:spTree>
    <p:extLst>
      <p:ext uri="{BB962C8B-B14F-4D97-AF65-F5344CB8AC3E}">
        <p14:creationId xmlns:p14="http://schemas.microsoft.com/office/powerpoint/2010/main" val="157891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E207985-2D3B-4EFF-A758-AE23B1A8FEEB}"/>
              </a:ext>
            </a:extLst>
          </p:cNvPr>
          <p:cNvSpPr>
            <a:spLocks noGrp="1"/>
          </p:cNvSpPr>
          <p:nvPr>
            <p:ph type="title" idx="4294967295"/>
          </p:nvPr>
        </p:nvSpPr>
        <p:spPr>
          <a:xfrm>
            <a:off x="1116965" y="2024381"/>
            <a:ext cx="6910070" cy="24053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66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Hormonal</a:t>
            </a:r>
            <a:br>
              <a:rPr kumimoji="0" lang="en-CA" sz="66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en-CA" sz="66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Contraceptives </a:t>
            </a:r>
          </a:p>
        </p:txBody>
      </p:sp>
      <p:sp>
        <p:nvSpPr>
          <p:cNvPr id="4" name="Slide Number Placeholder 3">
            <a:extLst>
              <a:ext uri="{FF2B5EF4-FFF2-40B4-BE49-F238E27FC236}">
                <a16:creationId xmlns:a16="http://schemas.microsoft.com/office/drawing/2014/main" id="{C6153BF3-7428-4B7D-874D-394D937C5860}"/>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12</a:t>
            </a:fld>
            <a:endParaRPr lang="en-CA" dirty="0"/>
          </a:p>
        </p:txBody>
      </p:sp>
    </p:spTree>
    <p:extLst>
      <p:ext uri="{BB962C8B-B14F-4D97-AF65-F5344CB8AC3E}">
        <p14:creationId xmlns:p14="http://schemas.microsoft.com/office/powerpoint/2010/main" val="257207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00FB91-5834-43E7-8087-D6828FC15736}"/>
              </a:ext>
            </a:extLst>
          </p:cNvPr>
          <p:cNvSpPr>
            <a:spLocks noGrp="1"/>
          </p:cNvSpPr>
          <p:nvPr>
            <p:ph type="sldNum" sz="quarter" idx="12"/>
          </p:nvPr>
        </p:nvSpPr>
        <p:spPr/>
        <p:txBody>
          <a:bodyPr/>
          <a:lstStyle/>
          <a:p>
            <a:fld id="{7C52F5B9-FDB6-408B-9494-2A665E6CCD82}" type="slidenum">
              <a:rPr lang="en-CA" smtClean="0"/>
              <a:pPr/>
              <a:t>13</a:t>
            </a:fld>
            <a:endParaRPr lang="en-CA" dirty="0"/>
          </a:p>
        </p:txBody>
      </p:sp>
      <p:sp>
        <p:nvSpPr>
          <p:cNvPr id="5" name="Text Placeholder 4">
            <a:extLst>
              <a:ext uri="{FF2B5EF4-FFF2-40B4-BE49-F238E27FC236}">
                <a16:creationId xmlns:a16="http://schemas.microsoft.com/office/drawing/2014/main" id="{F3A409BC-1FF0-46BB-8196-2F89557B5180}"/>
              </a:ext>
            </a:extLst>
          </p:cNvPr>
          <p:cNvSpPr>
            <a:spLocks noGrp="1"/>
          </p:cNvSpPr>
          <p:nvPr>
            <p:ph type="title" idx="4294967295"/>
          </p:nvPr>
        </p:nvSpPr>
        <p:spPr>
          <a:xfrm>
            <a:off x="628650" y="1333501"/>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Oral Contraceptives</a:t>
            </a:r>
          </a:p>
        </p:txBody>
      </p:sp>
      <p:pic>
        <p:nvPicPr>
          <p:cNvPr id="7" name="Picture 6" descr="Image of oral contraceptives">
            <a:extLst>
              <a:ext uri="{FF2B5EF4-FFF2-40B4-BE49-F238E27FC236}">
                <a16:creationId xmlns:a16="http://schemas.microsoft.com/office/drawing/2014/main" id="{BEC98489-DD1F-461A-A47E-0343D841D9FE}"/>
              </a:ext>
            </a:extLst>
          </p:cNvPr>
          <p:cNvPicPr>
            <a:picLocks noChangeAspect="1"/>
          </p:cNvPicPr>
          <p:nvPr/>
        </p:nvPicPr>
        <p:blipFill>
          <a:blip r:embed="rId3"/>
          <a:stretch>
            <a:fillRect/>
          </a:stretch>
        </p:blipFill>
        <p:spPr>
          <a:xfrm>
            <a:off x="4881351" y="2409827"/>
            <a:ext cx="3836767" cy="2873374"/>
          </a:xfrm>
          <a:prstGeom prst="rect">
            <a:avLst/>
          </a:prstGeom>
        </p:spPr>
      </p:pic>
      <p:sp>
        <p:nvSpPr>
          <p:cNvPr id="9" name="Content Placeholder 8">
            <a:extLst>
              <a:ext uri="{FF2B5EF4-FFF2-40B4-BE49-F238E27FC236}">
                <a16:creationId xmlns:a16="http://schemas.microsoft.com/office/drawing/2014/main" id="{B6D57E51-3B0F-42A6-AC4C-E8072A80909F}"/>
              </a:ext>
            </a:extLst>
          </p:cNvPr>
          <p:cNvSpPr>
            <a:spLocks noGrp="1"/>
          </p:cNvSpPr>
          <p:nvPr>
            <p:ph idx="1"/>
          </p:nvPr>
        </p:nvSpPr>
        <p:spPr>
          <a:xfrm>
            <a:off x="628650" y="1825625"/>
            <a:ext cx="4010025" cy="4351338"/>
          </a:xfrm>
        </p:spPr>
        <p:txBody>
          <a:bodyPr/>
          <a:lstStyle/>
          <a:p>
            <a:pPr marL="342900" indent="-342900"/>
            <a:r>
              <a:rPr lang="en-US" dirty="0"/>
              <a:t>99% effective with perfect use</a:t>
            </a:r>
          </a:p>
          <a:p>
            <a:pPr marL="342900" indent="-342900"/>
            <a:r>
              <a:rPr lang="en-US" dirty="0"/>
              <a:t>Take at the SAME TIME every day</a:t>
            </a:r>
          </a:p>
          <a:p>
            <a:pPr marL="342900" indent="-342900"/>
            <a:r>
              <a:rPr lang="en-US" dirty="0"/>
              <a:t>No protection against STIs</a:t>
            </a:r>
          </a:p>
          <a:p>
            <a:endParaRPr lang="en-CA" dirty="0"/>
          </a:p>
        </p:txBody>
      </p:sp>
    </p:spTree>
    <p:extLst>
      <p:ext uri="{BB962C8B-B14F-4D97-AF65-F5344CB8AC3E}">
        <p14:creationId xmlns:p14="http://schemas.microsoft.com/office/powerpoint/2010/main" val="215033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163AEF-77B9-42E1-A858-F0CCC3B3D8AF}"/>
              </a:ext>
            </a:extLst>
          </p:cNvPr>
          <p:cNvSpPr>
            <a:spLocks noGrp="1"/>
          </p:cNvSpPr>
          <p:nvPr>
            <p:ph idx="1"/>
          </p:nvPr>
        </p:nvSpPr>
        <p:spPr>
          <a:xfrm>
            <a:off x="628650" y="1825626"/>
            <a:ext cx="4086225" cy="3206750"/>
          </a:xfrm>
        </p:spPr>
        <p:txBody>
          <a:bodyPr/>
          <a:lstStyle/>
          <a:p>
            <a:pPr marL="342900" indent="-342900"/>
            <a:r>
              <a:rPr lang="en-US" dirty="0"/>
              <a:t>99% effective with perfect use</a:t>
            </a:r>
          </a:p>
          <a:p>
            <a:pPr marL="342900" indent="-342900"/>
            <a:r>
              <a:rPr lang="en-US" dirty="0"/>
              <a:t>Change weekly for 3 weeks</a:t>
            </a:r>
          </a:p>
          <a:p>
            <a:pPr marL="342900" indent="-342900"/>
            <a:r>
              <a:rPr lang="en-US" dirty="0"/>
              <a:t>No protection against STIs</a:t>
            </a:r>
          </a:p>
          <a:p>
            <a:endParaRPr lang="en-CA" dirty="0"/>
          </a:p>
        </p:txBody>
      </p:sp>
      <p:sp>
        <p:nvSpPr>
          <p:cNvPr id="4" name="Slide Number Placeholder 3">
            <a:extLst>
              <a:ext uri="{FF2B5EF4-FFF2-40B4-BE49-F238E27FC236}">
                <a16:creationId xmlns:a16="http://schemas.microsoft.com/office/drawing/2014/main" id="{281505AF-9EB1-485D-9876-B2066C826335}"/>
              </a:ext>
            </a:extLst>
          </p:cNvPr>
          <p:cNvSpPr>
            <a:spLocks noGrp="1"/>
          </p:cNvSpPr>
          <p:nvPr>
            <p:ph type="sldNum" sz="quarter" idx="12"/>
          </p:nvPr>
        </p:nvSpPr>
        <p:spPr/>
        <p:txBody>
          <a:bodyPr/>
          <a:lstStyle/>
          <a:p>
            <a:fld id="{7C52F5B9-FDB6-408B-9494-2A665E6CCD82}" type="slidenum">
              <a:rPr lang="en-CA" smtClean="0"/>
              <a:pPr/>
              <a:t>14</a:t>
            </a:fld>
            <a:endParaRPr lang="en-CA" dirty="0"/>
          </a:p>
        </p:txBody>
      </p:sp>
      <p:sp>
        <p:nvSpPr>
          <p:cNvPr id="5" name="Text Placeholder 4">
            <a:extLst>
              <a:ext uri="{FF2B5EF4-FFF2-40B4-BE49-F238E27FC236}">
                <a16:creationId xmlns:a16="http://schemas.microsoft.com/office/drawing/2014/main" id="{17082F89-A580-483E-B1DB-632495B0EC99}"/>
              </a:ext>
            </a:extLst>
          </p:cNvPr>
          <p:cNvSpPr>
            <a:spLocks noGrp="1"/>
          </p:cNvSpPr>
          <p:nvPr>
            <p:ph type="title" idx="4294967295"/>
          </p:nvPr>
        </p:nvSpPr>
        <p:spPr>
          <a:xfrm>
            <a:off x="628650" y="1333501"/>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EVRA Patch</a:t>
            </a:r>
          </a:p>
        </p:txBody>
      </p:sp>
      <p:pic>
        <p:nvPicPr>
          <p:cNvPr id="7" name="Picture 6">
            <a:extLst>
              <a:ext uri="{FF2B5EF4-FFF2-40B4-BE49-F238E27FC236}">
                <a16:creationId xmlns:a16="http://schemas.microsoft.com/office/drawing/2014/main" id="{5CD755B1-9419-4ABB-815F-B517227AF5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22539" y="775019"/>
            <a:ext cx="3043712" cy="2029141"/>
          </a:xfrm>
          <a:prstGeom prst="rect">
            <a:avLst/>
          </a:prstGeom>
        </p:spPr>
      </p:pic>
      <p:pic>
        <p:nvPicPr>
          <p:cNvPr id="8" name="Picture 7">
            <a:extLst>
              <a:ext uri="{FF2B5EF4-FFF2-40B4-BE49-F238E27FC236}">
                <a16:creationId xmlns:a16="http://schemas.microsoft.com/office/drawing/2014/main" id="{A8EF3552-8D09-4648-A7BB-8377783D8C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24083" y="3085382"/>
            <a:ext cx="3042168" cy="2426418"/>
          </a:xfrm>
          <a:prstGeom prst="rect">
            <a:avLst/>
          </a:prstGeom>
        </p:spPr>
      </p:pic>
    </p:spTree>
    <p:extLst>
      <p:ext uri="{BB962C8B-B14F-4D97-AF65-F5344CB8AC3E}">
        <p14:creationId xmlns:p14="http://schemas.microsoft.com/office/powerpoint/2010/main" val="24862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860BAEF-9D82-4788-BA37-46F43B199B5E}"/>
              </a:ext>
            </a:extLst>
          </p:cNvPr>
          <p:cNvSpPr>
            <a:spLocks noGrp="1"/>
          </p:cNvSpPr>
          <p:nvPr>
            <p:ph idx="1"/>
          </p:nvPr>
        </p:nvSpPr>
        <p:spPr>
          <a:xfrm>
            <a:off x="628650" y="1825626"/>
            <a:ext cx="4010025" cy="3970337"/>
          </a:xfrm>
        </p:spPr>
        <p:txBody>
          <a:bodyPr/>
          <a:lstStyle/>
          <a:p>
            <a:pPr marL="342000" indent="-342000"/>
            <a:r>
              <a:rPr lang="en-CA" dirty="0"/>
              <a:t>99.9% effective</a:t>
            </a:r>
          </a:p>
          <a:p>
            <a:pPr marL="342000" indent="-342000"/>
            <a:r>
              <a:rPr lang="en-CA" dirty="0"/>
              <a:t>Inserted by doctor – good for 3 to 5 years</a:t>
            </a:r>
          </a:p>
          <a:p>
            <a:pPr marL="342000" indent="-342000"/>
            <a:r>
              <a:rPr lang="en-CA" dirty="0"/>
              <a:t>No protection against STIs</a:t>
            </a:r>
          </a:p>
          <a:p>
            <a:endParaRPr lang="en-CA" dirty="0"/>
          </a:p>
        </p:txBody>
      </p:sp>
      <p:sp>
        <p:nvSpPr>
          <p:cNvPr id="4" name="Slide Number Placeholder 3">
            <a:extLst>
              <a:ext uri="{FF2B5EF4-FFF2-40B4-BE49-F238E27FC236}">
                <a16:creationId xmlns:a16="http://schemas.microsoft.com/office/drawing/2014/main" id="{F54FEA56-123C-4816-91FD-5AC754E6335D}"/>
              </a:ext>
            </a:extLst>
          </p:cNvPr>
          <p:cNvSpPr>
            <a:spLocks noGrp="1"/>
          </p:cNvSpPr>
          <p:nvPr>
            <p:ph type="sldNum" sz="quarter" idx="12"/>
          </p:nvPr>
        </p:nvSpPr>
        <p:spPr/>
        <p:txBody>
          <a:bodyPr/>
          <a:lstStyle/>
          <a:p>
            <a:fld id="{7C52F5B9-FDB6-408B-9494-2A665E6CCD82}" type="slidenum">
              <a:rPr lang="en-CA" smtClean="0"/>
              <a:pPr/>
              <a:t>15</a:t>
            </a:fld>
            <a:endParaRPr lang="en-CA" dirty="0"/>
          </a:p>
        </p:txBody>
      </p:sp>
      <p:sp>
        <p:nvSpPr>
          <p:cNvPr id="14" name="Text Placeholder 13">
            <a:extLst>
              <a:ext uri="{FF2B5EF4-FFF2-40B4-BE49-F238E27FC236}">
                <a16:creationId xmlns:a16="http://schemas.microsoft.com/office/drawing/2014/main" id="{B2E65CB7-4A0D-43E0-B2A7-22C5749E32A9}"/>
              </a:ext>
            </a:extLst>
          </p:cNvPr>
          <p:cNvSpPr>
            <a:spLocks noGrp="1"/>
          </p:cNvSpPr>
          <p:nvPr>
            <p:ph type="title" idx="4294967295"/>
          </p:nvPr>
        </p:nvSpPr>
        <p:spPr>
          <a:xfrm>
            <a:off x="628650" y="1333501"/>
            <a:ext cx="654431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Hormonal Intrauterine System (IUS)</a:t>
            </a:r>
          </a:p>
        </p:txBody>
      </p:sp>
      <p:pic>
        <p:nvPicPr>
          <p:cNvPr id="20" name="Picture 19">
            <a:extLst>
              <a:ext uri="{FF2B5EF4-FFF2-40B4-BE49-F238E27FC236}">
                <a16:creationId xmlns:a16="http://schemas.microsoft.com/office/drawing/2014/main" id="{F4143516-BCEC-43B3-B295-E0B639C5CD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60010" y="2060329"/>
            <a:ext cx="3737172" cy="2737341"/>
          </a:xfrm>
          <a:prstGeom prst="rect">
            <a:avLst/>
          </a:prstGeom>
        </p:spPr>
      </p:pic>
    </p:spTree>
    <p:extLst>
      <p:ext uri="{BB962C8B-B14F-4D97-AF65-F5344CB8AC3E}">
        <p14:creationId xmlns:p14="http://schemas.microsoft.com/office/powerpoint/2010/main" val="339440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323B0F8-D4D3-4E0F-9393-9B385BDEBD63}"/>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6083300" y="926129"/>
            <a:ext cx="2376805" cy="4104482"/>
          </a:xfrm>
          <a:prstGeom prst="rect">
            <a:avLst/>
          </a:prstGeom>
        </p:spPr>
      </p:pic>
      <p:sp>
        <p:nvSpPr>
          <p:cNvPr id="4" name="Slide Number Placeholder 3">
            <a:extLst>
              <a:ext uri="{FF2B5EF4-FFF2-40B4-BE49-F238E27FC236}">
                <a16:creationId xmlns:a16="http://schemas.microsoft.com/office/drawing/2014/main" id="{ED2B221F-27ED-45AD-AA3C-14877D2FC828}"/>
              </a:ext>
            </a:extLst>
          </p:cNvPr>
          <p:cNvSpPr>
            <a:spLocks noGrp="1"/>
          </p:cNvSpPr>
          <p:nvPr>
            <p:ph type="sldNum" sz="quarter" idx="12"/>
          </p:nvPr>
        </p:nvSpPr>
        <p:spPr/>
        <p:txBody>
          <a:bodyPr/>
          <a:lstStyle/>
          <a:p>
            <a:fld id="{7C52F5B9-FDB6-408B-9494-2A665E6CCD82}" type="slidenum">
              <a:rPr lang="en-CA" smtClean="0"/>
              <a:pPr/>
              <a:t>16</a:t>
            </a:fld>
            <a:endParaRPr lang="en-CA" dirty="0"/>
          </a:p>
        </p:txBody>
      </p:sp>
      <p:sp>
        <p:nvSpPr>
          <p:cNvPr id="5" name="Text Placeholder 4">
            <a:extLst>
              <a:ext uri="{FF2B5EF4-FFF2-40B4-BE49-F238E27FC236}">
                <a16:creationId xmlns:a16="http://schemas.microsoft.com/office/drawing/2014/main" id="{EF763743-4A55-4482-B95E-107F1881E588}"/>
              </a:ext>
            </a:extLst>
          </p:cNvPr>
          <p:cNvSpPr>
            <a:spLocks noGrp="1"/>
          </p:cNvSpPr>
          <p:nvPr>
            <p:ph type="title" idx="4294967295"/>
          </p:nvPr>
        </p:nvSpPr>
        <p:spPr>
          <a:xfrm>
            <a:off x="628650" y="1333501"/>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Depo - Provera</a:t>
            </a:r>
          </a:p>
        </p:txBody>
      </p:sp>
      <p:sp>
        <p:nvSpPr>
          <p:cNvPr id="7" name="TextBox 6">
            <a:extLst>
              <a:ext uri="{FF2B5EF4-FFF2-40B4-BE49-F238E27FC236}">
                <a16:creationId xmlns:a16="http://schemas.microsoft.com/office/drawing/2014/main" id="{D1710A2D-AB7B-4B42-9A6B-31BA132E8B4C}"/>
              </a:ext>
            </a:extLst>
          </p:cNvPr>
          <p:cNvSpPr txBox="1"/>
          <p:nvPr/>
        </p:nvSpPr>
        <p:spPr>
          <a:xfrm>
            <a:off x="561975" y="1825626"/>
            <a:ext cx="4010025" cy="2287806"/>
          </a:xfrm>
          <a:prstGeom prst="rect">
            <a:avLst/>
          </a:prstGeom>
          <a:noFill/>
        </p:spPr>
        <p:txBody>
          <a:bodyPr wrap="square" rtlCol="0">
            <a:spAutoFit/>
          </a:bodyPr>
          <a:lstStyle/>
          <a:p>
            <a:pPr marL="342900" lvl="0" indent="-342900">
              <a:lnSpc>
                <a:spcPct val="90000"/>
              </a:lnSpc>
              <a:spcBef>
                <a:spcPts val="1000"/>
              </a:spcBef>
              <a:buFont typeface="Arial" panose="020B0604020202020204" pitchFamily="34" charset="0"/>
              <a:buChar char="•"/>
            </a:pPr>
            <a:r>
              <a:rPr lang="en-US" sz="2800" dirty="0">
                <a:solidFill>
                  <a:prstClr val="black"/>
                </a:solidFill>
              </a:rPr>
              <a:t>99.7 % effective </a:t>
            </a:r>
          </a:p>
          <a:p>
            <a:pPr marL="342900" lvl="0" indent="-342900">
              <a:lnSpc>
                <a:spcPct val="90000"/>
              </a:lnSpc>
              <a:spcBef>
                <a:spcPts val="1000"/>
              </a:spcBef>
              <a:buFont typeface="Arial" panose="020B0604020202020204" pitchFamily="34" charset="0"/>
              <a:buChar char="•"/>
            </a:pPr>
            <a:r>
              <a:rPr lang="en-US" sz="2800" dirty="0">
                <a:solidFill>
                  <a:prstClr val="black"/>
                </a:solidFill>
              </a:rPr>
              <a:t>Given by needle every 12 to 13 weeks</a:t>
            </a:r>
          </a:p>
          <a:p>
            <a:pPr marL="342900" lvl="0" indent="-342900">
              <a:lnSpc>
                <a:spcPct val="90000"/>
              </a:lnSpc>
              <a:spcBef>
                <a:spcPts val="1000"/>
              </a:spcBef>
              <a:buFont typeface="Arial" panose="020B0604020202020204" pitchFamily="34" charset="0"/>
              <a:buChar char="•"/>
            </a:pPr>
            <a:r>
              <a:rPr lang="en-US" sz="2800" dirty="0">
                <a:solidFill>
                  <a:prstClr val="black"/>
                </a:solidFill>
              </a:rPr>
              <a:t>No protection against STI</a:t>
            </a:r>
          </a:p>
        </p:txBody>
      </p:sp>
    </p:spTree>
    <p:extLst>
      <p:ext uri="{BB962C8B-B14F-4D97-AF65-F5344CB8AC3E}">
        <p14:creationId xmlns:p14="http://schemas.microsoft.com/office/powerpoint/2010/main" val="171688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09CEE-6C97-A670-2911-82507E4F5597}"/>
              </a:ext>
            </a:extLst>
          </p:cNvPr>
          <p:cNvSpPr>
            <a:spLocks noGrp="1"/>
          </p:cNvSpPr>
          <p:nvPr>
            <p:ph idx="1"/>
          </p:nvPr>
        </p:nvSpPr>
        <p:spPr>
          <a:xfrm>
            <a:off x="628650" y="1825625"/>
            <a:ext cx="5067300" cy="4351338"/>
          </a:xfrm>
        </p:spPr>
        <p:txBody>
          <a:bodyPr/>
          <a:lstStyle/>
          <a:p>
            <a:pPr marL="342000" indent="-342000"/>
            <a:r>
              <a:rPr lang="en-US" dirty="0"/>
              <a:t>99.95% effective</a:t>
            </a:r>
          </a:p>
          <a:p>
            <a:pPr marL="342000" indent="-342000"/>
            <a:r>
              <a:rPr lang="en-US" dirty="0"/>
              <a:t>Inserted by health care provider – good for up to 3 years</a:t>
            </a:r>
          </a:p>
          <a:p>
            <a:pPr marL="342000" indent="-342000"/>
            <a:r>
              <a:rPr lang="en-US" dirty="0"/>
              <a:t>No protection against STIs</a:t>
            </a:r>
            <a:endParaRPr lang="en-CA" dirty="0"/>
          </a:p>
        </p:txBody>
      </p:sp>
      <p:sp>
        <p:nvSpPr>
          <p:cNvPr id="4" name="Slide Number Placeholder 3">
            <a:extLst>
              <a:ext uri="{FF2B5EF4-FFF2-40B4-BE49-F238E27FC236}">
                <a16:creationId xmlns:a16="http://schemas.microsoft.com/office/drawing/2014/main" id="{FBB96CAD-1819-034D-56B1-31716C16EE9D}"/>
              </a:ext>
            </a:extLst>
          </p:cNvPr>
          <p:cNvSpPr>
            <a:spLocks noGrp="1"/>
          </p:cNvSpPr>
          <p:nvPr>
            <p:ph type="sldNum" sz="quarter" idx="12"/>
          </p:nvPr>
        </p:nvSpPr>
        <p:spPr/>
        <p:txBody>
          <a:bodyPr/>
          <a:lstStyle/>
          <a:p>
            <a:fld id="{7C52F5B9-FDB6-408B-9494-2A665E6CCD82}" type="slidenum">
              <a:rPr lang="en-CA" smtClean="0"/>
              <a:pPr/>
              <a:t>17</a:t>
            </a:fld>
            <a:endParaRPr lang="en-CA" dirty="0"/>
          </a:p>
        </p:txBody>
      </p:sp>
      <p:sp>
        <p:nvSpPr>
          <p:cNvPr id="5" name="Text Placeholder 4">
            <a:extLst>
              <a:ext uri="{FF2B5EF4-FFF2-40B4-BE49-F238E27FC236}">
                <a16:creationId xmlns:a16="http://schemas.microsoft.com/office/drawing/2014/main" id="{1AAA10D6-F109-B4D1-6817-25711A75F651}"/>
              </a:ext>
            </a:extLst>
          </p:cNvPr>
          <p:cNvSpPr>
            <a:spLocks noGrp="1"/>
          </p:cNvSpPr>
          <p:nvPr>
            <p:ph type="title" idx="4294967295"/>
          </p:nvPr>
        </p:nvSpPr>
        <p:spPr>
          <a:xfrm>
            <a:off x="628650" y="1333501"/>
            <a:ext cx="423545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Contraceptive Implant</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6" name="Picture 5">
            <a:extLst>
              <a:ext uri="{FF2B5EF4-FFF2-40B4-BE49-F238E27FC236}">
                <a16:creationId xmlns:a16="http://schemas.microsoft.com/office/drawing/2014/main" id="{8084CFDA-729E-F27E-FE7F-306E58ED9E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95950" y="1579563"/>
            <a:ext cx="2819400" cy="2733675"/>
          </a:xfrm>
          <a:prstGeom prst="rect">
            <a:avLst/>
          </a:prstGeom>
        </p:spPr>
      </p:pic>
    </p:spTree>
    <p:extLst>
      <p:ext uri="{BB962C8B-B14F-4D97-AF65-F5344CB8AC3E}">
        <p14:creationId xmlns:p14="http://schemas.microsoft.com/office/powerpoint/2010/main" val="30879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D998047-C4B3-4A3A-95E8-E84CDD2E4FAF}"/>
              </a:ext>
            </a:extLst>
          </p:cNvPr>
          <p:cNvSpPr>
            <a:spLocks noGrp="1"/>
          </p:cNvSpPr>
          <p:nvPr>
            <p:ph type="title" idx="4294967295"/>
          </p:nvPr>
        </p:nvSpPr>
        <p:spPr>
          <a:xfrm>
            <a:off x="1076325" y="2166621"/>
            <a:ext cx="699135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66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Other Forms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66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of Contraception</a:t>
            </a:r>
          </a:p>
        </p:txBody>
      </p:sp>
      <p:sp>
        <p:nvSpPr>
          <p:cNvPr id="4" name="Slide Number Placeholder 3">
            <a:extLst>
              <a:ext uri="{FF2B5EF4-FFF2-40B4-BE49-F238E27FC236}">
                <a16:creationId xmlns:a16="http://schemas.microsoft.com/office/drawing/2014/main" id="{61B9184E-A6D2-4121-881A-A2EA89BA908A}"/>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18</a:t>
            </a:fld>
            <a:endParaRPr lang="en-CA" dirty="0"/>
          </a:p>
        </p:txBody>
      </p:sp>
    </p:spTree>
    <p:extLst>
      <p:ext uri="{BB962C8B-B14F-4D97-AF65-F5344CB8AC3E}">
        <p14:creationId xmlns:p14="http://schemas.microsoft.com/office/powerpoint/2010/main" val="203545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8B8E2-C76C-4B59-A89A-EF5D362E5327}"/>
              </a:ext>
            </a:extLst>
          </p:cNvPr>
          <p:cNvSpPr>
            <a:spLocks noGrp="1"/>
          </p:cNvSpPr>
          <p:nvPr>
            <p:ph idx="1"/>
          </p:nvPr>
        </p:nvSpPr>
        <p:spPr>
          <a:xfrm>
            <a:off x="628650" y="1886459"/>
            <a:ext cx="4390390" cy="3523741"/>
          </a:xfrm>
        </p:spPr>
        <p:txBody>
          <a:bodyPr/>
          <a:lstStyle/>
          <a:p>
            <a:pPr marL="342900" indent="-342900"/>
            <a:r>
              <a:rPr lang="en-US" dirty="0"/>
              <a:t>99% effective</a:t>
            </a:r>
          </a:p>
          <a:p>
            <a:pPr marL="342900" indent="-342900"/>
            <a:r>
              <a:rPr lang="en-US" dirty="0"/>
              <a:t>Inserted by doctor – good for 3 to 5 years</a:t>
            </a:r>
          </a:p>
          <a:p>
            <a:pPr marL="342900" indent="-342900"/>
            <a:r>
              <a:rPr lang="en-US" dirty="0"/>
              <a:t>No protection against STIs</a:t>
            </a:r>
          </a:p>
          <a:p>
            <a:endParaRPr lang="en-CA" dirty="0"/>
          </a:p>
        </p:txBody>
      </p:sp>
      <p:sp>
        <p:nvSpPr>
          <p:cNvPr id="4" name="Slide Number Placeholder 3">
            <a:extLst>
              <a:ext uri="{FF2B5EF4-FFF2-40B4-BE49-F238E27FC236}">
                <a16:creationId xmlns:a16="http://schemas.microsoft.com/office/drawing/2014/main" id="{A3DD8593-2122-4778-8533-35F880AE5D97}"/>
              </a:ext>
            </a:extLst>
          </p:cNvPr>
          <p:cNvSpPr>
            <a:spLocks noGrp="1"/>
          </p:cNvSpPr>
          <p:nvPr>
            <p:ph type="sldNum" sz="quarter" idx="12"/>
          </p:nvPr>
        </p:nvSpPr>
        <p:spPr/>
        <p:txBody>
          <a:bodyPr/>
          <a:lstStyle/>
          <a:p>
            <a:fld id="{7C52F5B9-FDB6-408B-9494-2A665E6CCD82}" type="slidenum">
              <a:rPr lang="en-CA" smtClean="0"/>
              <a:pPr/>
              <a:t>19</a:t>
            </a:fld>
            <a:endParaRPr lang="en-CA" dirty="0"/>
          </a:p>
        </p:txBody>
      </p:sp>
      <p:sp>
        <p:nvSpPr>
          <p:cNvPr id="5" name="Text Placeholder 4">
            <a:extLst>
              <a:ext uri="{FF2B5EF4-FFF2-40B4-BE49-F238E27FC236}">
                <a16:creationId xmlns:a16="http://schemas.microsoft.com/office/drawing/2014/main" id="{A33D0DD0-FA46-4F58-8216-31CA1EA52516}"/>
              </a:ext>
            </a:extLst>
          </p:cNvPr>
          <p:cNvSpPr>
            <a:spLocks noGrp="1"/>
          </p:cNvSpPr>
          <p:nvPr>
            <p:ph type="title" idx="4294967295"/>
          </p:nvPr>
        </p:nvSpPr>
        <p:spPr>
          <a:xfrm>
            <a:off x="628650" y="1333501"/>
            <a:ext cx="587375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Copper Intrauterine Device (IUD)</a:t>
            </a:r>
          </a:p>
        </p:txBody>
      </p:sp>
      <p:pic>
        <p:nvPicPr>
          <p:cNvPr id="6" name="Picture 5">
            <a:extLst>
              <a:ext uri="{FF2B5EF4-FFF2-40B4-BE49-F238E27FC236}">
                <a16:creationId xmlns:a16="http://schemas.microsoft.com/office/drawing/2014/main" id="{14C5A35F-E50F-4856-8B66-6C32841750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5400000">
            <a:off x="4975617" y="1639201"/>
            <a:ext cx="5321139" cy="2558427"/>
          </a:xfrm>
          <a:prstGeom prst="rect">
            <a:avLst/>
          </a:prstGeom>
        </p:spPr>
      </p:pic>
    </p:spTree>
    <p:extLst>
      <p:ext uri="{BB962C8B-B14F-4D97-AF65-F5344CB8AC3E}">
        <p14:creationId xmlns:p14="http://schemas.microsoft.com/office/powerpoint/2010/main" val="384706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3BFF-3858-EC8E-8265-A5EE4B07C66C}"/>
              </a:ext>
            </a:extLst>
          </p:cNvPr>
          <p:cNvSpPr>
            <a:spLocks noGrp="1"/>
          </p:cNvSpPr>
          <p:nvPr>
            <p:ph type="title"/>
          </p:nvPr>
        </p:nvSpPr>
        <p:spPr>
          <a:xfrm>
            <a:off x="5057775" y="-645034"/>
            <a:ext cx="4086225" cy="587375"/>
          </a:xfrm>
        </p:spPr>
        <p:txBody>
          <a:bodyPr>
            <a:normAutofit fontScale="90000"/>
          </a:bodyPr>
          <a:lstStyle/>
          <a:p>
            <a:r>
              <a:rPr lang="en-US" dirty="0"/>
              <a:t>The </a:t>
            </a:r>
            <a:r>
              <a:rPr lang="en-US" dirty="0" err="1"/>
              <a:t>Genderbread</a:t>
            </a:r>
            <a:r>
              <a:rPr lang="en-US" dirty="0"/>
              <a:t> Person</a:t>
            </a:r>
            <a:endParaRPr lang="en-CA" dirty="0"/>
          </a:p>
        </p:txBody>
      </p:sp>
      <p:pic>
        <p:nvPicPr>
          <p:cNvPr id="6" name="Content Placeholder 5">
            <a:extLst>
              <a:ext uri="{FF2B5EF4-FFF2-40B4-BE49-F238E27FC236}">
                <a16:creationId xmlns:a16="http://schemas.microsoft.com/office/drawing/2014/main" id="{D4DD21BA-4898-9FA9-442F-98C54B082E57}"/>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851429" y="1077331"/>
            <a:ext cx="7441143" cy="4866778"/>
          </a:xfrm>
          <a:prstGeom prst="rect">
            <a:avLst/>
          </a:prstGeom>
        </p:spPr>
      </p:pic>
      <p:sp>
        <p:nvSpPr>
          <p:cNvPr id="4" name="Slide Number Placeholder 3">
            <a:extLst>
              <a:ext uri="{FF2B5EF4-FFF2-40B4-BE49-F238E27FC236}">
                <a16:creationId xmlns:a16="http://schemas.microsoft.com/office/drawing/2014/main" id="{3F1E0642-CF83-30ED-69D8-7A2C5B6A79A1}"/>
              </a:ext>
            </a:extLst>
          </p:cNvPr>
          <p:cNvSpPr>
            <a:spLocks noGrp="1"/>
          </p:cNvSpPr>
          <p:nvPr>
            <p:ph type="sldNum" sz="quarter" idx="12"/>
          </p:nvPr>
        </p:nvSpPr>
        <p:spPr/>
        <p:txBody>
          <a:bodyPr/>
          <a:lstStyle/>
          <a:p>
            <a:fld id="{7C52F5B9-FDB6-408B-9494-2A665E6CCD82}" type="slidenum">
              <a:rPr lang="en-CA" smtClean="0"/>
              <a:pPr/>
              <a:t>2</a:t>
            </a:fld>
            <a:endParaRPr lang="en-CA" dirty="0"/>
          </a:p>
        </p:txBody>
      </p:sp>
    </p:spTree>
    <p:extLst>
      <p:ext uri="{BB962C8B-B14F-4D97-AF65-F5344CB8AC3E}">
        <p14:creationId xmlns:p14="http://schemas.microsoft.com/office/powerpoint/2010/main" val="1184387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C6F17-7178-45E1-ABD6-7FFAF8D7A210}"/>
              </a:ext>
            </a:extLst>
          </p:cNvPr>
          <p:cNvSpPr>
            <a:spLocks noGrp="1"/>
          </p:cNvSpPr>
          <p:nvPr>
            <p:ph idx="1"/>
          </p:nvPr>
        </p:nvSpPr>
        <p:spPr>
          <a:xfrm>
            <a:off x="628650" y="1825625"/>
            <a:ext cx="4086225" cy="3970337"/>
          </a:xfrm>
        </p:spPr>
        <p:txBody>
          <a:bodyPr/>
          <a:lstStyle/>
          <a:p>
            <a:pPr marL="342900" indent="-342900"/>
            <a:r>
              <a:rPr lang="en-US" dirty="0"/>
              <a:t>Used after unprotected sex to prevent pregnancy</a:t>
            </a:r>
          </a:p>
          <a:p>
            <a:pPr marL="342900" indent="-342900"/>
            <a:r>
              <a:rPr lang="en-US" dirty="0"/>
              <a:t>Can be taken up to 120 hours (5 days) after sexual encounter</a:t>
            </a:r>
          </a:p>
          <a:p>
            <a:pPr marL="342900" indent="-342900"/>
            <a:r>
              <a:rPr lang="en-US" dirty="0"/>
              <a:t>Not to be used as regular birth control</a:t>
            </a:r>
          </a:p>
          <a:p>
            <a:endParaRPr lang="en-CA" dirty="0"/>
          </a:p>
        </p:txBody>
      </p:sp>
      <p:sp>
        <p:nvSpPr>
          <p:cNvPr id="4" name="Slide Number Placeholder 3">
            <a:extLst>
              <a:ext uri="{FF2B5EF4-FFF2-40B4-BE49-F238E27FC236}">
                <a16:creationId xmlns:a16="http://schemas.microsoft.com/office/drawing/2014/main" id="{EB1E83DB-1C59-4C4B-9BEE-2D451E172245}"/>
              </a:ext>
            </a:extLst>
          </p:cNvPr>
          <p:cNvSpPr>
            <a:spLocks noGrp="1"/>
          </p:cNvSpPr>
          <p:nvPr>
            <p:ph type="sldNum" sz="quarter" idx="12"/>
          </p:nvPr>
        </p:nvSpPr>
        <p:spPr/>
        <p:txBody>
          <a:bodyPr/>
          <a:lstStyle/>
          <a:p>
            <a:fld id="{7C52F5B9-FDB6-408B-9494-2A665E6CCD82}" type="slidenum">
              <a:rPr lang="en-CA" smtClean="0"/>
              <a:pPr/>
              <a:t>20</a:t>
            </a:fld>
            <a:endParaRPr lang="en-CA" dirty="0"/>
          </a:p>
        </p:txBody>
      </p:sp>
      <p:sp>
        <p:nvSpPr>
          <p:cNvPr id="5" name="Text Placeholder 4">
            <a:extLst>
              <a:ext uri="{FF2B5EF4-FFF2-40B4-BE49-F238E27FC236}">
                <a16:creationId xmlns:a16="http://schemas.microsoft.com/office/drawing/2014/main" id="{1DF175F0-95B9-48F0-B5B0-5C2A9CA00AF6}"/>
              </a:ext>
            </a:extLst>
          </p:cNvPr>
          <p:cNvSpPr>
            <a:spLocks noGrp="1"/>
          </p:cNvSpPr>
          <p:nvPr>
            <p:ph type="title" idx="4294967295"/>
          </p:nvPr>
        </p:nvSpPr>
        <p:spPr>
          <a:xfrm>
            <a:off x="628650" y="1333501"/>
            <a:ext cx="477647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Emergency Contraceptive</a:t>
            </a:r>
          </a:p>
        </p:txBody>
      </p:sp>
      <p:pic>
        <p:nvPicPr>
          <p:cNvPr id="6" name="Picture 5">
            <a:extLst>
              <a:ext uri="{FF2B5EF4-FFF2-40B4-BE49-F238E27FC236}">
                <a16:creationId xmlns:a16="http://schemas.microsoft.com/office/drawing/2014/main" id="{B92AD759-A858-4AF4-B3DD-9D19C8E997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43234" y="1424698"/>
            <a:ext cx="2453726" cy="4061859"/>
          </a:xfrm>
          <a:prstGeom prst="rect">
            <a:avLst/>
          </a:prstGeom>
        </p:spPr>
      </p:pic>
    </p:spTree>
    <p:extLst>
      <p:ext uri="{BB962C8B-B14F-4D97-AF65-F5344CB8AC3E}">
        <p14:creationId xmlns:p14="http://schemas.microsoft.com/office/powerpoint/2010/main" val="34679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167C-BB57-45C2-B344-8156178A28C6}"/>
              </a:ext>
              <a:ext uri="{C183D7F6-B498-43B3-948B-1728B52AA6E4}">
                <adec:decorative xmlns:adec="http://schemas.microsoft.com/office/drawing/2017/decorative" val="1"/>
              </a:ext>
            </a:extLst>
          </p:cNvPr>
          <p:cNvSpPr>
            <a:spLocks/>
          </p:cNvSpPr>
          <p:nvPr/>
        </p:nvSpPr>
        <p:spPr>
          <a:xfrm>
            <a:off x="4429125" y="365126"/>
            <a:ext cx="4086225" cy="587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Activity</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Text Placeholder 4">
            <a:extLst>
              <a:ext uri="{FF2B5EF4-FFF2-40B4-BE49-F238E27FC236}">
                <a16:creationId xmlns:a16="http://schemas.microsoft.com/office/drawing/2014/main" id="{A52041B8-DB0F-4ADE-8CC2-7C5D6FFB264D}"/>
              </a:ext>
            </a:extLst>
          </p:cNvPr>
          <p:cNvSpPr>
            <a:spLocks noGrp="1"/>
          </p:cNvSpPr>
          <p:nvPr>
            <p:ph type="title" idx="4294967295"/>
          </p:nvPr>
        </p:nvSpPr>
        <p:spPr>
          <a:xfrm>
            <a:off x="628650" y="1333501"/>
            <a:ext cx="508127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Condom Activity - Optional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CAF7941E-0177-423C-BA87-803AA09C2F78}"/>
              </a:ext>
            </a:extLst>
          </p:cNvPr>
          <p:cNvSpPr>
            <a:spLocks noGrp="1"/>
          </p:cNvSpPr>
          <p:nvPr>
            <p:ph idx="1"/>
          </p:nvPr>
        </p:nvSpPr>
        <p:spPr/>
        <p:txBody>
          <a:bodyPr/>
          <a:lstStyle/>
          <a:p>
            <a:pPr marL="342000" indent="-342000"/>
            <a:r>
              <a:rPr lang="en-CA" dirty="0"/>
              <a:t>Divide class into 5 groups</a:t>
            </a:r>
          </a:p>
          <a:p>
            <a:pPr marL="342000" indent="-342000"/>
            <a:r>
              <a:rPr lang="en-CA" dirty="0"/>
              <a:t>Provide each group with wooden penis model</a:t>
            </a:r>
          </a:p>
          <a:p>
            <a:pPr marL="342000" indent="-342000"/>
            <a:r>
              <a:rPr lang="en-CA" dirty="0"/>
              <a:t>Demonstrate to class how to properly put on a condom</a:t>
            </a:r>
          </a:p>
          <a:p>
            <a:pPr marL="342000" indent="-342000"/>
            <a:r>
              <a:rPr lang="en-CA" dirty="0"/>
              <a:t>Have groups practise putting condom on wooden penis model</a:t>
            </a:r>
          </a:p>
          <a:p>
            <a:endParaRPr lang="en-CA" dirty="0"/>
          </a:p>
        </p:txBody>
      </p:sp>
      <p:sp>
        <p:nvSpPr>
          <p:cNvPr id="4" name="Slide Number Placeholder 3">
            <a:extLst>
              <a:ext uri="{FF2B5EF4-FFF2-40B4-BE49-F238E27FC236}">
                <a16:creationId xmlns:a16="http://schemas.microsoft.com/office/drawing/2014/main" id="{1CC9E101-A263-40BA-92EC-68DD77B09A2D}"/>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21</a:t>
            </a:fld>
            <a:endParaRPr lang="en-CA" dirty="0"/>
          </a:p>
        </p:txBody>
      </p:sp>
    </p:spTree>
    <p:extLst>
      <p:ext uri="{BB962C8B-B14F-4D97-AF65-F5344CB8AC3E}">
        <p14:creationId xmlns:p14="http://schemas.microsoft.com/office/powerpoint/2010/main" val="2052380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445D75-66C7-9C93-0C1E-B32DC21336BB}"/>
              </a:ext>
            </a:extLst>
          </p:cNvPr>
          <p:cNvSpPr>
            <a:spLocks noGrp="1"/>
          </p:cNvSpPr>
          <p:nvPr>
            <p:ph type="title"/>
          </p:nvPr>
        </p:nvSpPr>
        <p:spPr>
          <a:xfrm>
            <a:off x="4429125" y="-587375"/>
            <a:ext cx="4086225" cy="587375"/>
          </a:xfrm>
        </p:spPr>
        <p:txBody>
          <a:bodyPr anchor="b">
            <a:normAutofit/>
          </a:bodyPr>
          <a:lstStyle/>
          <a:p>
            <a:r>
              <a:rPr lang="en-US" dirty="0"/>
              <a:t>More Information</a:t>
            </a:r>
            <a:endParaRPr lang="en-CA" dirty="0"/>
          </a:p>
        </p:txBody>
      </p:sp>
      <p:sp>
        <p:nvSpPr>
          <p:cNvPr id="3" name="Content Placeholder 2">
            <a:extLst>
              <a:ext uri="{FF2B5EF4-FFF2-40B4-BE49-F238E27FC236}">
                <a16:creationId xmlns:a16="http://schemas.microsoft.com/office/drawing/2014/main" id="{7EC905CA-5F24-4E0A-B673-028EFF87EC93}"/>
              </a:ext>
            </a:extLst>
          </p:cNvPr>
          <p:cNvSpPr>
            <a:spLocks noGrp="1"/>
          </p:cNvSpPr>
          <p:nvPr>
            <p:ph idx="1"/>
          </p:nvPr>
        </p:nvSpPr>
        <p:spPr>
          <a:xfrm>
            <a:off x="628650" y="1227646"/>
            <a:ext cx="7886700" cy="4351338"/>
          </a:xfrm>
        </p:spPr>
        <p:txBody>
          <a:bodyPr/>
          <a:lstStyle/>
          <a:p>
            <a:pPr marL="342000" indent="-342000"/>
            <a:r>
              <a:rPr lang="en-CA" dirty="0"/>
              <a:t>For more information about sexual health, ask a health care provider, your school public health nurse, or visit a sexual health clinic at a public health office. </a:t>
            </a:r>
          </a:p>
          <a:p>
            <a:pPr lvl="1"/>
            <a:r>
              <a:rPr lang="en-CA" dirty="0"/>
              <a:t>Discussions are confidential</a:t>
            </a:r>
          </a:p>
          <a:p>
            <a:pPr lvl="1"/>
            <a:r>
              <a:rPr lang="en-CA" dirty="0"/>
              <a:t>Respectful</a:t>
            </a:r>
          </a:p>
          <a:p>
            <a:pPr lvl="1"/>
            <a:r>
              <a:rPr lang="en-CA" dirty="0"/>
              <a:t>Non-judgmental</a:t>
            </a:r>
          </a:p>
          <a:p>
            <a:pPr lvl="1"/>
            <a:r>
              <a:rPr lang="en-CA" dirty="0"/>
              <a:t>Confidential</a:t>
            </a:r>
          </a:p>
          <a:p>
            <a:pPr lvl="1"/>
            <a:r>
              <a:rPr lang="en-CA" dirty="0"/>
              <a:t>A positive space for 2SLGBTQI+ persons</a:t>
            </a:r>
          </a:p>
          <a:p>
            <a:endParaRPr lang="en-CA" dirty="0"/>
          </a:p>
        </p:txBody>
      </p:sp>
      <p:pic>
        <p:nvPicPr>
          <p:cNvPr id="6" name="Picture 5">
            <a:extLst>
              <a:ext uri="{FF2B5EF4-FFF2-40B4-BE49-F238E27FC236}">
                <a16:creationId xmlns:a16="http://schemas.microsoft.com/office/drawing/2014/main" id="{196CFBE6-77B8-47FE-92A5-644AD1D9A0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15525" y="3429000"/>
            <a:ext cx="2399875" cy="1594494"/>
          </a:xfrm>
          <a:prstGeom prst="rect">
            <a:avLst/>
          </a:prstGeom>
        </p:spPr>
      </p:pic>
      <p:sp>
        <p:nvSpPr>
          <p:cNvPr id="4" name="Slide Number Placeholder 3">
            <a:extLst>
              <a:ext uri="{FF2B5EF4-FFF2-40B4-BE49-F238E27FC236}">
                <a16:creationId xmlns:a16="http://schemas.microsoft.com/office/drawing/2014/main" id="{833D07F4-715E-4C65-851C-7DDF2811DC34}"/>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22</a:t>
            </a:fld>
            <a:endParaRPr lang="en-CA" dirty="0"/>
          </a:p>
        </p:txBody>
      </p:sp>
    </p:spTree>
    <p:extLst>
      <p:ext uri="{BB962C8B-B14F-4D97-AF65-F5344CB8AC3E}">
        <p14:creationId xmlns:p14="http://schemas.microsoft.com/office/powerpoint/2010/main" val="326308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FA6E22-D4D1-8989-0B8C-58804036B7AA}"/>
              </a:ext>
            </a:extLst>
          </p:cNvPr>
          <p:cNvSpPr>
            <a:spLocks noGrp="1"/>
          </p:cNvSpPr>
          <p:nvPr>
            <p:ph type="title" idx="4294967295"/>
          </p:nvPr>
        </p:nvSpPr>
        <p:spPr>
          <a:xfrm>
            <a:off x="628650" y="1333501"/>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Questions?</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6F75EB94-FE5E-39E4-070D-1A91817F6E15}"/>
              </a:ext>
            </a:extLst>
          </p:cNvPr>
          <p:cNvSpPr>
            <a:spLocks noGrp="1"/>
          </p:cNvSpPr>
          <p:nvPr>
            <p:ph idx="1"/>
          </p:nvPr>
        </p:nvSpPr>
        <p:spPr/>
        <p:txBody>
          <a:bodyPr/>
          <a:lstStyle/>
          <a:p>
            <a:pPr marL="0" marR="0" lvl="1" indent="0" algn="l" defTabSz="914400" rtl="0" eaLnBrk="1" fontAlgn="auto" latinLnBrk="0" hangingPunct="1">
              <a:lnSpc>
                <a:spcPct val="90000"/>
              </a:lnSpc>
              <a:spcBef>
                <a:spcPts val="1000"/>
              </a:spcBef>
              <a:spcAft>
                <a:spcPts val="0"/>
              </a:spcAft>
              <a:buClrTx/>
              <a:buSzTx/>
              <a:buNone/>
              <a:tabLst/>
              <a:defRPr/>
            </a:pPr>
            <a:endParaRPr lang="en-CA" dirty="0">
              <a:solidFill>
                <a:prstClr val="black"/>
              </a:solidFill>
              <a:latin typeface="Calibri"/>
              <a:hlinkClick r:id="rId3"/>
            </a:endParaRPr>
          </a:p>
          <a:p>
            <a:pPr lvl="1"/>
            <a:r>
              <a:rPr lang="en-CA" sz="2800" dirty="0">
                <a:hlinkClick r:id="rId3"/>
              </a:rPr>
              <a:t>itsaplan.ca</a:t>
            </a:r>
            <a:endParaRPr lang="en-CA" sz="2800" dirty="0"/>
          </a:p>
          <a:p>
            <a:pPr lvl="1"/>
            <a:r>
              <a:rPr lang="en-CA" sz="2800" dirty="0">
                <a:hlinkClick r:id="rId4"/>
              </a:rPr>
              <a:t>sexandu.ca</a:t>
            </a:r>
            <a:endParaRPr lang="en-CA"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23</a:t>
            </a:fld>
            <a:endParaRPr lang="en-CA" dirty="0"/>
          </a:p>
        </p:txBody>
      </p:sp>
    </p:spTree>
    <p:extLst>
      <p:ext uri="{BB962C8B-B14F-4D97-AF65-F5344CB8AC3E}">
        <p14:creationId xmlns:p14="http://schemas.microsoft.com/office/powerpoint/2010/main" val="108144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025525" y="1397982"/>
            <a:ext cx="709295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54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Contraception</a:t>
            </a:r>
          </a:p>
        </p:txBody>
      </p:sp>
      <p:pic>
        <p:nvPicPr>
          <p:cNvPr id="6" name="Content Placeholder 5">
            <a:extLst>
              <a:ext uri="{FF2B5EF4-FFF2-40B4-BE49-F238E27FC236}">
                <a16:creationId xmlns:a16="http://schemas.microsoft.com/office/drawing/2014/main" id="{6150E0F1-24F6-401E-BDFC-6981A7CEF65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081568" y="2256376"/>
            <a:ext cx="4980864" cy="3322608"/>
          </a:xfrm>
          <a:prstGeom prst="rect">
            <a:avLst/>
          </a:prstGeom>
        </p:spPr>
      </p:pic>
      <p:sp>
        <p:nvSpPr>
          <p:cNvPr id="4" name="Slide Number Placeholder 3"/>
          <p:cNvSpPr>
            <a:spLocks noGrp="1"/>
          </p:cNvSpPr>
          <p:nvPr>
            <p:ph type="sldNum" sz="quarter" idx="12"/>
          </p:nvPr>
        </p:nvSpPr>
        <p:spPr/>
        <p:txBody>
          <a:bodyPr/>
          <a:lstStyle/>
          <a:p>
            <a:fld id="{7C52F5B9-FDB6-408B-9494-2A665E6CCD82}" type="slidenum">
              <a:rPr lang="en-CA" smtClean="0"/>
              <a:pPr/>
              <a:t>3</a:t>
            </a:fld>
            <a:endParaRPr lang="en-CA" dirty="0"/>
          </a:p>
        </p:txBody>
      </p:sp>
    </p:spTree>
    <p:extLst>
      <p:ext uri="{BB962C8B-B14F-4D97-AF65-F5344CB8AC3E}">
        <p14:creationId xmlns:p14="http://schemas.microsoft.com/office/powerpoint/2010/main" val="339060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558C98C-6844-4EF1-9B04-A6831134F7F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28600" y="1910185"/>
            <a:ext cx="2633700" cy="1804572"/>
          </a:xfrm>
          <a:prstGeom prst="rect">
            <a:avLst/>
          </a:prstGeom>
        </p:spPr>
      </p:pic>
      <p:sp>
        <p:nvSpPr>
          <p:cNvPr id="5" name="Text Placeholder 4"/>
          <p:cNvSpPr>
            <a:spLocks noGrp="1"/>
          </p:cNvSpPr>
          <p:nvPr>
            <p:ph type="title" idx="4294967295"/>
          </p:nvPr>
        </p:nvSpPr>
        <p:spPr>
          <a:xfrm>
            <a:off x="355146" y="1267324"/>
            <a:ext cx="449199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What is Contraception?</a:t>
            </a:r>
          </a:p>
        </p:txBody>
      </p:sp>
      <p:sp>
        <p:nvSpPr>
          <p:cNvPr id="4" name="Slide Number Placeholder 3"/>
          <p:cNvSpPr>
            <a:spLocks noGrp="1"/>
          </p:cNvSpPr>
          <p:nvPr>
            <p:ph type="sldNum" sz="quarter" idx="12"/>
          </p:nvPr>
        </p:nvSpPr>
        <p:spPr/>
        <p:txBody>
          <a:bodyPr/>
          <a:lstStyle/>
          <a:p>
            <a:fld id="{7C52F5B9-FDB6-408B-9494-2A665E6CCD82}" type="slidenum">
              <a:rPr lang="en-CA" smtClean="0"/>
              <a:pPr/>
              <a:t>4</a:t>
            </a:fld>
            <a:endParaRPr lang="en-CA" dirty="0"/>
          </a:p>
        </p:txBody>
      </p:sp>
      <p:pic>
        <p:nvPicPr>
          <p:cNvPr id="7" name="Picture 6">
            <a:extLst>
              <a:ext uri="{FF2B5EF4-FFF2-40B4-BE49-F238E27FC236}">
                <a16:creationId xmlns:a16="http://schemas.microsoft.com/office/drawing/2014/main" id="{9D7021C4-B19D-4237-971A-36093F49F2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38421" y="1734189"/>
            <a:ext cx="2633701" cy="2002229"/>
          </a:xfrm>
          <a:prstGeom prst="rect">
            <a:avLst/>
          </a:prstGeom>
        </p:spPr>
      </p:pic>
      <p:pic>
        <p:nvPicPr>
          <p:cNvPr id="8" name="Picture 7">
            <a:extLst>
              <a:ext uri="{FF2B5EF4-FFF2-40B4-BE49-F238E27FC236}">
                <a16:creationId xmlns:a16="http://schemas.microsoft.com/office/drawing/2014/main" id="{91994AF8-792E-4021-9914-0796B1422B5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47990" y="4081187"/>
            <a:ext cx="1194920" cy="1798476"/>
          </a:xfrm>
          <a:prstGeom prst="rect">
            <a:avLst/>
          </a:prstGeom>
        </p:spPr>
      </p:pic>
      <p:pic>
        <p:nvPicPr>
          <p:cNvPr id="9" name="Picture 8">
            <a:extLst>
              <a:ext uri="{FF2B5EF4-FFF2-40B4-BE49-F238E27FC236}">
                <a16:creationId xmlns:a16="http://schemas.microsoft.com/office/drawing/2014/main" id="{7D3BF489-A7B7-4274-89BB-F14FA554F7F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521201" y="3475015"/>
            <a:ext cx="1725318" cy="2469094"/>
          </a:xfrm>
          <a:prstGeom prst="rect">
            <a:avLst/>
          </a:prstGeom>
        </p:spPr>
      </p:pic>
      <p:pic>
        <p:nvPicPr>
          <p:cNvPr id="10" name="Picture 9">
            <a:extLst>
              <a:ext uri="{FF2B5EF4-FFF2-40B4-BE49-F238E27FC236}">
                <a16:creationId xmlns:a16="http://schemas.microsoft.com/office/drawing/2014/main" id="{D224A9D0-0C93-4F6A-B07A-B321CA1CD6F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41967" y="3714757"/>
            <a:ext cx="2117618" cy="2229352"/>
          </a:xfrm>
          <a:prstGeom prst="rect">
            <a:avLst/>
          </a:prstGeom>
        </p:spPr>
      </p:pic>
      <p:pic>
        <p:nvPicPr>
          <p:cNvPr id="11" name="Picture 10">
            <a:extLst>
              <a:ext uri="{FF2B5EF4-FFF2-40B4-BE49-F238E27FC236}">
                <a16:creationId xmlns:a16="http://schemas.microsoft.com/office/drawing/2014/main" id="{D5D2FA38-A3F9-489A-ACEF-9D24A70131D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235854" y="3877620"/>
            <a:ext cx="2633701" cy="1640184"/>
          </a:xfrm>
          <a:prstGeom prst="rect">
            <a:avLst/>
          </a:prstGeom>
        </p:spPr>
      </p:pic>
      <p:pic>
        <p:nvPicPr>
          <p:cNvPr id="12" name="Picture 11">
            <a:extLst>
              <a:ext uri="{FF2B5EF4-FFF2-40B4-BE49-F238E27FC236}">
                <a16:creationId xmlns:a16="http://schemas.microsoft.com/office/drawing/2014/main" id="{ED7A7D3C-C9E3-47CE-8E54-D16D9EFF514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909402" y="1913795"/>
            <a:ext cx="1286607" cy="1822623"/>
          </a:xfrm>
          <a:prstGeom prst="rect">
            <a:avLst/>
          </a:prstGeom>
        </p:spPr>
      </p:pic>
    </p:spTree>
    <p:extLst>
      <p:ext uri="{BB962C8B-B14F-4D97-AF65-F5344CB8AC3E}">
        <p14:creationId xmlns:p14="http://schemas.microsoft.com/office/powerpoint/2010/main" val="347145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284DF-0758-7E7B-0942-AD88F2233512}"/>
              </a:ext>
            </a:extLst>
          </p:cNvPr>
          <p:cNvSpPr>
            <a:spLocks noGrp="1"/>
          </p:cNvSpPr>
          <p:nvPr>
            <p:ph idx="1"/>
          </p:nvPr>
        </p:nvSpPr>
        <p:spPr/>
        <p:txBody>
          <a:bodyPr/>
          <a:lstStyle/>
          <a:p>
            <a:pPr marL="342000" marR="0" lvl="0" indent="-342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a:ea typeface="+mn-ea"/>
                <a:cs typeface="+mn-cs"/>
              </a:rPr>
              <a:t>Sex can be fun and pleasurable. However, worrying about the risk of unplanned pregnancy and sexually transmitted infections (STIs) may make it harder to enjoy sex</a:t>
            </a:r>
          </a:p>
          <a:p>
            <a:pPr marL="342000" marR="0" lvl="0" indent="-342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a:ea typeface="+mn-ea"/>
                <a:cs typeface="+mn-cs"/>
              </a:rPr>
              <a:t>Using contraception is important to help prevent unplanned pregnancy and STIs</a:t>
            </a:r>
          </a:p>
          <a:p>
            <a:pPr marL="342000" marR="0" lvl="0" indent="-342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a:ea typeface="+mn-ea"/>
                <a:cs typeface="+mn-cs"/>
              </a:rPr>
              <a:t>Condoms are the only method of contraception that protect against</a:t>
            </a:r>
            <a:r>
              <a:rPr kumimoji="0" lang="en-CA" sz="2800" b="1" i="0" u="none" strike="noStrike" kern="1200" cap="none" spc="0" normalizeH="0" baseline="0" noProof="0" dirty="0">
                <a:ln>
                  <a:noFill/>
                </a:ln>
                <a:solidFill>
                  <a:prstClr val="black"/>
                </a:solidFill>
                <a:effectLst/>
                <a:uLnTx/>
                <a:uFillTx/>
                <a:latin typeface="Calibri"/>
                <a:ea typeface="+mn-ea"/>
                <a:cs typeface="+mn-cs"/>
              </a:rPr>
              <a:t> both</a:t>
            </a:r>
            <a:r>
              <a:rPr kumimoji="0" lang="en-CA" sz="2800" b="0" i="0" u="none" strike="noStrike" kern="1200" cap="none" spc="0" normalizeH="0" baseline="0" noProof="0" dirty="0">
                <a:ln>
                  <a:noFill/>
                </a:ln>
                <a:solidFill>
                  <a:prstClr val="black"/>
                </a:solidFill>
                <a:effectLst/>
                <a:uLnTx/>
                <a:uFillTx/>
                <a:latin typeface="Calibri"/>
                <a:ea typeface="+mn-ea"/>
                <a:cs typeface="+mn-cs"/>
              </a:rPr>
              <a:t> unplanned pregnancy and STIs, including HIV</a:t>
            </a:r>
          </a:p>
          <a:p>
            <a:endParaRPr lang="en-CA" dirty="0"/>
          </a:p>
        </p:txBody>
      </p:sp>
      <p:sp>
        <p:nvSpPr>
          <p:cNvPr id="4" name="Slide Number Placeholder 3">
            <a:extLst>
              <a:ext uri="{FF2B5EF4-FFF2-40B4-BE49-F238E27FC236}">
                <a16:creationId xmlns:a16="http://schemas.microsoft.com/office/drawing/2014/main" id="{F5CC6333-FA49-3221-BEA8-FFE8CE0428BB}"/>
              </a:ext>
            </a:extLst>
          </p:cNvPr>
          <p:cNvSpPr>
            <a:spLocks noGrp="1"/>
          </p:cNvSpPr>
          <p:nvPr>
            <p:ph type="sldNum" sz="quarter" idx="12"/>
          </p:nvPr>
        </p:nvSpPr>
        <p:spPr/>
        <p:txBody>
          <a:bodyPr/>
          <a:lstStyle/>
          <a:p>
            <a:fld id="{7C52F5B9-FDB6-408B-9494-2A665E6CCD82}" type="slidenum">
              <a:rPr lang="en-CA" smtClean="0"/>
              <a:pPr/>
              <a:t>5</a:t>
            </a:fld>
            <a:endParaRPr lang="en-CA" dirty="0"/>
          </a:p>
        </p:txBody>
      </p:sp>
      <p:sp>
        <p:nvSpPr>
          <p:cNvPr id="5" name="Text Placeholder 4">
            <a:extLst>
              <a:ext uri="{FF2B5EF4-FFF2-40B4-BE49-F238E27FC236}">
                <a16:creationId xmlns:a16="http://schemas.microsoft.com/office/drawing/2014/main" id="{92986ACC-22CA-1B09-D0AF-D5E5802FE0C4}"/>
              </a:ext>
            </a:extLst>
          </p:cNvPr>
          <p:cNvSpPr>
            <a:spLocks noGrp="1"/>
          </p:cNvSpPr>
          <p:nvPr>
            <p:ph type="title" idx="4294967295"/>
          </p:nvPr>
        </p:nvSpPr>
        <p:spPr>
          <a:xfrm>
            <a:off x="628650" y="1333501"/>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Safe Sex</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30044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E00D-91AA-4EFD-B9F7-3E6EA17A8234}"/>
              </a:ext>
              <a:ext uri="{C183D7F6-B498-43B3-948B-1728B52AA6E4}">
                <adec:decorative xmlns:adec="http://schemas.microsoft.com/office/drawing/2017/decorative" val="1"/>
              </a:ext>
            </a:extLst>
          </p:cNvPr>
          <p:cNvSpPr>
            <a:spLocks/>
          </p:cNvSpPr>
          <p:nvPr/>
        </p:nvSpPr>
        <p:spPr>
          <a:xfrm>
            <a:off x="4429125" y="365126"/>
            <a:ext cx="4086225" cy="587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Activity</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Text Placeholder 4">
            <a:extLst>
              <a:ext uri="{FF2B5EF4-FFF2-40B4-BE49-F238E27FC236}">
                <a16:creationId xmlns:a16="http://schemas.microsoft.com/office/drawing/2014/main" id="{41CD635D-850C-43C7-AB9B-6451B34C6685}"/>
              </a:ext>
            </a:extLst>
          </p:cNvPr>
          <p:cNvSpPr>
            <a:spLocks noGrp="1"/>
          </p:cNvSpPr>
          <p:nvPr>
            <p:ph type="title" idx="4294967295"/>
          </p:nvPr>
        </p:nvSpPr>
        <p:spPr>
          <a:xfrm>
            <a:off x="628650" y="1333501"/>
            <a:ext cx="497967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Contraception Discussion</a:t>
            </a:r>
          </a:p>
        </p:txBody>
      </p:sp>
      <p:sp>
        <p:nvSpPr>
          <p:cNvPr id="3" name="Content Placeholder 2">
            <a:extLst>
              <a:ext uri="{FF2B5EF4-FFF2-40B4-BE49-F238E27FC236}">
                <a16:creationId xmlns:a16="http://schemas.microsoft.com/office/drawing/2014/main" id="{CA1E7578-F550-4C63-9BDE-C1E83DCCF18F}"/>
              </a:ext>
            </a:extLst>
          </p:cNvPr>
          <p:cNvSpPr>
            <a:spLocks noGrp="1"/>
          </p:cNvSpPr>
          <p:nvPr>
            <p:ph idx="1"/>
          </p:nvPr>
        </p:nvSpPr>
        <p:spPr/>
        <p:txBody>
          <a:bodyPr/>
          <a:lstStyle/>
          <a:p>
            <a:r>
              <a:rPr lang="en-CA" dirty="0"/>
              <a:t>Think about the following questions:</a:t>
            </a:r>
          </a:p>
          <a:p>
            <a:pPr lvl="1"/>
            <a:r>
              <a:rPr lang="en-CA" dirty="0"/>
              <a:t>What is it?</a:t>
            </a:r>
          </a:p>
          <a:p>
            <a:pPr lvl="1"/>
            <a:r>
              <a:rPr lang="en-CA" dirty="0"/>
              <a:t>How does it work?</a:t>
            </a:r>
          </a:p>
          <a:p>
            <a:pPr lvl="1"/>
            <a:r>
              <a:rPr lang="en-CA" dirty="0"/>
              <a:t>Why would someone choose this method?</a:t>
            </a:r>
          </a:p>
          <a:p>
            <a:pPr lvl="1"/>
            <a:r>
              <a:rPr lang="en-CA" dirty="0"/>
              <a:t>Cost/where can you get it?</a:t>
            </a:r>
          </a:p>
          <a:p>
            <a:endParaRPr lang="en-CA" dirty="0"/>
          </a:p>
        </p:txBody>
      </p:sp>
      <p:sp>
        <p:nvSpPr>
          <p:cNvPr id="4" name="Slide Number Placeholder 3">
            <a:extLst>
              <a:ext uri="{FF2B5EF4-FFF2-40B4-BE49-F238E27FC236}">
                <a16:creationId xmlns:a16="http://schemas.microsoft.com/office/drawing/2014/main" id="{59DF5F60-783C-4610-A3FA-0134523313B6}"/>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6</a:t>
            </a:fld>
            <a:endParaRPr lang="en-CA" dirty="0"/>
          </a:p>
        </p:txBody>
      </p:sp>
    </p:spTree>
    <p:extLst>
      <p:ext uri="{BB962C8B-B14F-4D97-AF65-F5344CB8AC3E}">
        <p14:creationId xmlns:p14="http://schemas.microsoft.com/office/powerpoint/2010/main" val="305919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D6BF5-78A5-CE8C-E1B3-31B1A27099B5}"/>
              </a:ext>
            </a:extLst>
          </p:cNvPr>
          <p:cNvSpPr>
            <a:spLocks noGrp="1"/>
          </p:cNvSpPr>
          <p:nvPr>
            <p:ph type="title"/>
          </p:nvPr>
        </p:nvSpPr>
        <p:spPr>
          <a:xfrm>
            <a:off x="4429125" y="-587375"/>
            <a:ext cx="4086225" cy="587375"/>
          </a:xfrm>
        </p:spPr>
        <p:txBody>
          <a:bodyPr anchor="b">
            <a:normAutofit/>
          </a:bodyPr>
          <a:lstStyle/>
          <a:p>
            <a:r>
              <a:rPr lang="en-US" dirty="0"/>
              <a:t>Abstinence</a:t>
            </a:r>
            <a:endParaRPr lang="en-CA" dirty="0"/>
          </a:p>
        </p:txBody>
      </p:sp>
      <p:pic>
        <p:nvPicPr>
          <p:cNvPr id="6" name="Content Placeholder 5" descr="Abstinence">
            <a:extLst>
              <a:ext uri="{FF2B5EF4-FFF2-40B4-BE49-F238E27FC236}">
                <a16:creationId xmlns:a16="http://schemas.microsoft.com/office/drawing/2014/main" id="{D6AE2CF5-FD79-4913-BACA-B02715F8457F}"/>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628650" y="1147763"/>
            <a:ext cx="7886700" cy="2281237"/>
          </a:xfrm>
          <a:prstGeom prst="rect">
            <a:avLst/>
          </a:prstGeom>
        </p:spPr>
      </p:pic>
      <p:sp>
        <p:nvSpPr>
          <p:cNvPr id="7" name="TextBox 6">
            <a:extLst>
              <a:ext uri="{FF2B5EF4-FFF2-40B4-BE49-F238E27FC236}">
                <a16:creationId xmlns:a16="http://schemas.microsoft.com/office/drawing/2014/main" id="{FD9EA3FD-F835-4882-BF1F-E5A5BB910AF9}"/>
              </a:ext>
            </a:extLst>
          </p:cNvPr>
          <p:cNvSpPr txBox="1"/>
          <p:nvPr/>
        </p:nvSpPr>
        <p:spPr>
          <a:xfrm>
            <a:off x="2128520" y="2568615"/>
            <a:ext cx="5334000" cy="1015663"/>
          </a:xfrm>
          <a:prstGeom prst="rect">
            <a:avLst/>
          </a:prstGeom>
          <a:noFill/>
        </p:spPr>
        <p:txBody>
          <a:bodyPr wrap="square" rtlCol="0">
            <a:spAutoFit/>
          </a:bodyPr>
          <a:lstStyle/>
          <a:p>
            <a:r>
              <a:rPr lang="en-US" sz="6000" dirty="0">
                <a:solidFill>
                  <a:srgbClr val="92D050"/>
                </a:solidFill>
              </a:rPr>
              <a:t>100% effective</a:t>
            </a:r>
          </a:p>
        </p:txBody>
      </p:sp>
      <p:pic>
        <p:nvPicPr>
          <p:cNvPr id="8" name="Picture 7" descr="textbox stating &quot;in preventing pregnancy and sexually transmitted infections (STIs)&quot;">
            <a:extLst>
              <a:ext uri="{FF2B5EF4-FFF2-40B4-BE49-F238E27FC236}">
                <a16:creationId xmlns:a16="http://schemas.microsoft.com/office/drawing/2014/main" id="{7303C47D-1BEB-4FE3-9BB2-776C7349568D}"/>
              </a:ext>
            </a:extLst>
          </p:cNvPr>
          <p:cNvPicPr>
            <a:picLocks noChangeAspect="1"/>
          </p:cNvPicPr>
          <p:nvPr/>
        </p:nvPicPr>
        <p:blipFill>
          <a:blip r:embed="rId4"/>
          <a:stretch>
            <a:fillRect/>
          </a:stretch>
        </p:blipFill>
        <p:spPr>
          <a:xfrm>
            <a:off x="9142" y="3570836"/>
            <a:ext cx="8839966" cy="1005927"/>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7</a:t>
            </a:fld>
            <a:endParaRPr lang="en-CA" dirty="0"/>
          </a:p>
        </p:txBody>
      </p:sp>
    </p:spTree>
    <p:extLst>
      <p:ext uri="{BB962C8B-B14F-4D97-AF65-F5344CB8AC3E}">
        <p14:creationId xmlns:p14="http://schemas.microsoft.com/office/powerpoint/2010/main" val="69960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D99D2B-151B-4F54-957E-6AACC84D7564}"/>
              </a:ext>
            </a:extLst>
          </p:cNvPr>
          <p:cNvSpPr>
            <a:spLocks noGrp="1"/>
          </p:cNvSpPr>
          <p:nvPr>
            <p:ph type="title" idx="4294967295"/>
          </p:nvPr>
        </p:nvSpPr>
        <p:spPr>
          <a:xfrm>
            <a:off x="1574165" y="1841501"/>
            <a:ext cx="599567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66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Barrier Contraceptive Methods</a:t>
            </a:r>
          </a:p>
        </p:txBody>
      </p:sp>
      <p:sp>
        <p:nvSpPr>
          <p:cNvPr id="4" name="Slide Number Placeholder 3">
            <a:extLst>
              <a:ext uri="{FF2B5EF4-FFF2-40B4-BE49-F238E27FC236}">
                <a16:creationId xmlns:a16="http://schemas.microsoft.com/office/drawing/2014/main" id="{0DCD69AF-6852-448B-9A83-01EB3362F0E2}"/>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8</a:t>
            </a:fld>
            <a:endParaRPr lang="en-CA" dirty="0"/>
          </a:p>
        </p:txBody>
      </p:sp>
    </p:spTree>
    <p:extLst>
      <p:ext uri="{BB962C8B-B14F-4D97-AF65-F5344CB8AC3E}">
        <p14:creationId xmlns:p14="http://schemas.microsoft.com/office/powerpoint/2010/main" val="359163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34BD1C-518B-461D-8446-BA700BBED7F0}"/>
              </a:ext>
            </a:extLst>
          </p:cNvPr>
          <p:cNvSpPr>
            <a:spLocks noGrp="1"/>
          </p:cNvSpPr>
          <p:nvPr>
            <p:ph type="sldNum" sz="quarter" idx="12"/>
          </p:nvPr>
        </p:nvSpPr>
        <p:spPr/>
        <p:txBody>
          <a:bodyPr/>
          <a:lstStyle/>
          <a:p>
            <a:fld id="{7C52F5B9-FDB6-408B-9494-2A665E6CCD82}" type="slidenum">
              <a:rPr lang="en-CA" smtClean="0"/>
              <a:pPr/>
              <a:t>9</a:t>
            </a:fld>
            <a:endParaRPr lang="en-CA" dirty="0"/>
          </a:p>
        </p:txBody>
      </p:sp>
      <p:sp>
        <p:nvSpPr>
          <p:cNvPr id="5" name="Text Placeholder 4">
            <a:extLst>
              <a:ext uri="{FF2B5EF4-FFF2-40B4-BE49-F238E27FC236}">
                <a16:creationId xmlns:a16="http://schemas.microsoft.com/office/drawing/2014/main" id="{123DEF89-6787-44A4-99F3-CD672EFE4C32}"/>
              </a:ext>
            </a:extLst>
          </p:cNvPr>
          <p:cNvSpPr>
            <a:spLocks noGrp="1"/>
          </p:cNvSpPr>
          <p:nvPr>
            <p:ph type="title" idx="4294967295"/>
          </p:nvPr>
        </p:nvSpPr>
        <p:spPr>
          <a:xfrm>
            <a:off x="628650" y="1333501"/>
            <a:ext cx="524383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Male/External Condoms</a:t>
            </a:r>
          </a:p>
        </p:txBody>
      </p:sp>
      <p:pic>
        <p:nvPicPr>
          <p:cNvPr id="7" name="Picture 6">
            <a:extLst>
              <a:ext uri="{FF2B5EF4-FFF2-40B4-BE49-F238E27FC236}">
                <a16:creationId xmlns:a16="http://schemas.microsoft.com/office/drawing/2014/main" id="{F46F8010-9CA4-4082-88C4-67BDAA07BF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43400" y="2081532"/>
            <a:ext cx="4572396" cy="3036071"/>
          </a:xfrm>
          <a:prstGeom prst="rect">
            <a:avLst/>
          </a:prstGeom>
        </p:spPr>
      </p:pic>
      <p:sp>
        <p:nvSpPr>
          <p:cNvPr id="9" name="Content Placeholder 8">
            <a:extLst>
              <a:ext uri="{FF2B5EF4-FFF2-40B4-BE49-F238E27FC236}">
                <a16:creationId xmlns:a16="http://schemas.microsoft.com/office/drawing/2014/main" id="{B36FEC43-F8FB-42BE-AD16-BAC76400763A}"/>
              </a:ext>
            </a:extLst>
          </p:cNvPr>
          <p:cNvSpPr>
            <a:spLocks noGrp="1"/>
          </p:cNvSpPr>
          <p:nvPr>
            <p:ph idx="1"/>
          </p:nvPr>
        </p:nvSpPr>
        <p:spPr>
          <a:xfrm>
            <a:off x="628650" y="1825625"/>
            <a:ext cx="3943350" cy="4351338"/>
          </a:xfrm>
        </p:spPr>
        <p:txBody>
          <a:bodyPr/>
          <a:lstStyle/>
          <a:p>
            <a:pPr marL="342900" indent="-342900"/>
            <a:r>
              <a:rPr lang="en-US" dirty="0"/>
              <a:t>97% effective when used properly</a:t>
            </a:r>
          </a:p>
          <a:p>
            <a:pPr marL="342900" indent="-342900"/>
            <a:r>
              <a:rPr lang="en-US" dirty="0"/>
              <a:t>Use before ANY genital contact</a:t>
            </a:r>
          </a:p>
          <a:p>
            <a:pPr marL="342900" indent="-342900"/>
            <a:r>
              <a:rPr lang="en-US" dirty="0"/>
              <a:t>Protection against some STIs</a:t>
            </a:r>
          </a:p>
          <a:p>
            <a:endParaRPr lang="en-CA" dirty="0"/>
          </a:p>
        </p:txBody>
      </p:sp>
    </p:spTree>
    <p:extLst>
      <p:ext uri="{BB962C8B-B14F-4D97-AF65-F5344CB8AC3E}">
        <p14:creationId xmlns:p14="http://schemas.microsoft.com/office/powerpoint/2010/main" val="23126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E-Powerpoint-STANDARD-[cr]" id="{A14410BE-9A46-3341-8AEE-66822F950FAA}" vid="{DBF83279-99A7-A843-8898-B5B08922D4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HPEPH-Powerpoint-STANDARD</Template>
  <TotalTime>400</TotalTime>
  <Words>4116</Words>
  <Application>Microsoft Office PowerPoint</Application>
  <PresentationFormat>On-screen Show (4:3)</PresentationFormat>
  <Paragraphs>396</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HelveticaNeue-Roman</vt:lpstr>
      <vt:lpstr>Open Sans</vt:lpstr>
      <vt:lpstr>Open Sans Semibold</vt:lpstr>
      <vt:lpstr>Roboto</vt:lpstr>
      <vt:lpstr>Office Theme</vt:lpstr>
      <vt:lpstr>Contraception (Birth Control)</vt:lpstr>
      <vt:lpstr>The Genderbread Person</vt:lpstr>
      <vt:lpstr>Contraception</vt:lpstr>
      <vt:lpstr>What is Contraception?</vt:lpstr>
      <vt:lpstr>Safe Sex</vt:lpstr>
      <vt:lpstr>Contraception Discussion</vt:lpstr>
      <vt:lpstr>Abstinence</vt:lpstr>
      <vt:lpstr>Barrier Contraceptive Methods</vt:lpstr>
      <vt:lpstr>Male/External Condoms</vt:lpstr>
      <vt:lpstr>Using a Condom</vt:lpstr>
      <vt:lpstr>Female/Insertive Condoms</vt:lpstr>
      <vt:lpstr>Hormonal Contraceptives </vt:lpstr>
      <vt:lpstr>Oral Contraceptives</vt:lpstr>
      <vt:lpstr>EVRA Patch</vt:lpstr>
      <vt:lpstr>Hormonal Intrauterine System (IUS)</vt:lpstr>
      <vt:lpstr>Depo - Provera</vt:lpstr>
      <vt:lpstr>Contraceptive Implant</vt:lpstr>
      <vt:lpstr>Other Forms  of Contraception</vt:lpstr>
      <vt:lpstr>Copper Intrauterine Device (IUD)</vt:lpstr>
      <vt:lpstr>Emergency Contraceptive</vt:lpstr>
      <vt:lpstr>Condom Activity - Optional </vt:lpstr>
      <vt:lpstr>More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Wia Baker</dc:creator>
  <cp:lastModifiedBy>Jessica Vance</cp:lastModifiedBy>
  <cp:revision>35</cp:revision>
  <dcterms:created xsi:type="dcterms:W3CDTF">2023-05-03T18:10:42Z</dcterms:created>
  <dcterms:modified xsi:type="dcterms:W3CDTF">2023-08-25T18:51:24Z</dcterms:modified>
</cp:coreProperties>
</file>