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2"/>
  </p:notesMasterIdLst>
  <p:sldIdLst>
    <p:sldId id="256" r:id="rId2"/>
    <p:sldId id="257" r:id="rId3"/>
    <p:sldId id="259" r:id="rId4"/>
    <p:sldId id="260" r:id="rId5"/>
    <p:sldId id="261" r:id="rId6"/>
    <p:sldId id="262" r:id="rId7"/>
    <p:sldId id="263" r:id="rId8"/>
    <p:sldId id="311" r:id="rId9"/>
    <p:sldId id="265" r:id="rId10"/>
    <p:sldId id="312" r:id="rId11"/>
    <p:sldId id="266" r:id="rId12"/>
    <p:sldId id="267" r:id="rId13"/>
    <p:sldId id="268" r:id="rId14"/>
    <p:sldId id="382" r:id="rId15"/>
    <p:sldId id="383" r:id="rId16"/>
    <p:sldId id="384" r:id="rId17"/>
    <p:sldId id="385" r:id="rId18"/>
    <p:sldId id="386" r:id="rId19"/>
    <p:sldId id="387" r:id="rId20"/>
    <p:sldId id="392" r:id="rId21"/>
    <p:sldId id="388" r:id="rId22"/>
    <p:sldId id="389" r:id="rId23"/>
    <p:sldId id="390" r:id="rId24"/>
    <p:sldId id="391"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6" r:id="rId42"/>
    <p:sldId id="287" r:id="rId43"/>
    <p:sldId id="288" r:id="rId44"/>
    <p:sldId id="289" r:id="rId45"/>
    <p:sldId id="313" r:id="rId46"/>
    <p:sldId id="290" r:id="rId47"/>
    <p:sldId id="291" r:id="rId48"/>
    <p:sldId id="292" r:id="rId49"/>
    <p:sldId id="293" r:id="rId50"/>
    <p:sldId id="294" r:id="rId51"/>
    <p:sldId id="295" r:id="rId52"/>
    <p:sldId id="296" r:id="rId53"/>
    <p:sldId id="298" r:id="rId54"/>
    <p:sldId id="314" r:id="rId55"/>
    <p:sldId id="299" r:id="rId56"/>
    <p:sldId id="301" r:id="rId57"/>
    <p:sldId id="302" r:id="rId58"/>
    <p:sldId id="303" r:id="rId59"/>
    <p:sldId id="304" r:id="rId60"/>
    <p:sldId id="306" r:id="rId61"/>
    <p:sldId id="308" r:id="rId62"/>
    <p:sldId id="309" r:id="rId63"/>
    <p:sldId id="310"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9" r:id="rId98"/>
    <p:sldId id="348"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9" r:id="rId128"/>
    <p:sldId id="380" r:id="rId129"/>
    <p:sldId id="378" r:id="rId130"/>
    <p:sldId id="381" r:id="rId1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iversity and inclusion" id="{586C6A29-DCCE-4619-B3B6-1457EF146ABD}">
          <p14:sldIdLst>
            <p14:sldId id="256"/>
            <p14:sldId id="257"/>
            <p14:sldId id="259"/>
            <p14:sldId id="260"/>
            <p14:sldId id="261"/>
            <p14:sldId id="262"/>
            <p14:sldId id="263"/>
            <p14:sldId id="311"/>
            <p14:sldId id="265"/>
            <p14:sldId id="312"/>
            <p14:sldId id="266"/>
            <p14:sldId id="267"/>
            <p14:sldId id="268"/>
          </p14:sldIdLst>
        </p14:section>
        <p14:section name="Puberty review" id="{D83F6943-E9D4-4A66-832A-9B0B3F5875B9}">
          <p14:sldIdLst>
            <p14:sldId id="382"/>
            <p14:sldId id="383"/>
            <p14:sldId id="384"/>
            <p14:sldId id="385"/>
            <p14:sldId id="386"/>
            <p14:sldId id="387"/>
            <p14:sldId id="392"/>
            <p14:sldId id="388"/>
            <p14:sldId id="389"/>
            <p14:sldId id="390"/>
            <p14:sldId id="391"/>
          </p14:sldIdLst>
        </p14:section>
        <p14:section name="Healthy relationships" id="{B2C2BB08-265B-41A8-84F5-E366C3805031}">
          <p14:sldIdLst>
            <p14:sldId id="269"/>
            <p14:sldId id="270"/>
            <p14:sldId id="271"/>
            <p14:sldId id="272"/>
            <p14:sldId id="273"/>
            <p14:sldId id="274"/>
            <p14:sldId id="275"/>
            <p14:sldId id="276"/>
            <p14:sldId id="277"/>
            <p14:sldId id="278"/>
            <p14:sldId id="279"/>
          </p14:sldIdLst>
        </p14:section>
        <p14:section name="Contraception" id="{AC82C79E-9CBD-4798-869A-01E2DDE8D58C}">
          <p14:sldIdLst>
            <p14:sldId id="280"/>
            <p14:sldId id="281"/>
            <p14:sldId id="282"/>
            <p14:sldId id="283"/>
            <p14:sldId id="284"/>
            <p14:sldId id="286"/>
            <p14:sldId id="287"/>
            <p14:sldId id="288"/>
            <p14:sldId id="289"/>
            <p14:sldId id="313"/>
            <p14:sldId id="290"/>
            <p14:sldId id="291"/>
            <p14:sldId id="292"/>
            <p14:sldId id="293"/>
            <p14:sldId id="294"/>
            <p14:sldId id="295"/>
            <p14:sldId id="296"/>
            <p14:sldId id="298"/>
            <p14:sldId id="314"/>
            <p14:sldId id="299"/>
            <p14:sldId id="301"/>
            <p14:sldId id="302"/>
          </p14:sldIdLst>
        </p14:section>
        <p14:section name="Sexually Transmitted and Blood-borne Infections" id="{B4674792-723C-42E6-B63B-0A4531BDA248}">
          <p14:sldIdLst>
            <p14:sldId id="303"/>
            <p14:sldId id="304"/>
            <p14:sldId id="306"/>
            <p14:sldId id="308"/>
            <p14:sldId id="309"/>
            <p14:sldId id="310"/>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 id="349"/>
            <p14:sldId id="348"/>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9"/>
            <p14:sldId id="380"/>
            <p14:sldId id="378"/>
            <p14:sldId id="38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BDD5"/>
    <a:srgbClr val="FFC000"/>
    <a:srgbClr val="D1E8B2"/>
    <a:srgbClr val="8DC63F"/>
    <a:srgbClr val="003252"/>
    <a:srgbClr val="DB5B43"/>
    <a:srgbClr val="01B8AA"/>
    <a:srgbClr val="F7941E"/>
    <a:srgbClr val="993399"/>
    <a:srgbClr val="005A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68321" autoAdjust="0"/>
  </p:normalViewPr>
  <p:slideViewPr>
    <p:cSldViewPr snapToGrid="0">
      <p:cViewPr varScale="1">
        <p:scale>
          <a:sx n="78" d="100"/>
          <a:sy n="78" d="100"/>
        </p:scale>
        <p:origin x="1758" y="54"/>
      </p:cViewPr>
      <p:guideLst/>
    </p:cSldViewPr>
  </p:slideViewPr>
  <p:notesTextViewPr>
    <p:cViewPr>
      <p:scale>
        <a:sx n="1" d="1"/>
        <a:sy n="1" d="1"/>
      </p:scale>
      <p:origin x="0" y="0"/>
    </p:cViewPr>
  </p:notesTextViewPr>
  <p:notesViewPr>
    <p:cSldViewPr snapToGrid="0">
      <p:cViewPr varScale="1">
        <p:scale>
          <a:sx n="94" d="100"/>
          <a:sy n="94" d="100"/>
        </p:scale>
        <p:origin x="2628" y="6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7AA9D3-1311-43A7-8503-FB51FCEB62C7}" type="datetimeFigureOut">
              <a:rPr lang="en-CA" smtClean="0"/>
              <a:t>2024-09-27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F89DEC-9752-44A4-915D-D6F3F8A2DE81}" type="slidenum">
              <a:rPr lang="en-CA" smtClean="0"/>
              <a:t>‹#›</a:t>
            </a:fld>
            <a:endParaRPr lang="en-CA"/>
          </a:p>
        </p:txBody>
      </p:sp>
    </p:spTree>
    <p:extLst>
      <p:ext uri="{BB962C8B-B14F-4D97-AF65-F5344CB8AC3E}">
        <p14:creationId xmlns:p14="http://schemas.microsoft.com/office/powerpoint/2010/main" val="3073555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www.kidshelpphone.ca/" TargetMode="External"/><Relationship Id="rId3" Type="http://schemas.openxmlformats.org/officeDocument/2006/relationships/hyperlink" Target="http://www.egale.ca/" TargetMode="External"/><Relationship Id="rId7" Type="http://schemas.openxmlformats.org/officeDocument/2006/relationships/hyperlink" Target="http://www.sexandu.ca/"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www.gegi.ca/" TargetMode="External"/><Relationship Id="rId5" Type="http://schemas.openxmlformats.org/officeDocument/2006/relationships/hyperlink" Target="https://www.thegetrealmovement.com/" TargetMode="External"/><Relationship Id="rId10" Type="http://schemas.openxmlformats.org/officeDocument/2006/relationships/hyperlink" Target="https://www.sogieducation.org/" TargetMode="External"/><Relationship Id="rId4" Type="http://schemas.openxmlformats.org/officeDocument/2006/relationships/hyperlink" Target="https://ccdi.ca/" TargetMode="External"/><Relationship Id="rId9" Type="http://schemas.openxmlformats.org/officeDocument/2006/relationships/hyperlink" Target="http://www.teachingsexualhealth.ca/"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egi.ca/wp-content/uploads/2021/04/Gegis-Tips-for-Welcoming-Gender-Diversity-in-Your-Classroom.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gale.ca/awareness/terms-and-concepts-updated/"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maze.org/?topic=gender-identity"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maze.org/?topic=gender-identity"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maze.org/?topic=gender-identity"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maze.org/?topic=sexual-orientation"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transstudent.org/gender/"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gale.ca/awareness/pronoun-usage-guid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bayofquintepride.ca/" TargetMode="External"/><Relationship Id="rId3" Type="http://schemas.openxmlformats.org/officeDocument/2006/relationships/hyperlink" Target="https://sayoutloud.ca/" TargetMode="External"/><Relationship Id="rId7" Type="http://schemas.openxmlformats.org/officeDocument/2006/relationships/hyperlink" Target="https://kchc.ca/weller-avenue/transgender-health-care/"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transforumquinte.ca/index.php" TargetMode="External"/><Relationship Id="rId11" Type="http://schemas.openxmlformats.org/officeDocument/2006/relationships/hyperlink" Target="https://translifeline.org/" TargetMode="External"/><Relationship Id="rId5" Type="http://schemas.openxmlformats.org/officeDocument/2006/relationships/hyperlink" Target="https://www.peclibrary.org/lgbtq/" TargetMode="External"/><Relationship Id="rId10" Type="http://schemas.openxmlformats.org/officeDocument/2006/relationships/hyperlink" Target="http://www.youthline.ca/" TargetMode="External"/><Relationship Id="rId4" Type="http://schemas.openxmlformats.org/officeDocument/2006/relationships/hyperlink" Target="https://qwyc.ca/" TargetMode="External"/><Relationship Id="rId9" Type="http://schemas.openxmlformats.org/officeDocument/2006/relationships/hyperlink" Target="http://www.transforumquinte.ca/rcn/"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j9QgcCK6FKM"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youtube.com/watch?v=G2ciOhidKpg&amp;t=1s"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sexandu.ca/your-body/puberty/"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kidshelpphone.ca/get-info/puberty-transitioning-trans-non-binary-youth"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phecanada.ca/sites/default/files/content/docs/resources/22FEMPOME02%20Leaders%20Guide%20Gr7-8%20EN.pdf"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amaze.org/video/healthy-relationships-adult-conversations-puberty-emotions/" TargetMode="External"/><Relationship Id="rId4" Type="http://schemas.openxmlformats.org/officeDocument/2006/relationships/hyperlink" Target="https://phecanada.ca/sites/default/files/content/docs/resources/22FEMPOME02%20Student%20Guide%20Gr7-8%20EN.pdf"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my.clevelandclinic.org/health/articles/9118-female-reproductive-syste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my.clevelandclinic.org/health/articles/9117-male-reproductive-system"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tinyurl.com/HealthySchoolsKahoot"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amaze.org/"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youthdatingviolence.prevnet.ca/wp-content/uploads/2021/09/Building-Healthy-Relationships-Final.pdf"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youthdatingviolence.prevnet.ca/wp-content/uploads/2021/09/How-to-Ask-for-Help-Final.pdf" TargetMode="External"/><Relationship Id="rId4" Type="http://schemas.openxmlformats.org/officeDocument/2006/relationships/hyperlink" Target="https://youthdatingviolence.prevnet.ca/wp-content/uploads/2021/09/Warning-Signs-Final.pdf" TargetMode="External"/></Relationships>
</file>

<file path=ppt/notesSlides/_rels/notesSlide26.xml.rels><?xml version="1.0" encoding="UTF-8" standalone="yes"?>
<Relationships xmlns="http://schemas.openxmlformats.org/package/2006/relationships"><Relationship Id="rId8" Type="http://schemas.openxmlformats.org/officeDocument/2006/relationships/hyperlink" Target="https://youthrelationships.org/pages/grade-7-skills-for-effective-relationships-part-3" TargetMode="External"/><Relationship Id="rId3" Type="http://schemas.openxmlformats.org/officeDocument/2006/relationships/hyperlink" Target="https://youthrelationships.org/pages/grade-9-skills-for-effective-relationships-part-1" TargetMode="External"/><Relationship Id="rId7" Type="http://schemas.openxmlformats.org/officeDocument/2006/relationships/hyperlink" Target="https://youthrelationships.org/pages/grade-9-skills-for-effective-relationships-part-3"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youthrelationships.org/pages/grade-7-skills-for-effective-relationships-part-2" TargetMode="External"/><Relationship Id="rId11" Type="http://schemas.openxmlformats.org/officeDocument/2006/relationships/hyperlink" Target="https://youthrelationships.org/pages/grade-8-skills-for-effective-relationships-part-3" TargetMode="External"/><Relationship Id="rId5" Type="http://schemas.openxmlformats.org/officeDocument/2006/relationships/hyperlink" Target="https://youthrelationships.org/pages/grade-9-skills-for-effective-relationships-part-2" TargetMode="External"/><Relationship Id="rId10" Type="http://schemas.openxmlformats.org/officeDocument/2006/relationships/hyperlink" Target="https://youthrelationships.org/pages/grade-8-skills-for-effective-relationships-part-2" TargetMode="External"/><Relationship Id="rId4" Type="http://schemas.openxmlformats.org/officeDocument/2006/relationships/hyperlink" Target="https://youthrelationships.org/pages/grade-7-skills-for-effective-relationships-part-I" TargetMode="External"/><Relationship Id="rId9" Type="http://schemas.openxmlformats.org/officeDocument/2006/relationships/hyperlink" Target="https://youthrelationships.org/pages/grade-8-skills-for-effective-relationships-part-1"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youthdatingviolence.prevnet.ca/wp-content/uploads/2021/12/Consent-Tipsheet-FINAL.pdf"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youthdatingviolence.prevnet.ca/learn-more/everyone/resources/"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kidshelpphone.ca/get-info/video-what-consent/" TargetMode="External"/><Relationship Id="rId4" Type="http://schemas.openxmlformats.org/officeDocument/2006/relationships/hyperlink" Target="https://teachingsexualhealth.ca/teachers/resource/consent-a-pretty-simple-concept/"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teentalk.ca/consentgame/"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ophea.net/"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sexandu.ca/" TargetMode="External"/><Relationship Id="rId2" Type="http://schemas.openxmlformats.org/officeDocument/2006/relationships/slide" Target="../slides/slide36.xml"/><Relationship Id="rId1" Type="http://schemas.openxmlformats.org/officeDocument/2006/relationships/notesMaster" Target="../notesMasters/notesMaster1.xml"/><Relationship Id="rId5" Type="http://schemas.openxmlformats.org/officeDocument/2006/relationships/hyperlink" Target="http://www.kidshelpphone.ca/" TargetMode="External"/><Relationship Id="rId4" Type="http://schemas.openxmlformats.org/officeDocument/2006/relationships/hyperlink" Target="http://www.teachingsexualhealth.ca/"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amaze.org/?topic=pregnancy-and-reproduction"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amaze.org/?topic=pregnancy-and-reproduction"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sexandu.ca/wp-content/uploads/2021/05/SOGC_14372_Contraception_DownloadablePDF_ENG_WEB.pdf"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amaze.org/?topic=pregnancy-and-reproduction"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tinyurl.com/HealthySchoolsKahoot"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www.sexandu.ca/" TargetMode="External"/><Relationship Id="rId7" Type="http://schemas.openxmlformats.org/officeDocument/2006/relationships/hyperlink" Target="http://www.publichealthontario.ca/" TargetMode="External"/><Relationship Id="rId2" Type="http://schemas.openxmlformats.org/officeDocument/2006/relationships/slide" Target="../slides/slide58.xml"/><Relationship Id="rId1" Type="http://schemas.openxmlformats.org/officeDocument/2006/relationships/notesMaster" Target="../notesMasters/notesMaster1.xml"/><Relationship Id="rId6" Type="http://schemas.openxmlformats.org/officeDocument/2006/relationships/hyperlink" Target="http://www.hpvinfo.ca/" TargetMode="External"/><Relationship Id="rId5" Type="http://schemas.openxmlformats.org/officeDocument/2006/relationships/hyperlink" Target="http://www.sieccan.org/" TargetMode="External"/><Relationship Id="rId4" Type="http://schemas.openxmlformats.org/officeDocument/2006/relationships/hyperlink" Target="http://www.teachingsexualhealth.ca/" TargetMode="Externa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sexandu.ca/stis/" TargetMode="External"/><Relationship Id="rId2" Type="http://schemas.openxmlformats.org/officeDocument/2006/relationships/slide" Target="../slides/slide60.xml"/><Relationship Id="rId1" Type="http://schemas.openxmlformats.org/officeDocument/2006/relationships/notesMaster" Target="../notesMasters/notesMaster1.xml"/><Relationship Id="rId4" Type="http://schemas.openxmlformats.org/officeDocument/2006/relationships/hyperlink" Target="https://www.canada.ca/content/dam/phac-aspc/documents/services/publications/diseases-conditions/booklet-sexually-transmitted-infections/booklet-sexually-transmitted-infections-eng.pdf" TargetMode="Externa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canada.ca/content/dam/phac-aspc/documents/services/publications/diseases-conditions/booklet-sexually-transmitted-infections/booklet-sexually-transmitted-infections-eng.pdf"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a:t>
            </a:r>
          </a:p>
          <a:p>
            <a:endParaRPr lang="en-CA" sz="1200" dirty="0"/>
          </a:p>
          <a:p>
            <a:r>
              <a:rPr lang="en-CA" sz="1200" dirty="0"/>
              <a:t>This power point presentation supports the information found in the Sexuality Teaching Kit for Grade 7 to 8. </a:t>
            </a:r>
            <a:endParaRPr lang="en-CA" sz="1200" dirty="0">
              <a:cs typeface="Calibri"/>
            </a:endParaRPr>
          </a:p>
          <a:p>
            <a:endParaRPr lang="en-CA" sz="1200" dirty="0"/>
          </a:p>
          <a:p>
            <a:r>
              <a:rPr lang="en-CA" sz="1200" dirty="0"/>
              <a:t>Each slide throughout the presentation has suggested speaking notes, meant as a guide, to help cover the content and facilitate discussion with students. </a:t>
            </a:r>
            <a:endParaRPr lang="en-CA" sz="1200" dirty="0">
              <a:cs typeface="Calibri"/>
            </a:endParaRPr>
          </a:p>
          <a:p>
            <a:endParaRPr lang="en-CA" sz="1200" dirty="0"/>
          </a:p>
          <a:p>
            <a:r>
              <a:rPr lang="en-CA" sz="1200" b="1" dirty="0"/>
              <a:t>*This power-point presentation and speaker notes are for educator use only.</a:t>
            </a:r>
            <a:endParaRPr lang="en-CA" sz="1200" b="1" dirty="0">
              <a:cs typeface="Calibri"/>
            </a:endParaRPr>
          </a:p>
          <a:p>
            <a:endParaRPr lang="en-CA" sz="1200" dirty="0"/>
          </a:p>
          <a:p>
            <a:endParaRPr lang="en-CA" sz="1200" dirty="0"/>
          </a:p>
          <a:p>
            <a:r>
              <a:rPr lang="en-CA" sz="1200" dirty="0"/>
              <a:t>This power point is divided into five sections.  Each section can be taught independently.  </a:t>
            </a:r>
            <a:endParaRPr lang="en-CA" sz="1200" dirty="0">
              <a:cs typeface="Calibri"/>
            </a:endParaRPr>
          </a:p>
          <a:p>
            <a:pPr marL="228600" indent="-228600">
              <a:buAutoNum type="arabicPeriod"/>
            </a:pPr>
            <a:r>
              <a:rPr lang="en-CA" sz="1200" dirty="0"/>
              <a:t>Diversity and Inclusion</a:t>
            </a:r>
            <a:endParaRPr lang="en-CA" sz="1200" dirty="0">
              <a:cs typeface="Calibri"/>
            </a:endParaRPr>
          </a:p>
          <a:p>
            <a:pPr marL="228600" indent="-228600">
              <a:buAutoNum type="arabicPeriod"/>
            </a:pPr>
            <a:r>
              <a:rPr lang="en-CA" sz="1200" dirty="0"/>
              <a:t>Puberty Review </a:t>
            </a:r>
            <a:endParaRPr lang="en-CA" sz="1200" dirty="0">
              <a:cs typeface="Calibri"/>
            </a:endParaRPr>
          </a:p>
          <a:p>
            <a:pPr marL="228600" indent="-228600">
              <a:buAutoNum type="arabicPeriod"/>
            </a:pPr>
            <a:r>
              <a:rPr lang="en-CA" sz="1200" dirty="0"/>
              <a:t>Healthy Relationships </a:t>
            </a:r>
            <a:endParaRPr lang="en-CA" sz="1200" dirty="0">
              <a:cs typeface="Calibri"/>
            </a:endParaRPr>
          </a:p>
          <a:p>
            <a:pPr marL="228600" indent="-228600">
              <a:buAutoNum type="arabicPeriod"/>
            </a:pPr>
            <a:r>
              <a:rPr lang="en-CA" sz="1200" dirty="0"/>
              <a:t>Contraception </a:t>
            </a:r>
            <a:endParaRPr lang="en-CA" sz="1200" dirty="0">
              <a:cs typeface="Calibri"/>
            </a:endParaRPr>
          </a:p>
          <a:p>
            <a:pPr marL="228600" indent="-228600">
              <a:buAutoNum type="arabicPeriod"/>
            </a:pPr>
            <a:r>
              <a:rPr lang="en-CA" sz="1200" dirty="0"/>
              <a:t>Sexually Transmitted and Blood-Borne Infections (STBBIs) </a:t>
            </a:r>
            <a:endParaRPr lang="en-CA" sz="1200" dirty="0">
              <a:cs typeface="Calibri"/>
            </a:endParaRPr>
          </a:p>
          <a:p>
            <a:endParaRPr lang="en-CA" sz="1200" dirty="0"/>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endParaRPr lang="en-CA" sz="1200" dirty="0">
              <a:cs typeface="Calibri"/>
            </a:endParaRPr>
          </a:p>
          <a:p>
            <a:endParaRPr lang="en-CA" sz="1200" dirty="0"/>
          </a:p>
          <a:p>
            <a:pPr defTabSz="915772">
              <a:defRPr/>
            </a:pPr>
            <a:r>
              <a:rPr lang="en-US" sz="1200" dirty="0"/>
              <a:t>It is important to make a conscious effort to include gender inclusive language throughout these discussions in order to support all students who are learning about this important health topic.</a:t>
            </a:r>
            <a:endParaRPr lang="en-US" sz="1200" dirty="0">
              <a:cs typeface="Calibri"/>
            </a:endParaRPr>
          </a:p>
          <a:p>
            <a:pPr defTabSz="915772">
              <a:defRPr/>
            </a:pPr>
            <a:endParaRPr lang="en-US" sz="1200" dirty="0"/>
          </a:p>
          <a:p>
            <a:r>
              <a:rPr lang="en-CA" sz="1200" dirty="0"/>
              <a:t>For more detailed information than what is found in the power point please refer to the binder in the Grade 7 &amp; 8 Sexuality Teaching Kit.  </a:t>
            </a:r>
            <a:endParaRPr lang="en-CA" sz="1200" dirty="0">
              <a:cs typeface="Calibri"/>
            </a:endParaRPr>
          </a:p>
          <a:p>
            <a:endParaRPr lang="en-CA" sz="1200" dirty="0"/>
          </a:p>
          <a:p>
            <a:r>
              <a:rPr lang="en-CA" sz="1200" dirty="0"/>
              <a:t>See below for additional </a:t>
            </a:r>
            <a:r>
              <a:rPr lang="en-CA" sz="1200" b="1" dirty="0"/>
              <a:t>recommended websites</a:t>
            </a:r>
            <a:r>
              <a:rPr lang="en-CA" sz="1200" dirty="0"/>
              <a:t>:  </a:t>
            </a:r>
            <a:endParaRPr lang="en-CA" sz="1200" dirty="0">
              <a:cs typeface="Calibri"/>
            </a:endParaRPr>
          </a:p>
          <a:p>
            <a:endParaRPr lang="en-CA" sz="1200" dirty="0"/>
          </a:p>
          <a:p>
            <a:pPr algn="just">
              <a:lnSpc>
                <a:spcPct val="119000"/>
              </a:lnSpc>
              <a:spcAft>
                <a:spcPts val="600"/>
              </a:spcAft>
            </a:pPr>
            <a:r>
              <a:rPr lang="en-CA" sz="1200" b="0" kern="1400" dirty="0" err="1">
                <a:ln>
                  <a:noFill/>
                </a:ln>
                <a:solidFill>
                  <a:srgbClr val="000000"/>
                </a:solidFill>
                <a:effectLst/>
                <a:latin typeface="Calibri"/>
                <a:cs typeface="Calibri"/>
              </a:rPr>
              <a:t>Egale</a:t>
            </a:r>
            <a:r>
              <a:rPr lang="en-CA" sz="1200" b="0" kern="1400" dirty="0">
                <a:ln>
                  <a:noFill/>
                </a:ln>
                <a:solidFill>
                  <a:srgbClr val="000000"/>
                </a:solidFill>
                <a:effectLst/>
                <a:latin typeface="Calibri"/>
                <a:cs typeface="Calibri"/>
              </a:rPr>
              <a:t> Canada</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3"/>
              </a:rPr>
              <a:t>www.egale.ca</a:t>
            </a:r>
            <a:endParaRPr lang="en-CA" sz="1200" b="0" kern="1400" dirty="0">
              <a:ln>
                <a:noFill/>
              </a:ln>
              <a:solidFill>
                <a:srgbClr val="000000"/>
              </a:solidFill>
              <a:effectLst/>
              <a:latin typeface="Calibri"/>
              <a:cs typeface="Calibri"/>
            </a:endParaRPr>
          </a:p>
          <a:p>
            <a:pPr algn="just">
              <a:lnSpc>
                <a:spcPct val="119000"/>
              </a:lnSpc>
              <a:spcAft>
                <a:spcPts val="600"/>
              </a:spcAft>
            </a:pPr>
            <a:r>
              <a:rPr lang="en-CA" sz="1200" b="0" kern="1400" dirty="0">
                <a:ln>
                  <a:noFill/>
                </a:ln>
                <a:solidFill>
                  <a:srgbClr val="000000"/>
                </a:solidFill>
                <a:effectLst/>
                <a:latin typeface="Calibri"/>
                <a:cs typeface="Calibri"/>
              </a:rPr>
              <a:t>Canadian Centre for Gender and Sexual Diversity</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4"/>
              </a:rPr>
              <a:t>www.ccgsd-ccdgs.org</a:t>
            </a:r>
            <a:endParaRPr lang="en-CA" sz="1200" b="0" kern="1400" dirty="0">
              <a:ln>
                <a:noFill/>
              </a:ln>
              <a:solidFill>
                <a:srgbClr val="000000"/>
              </a:solidFill>
              <a:effectLst/>
              <a:latin typeface="Calibri"/>
              <a:cs typeface="Calibri"/>
            </a:endParaRPr>
          </a:p>
          <a:p>
            <a:pPr algn="just">
              <a:lnSpc>
                <a:spcPct val="119000"/>
              </a:lnSpc>
              <a:spcAft>
                <a:spcPts val="600"/>
              </a:spcAft>
            </a:pPr>
            <a:r>
              <a:rPr lang="en-CA" sz="1200" b="0" kern="1400" dirty="0">
                <a:ln>
                  <a:noFill/>
                </a:ln>
                <a:solidFill>
                  <a:srgbClr val="000000"/>
                </a:solidFill>
                <a:effectLst/>
                <a:latin typeface="Calibri"/>
                <a:cs typeface="Calibri"/>
              </a:rPr>
              <a:t>The Get Real Movement</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kern="1400" dirty="0">
                <a:ln>
                  <a:noFill/>
                </a:ln>
                <a:solidFill>
                  <a:srgbClr val="8F23B3"/>
                </a:solidFill>
                <a:effectLst/>
                <a:latin typeface="Calibri"/>
                <a:cs typeface="Calibri"/>
                <a:hlinkClick r:id="rId5"/>
              </a:rPr>
              <a:t>www.thegetrealmovement.com</a:t>
            </a:r>
            <a:r>
              <a:rPr lang="en-CA" sz="1200" kern="1400" dirty="0">
                <a:solidFill>
                  <a:srgbClr val="8F23B3"/>
                </a:solidFill>
                <a:latin typeface="Calibri"/>
                <a:cs typeface="Calibri"/>
              </a:rPr>
              <a:t>    </a:t>
            </a:r>
            <a:endParaRPr lang="en-CA" sz="1200" b="0" kern="1400" dirty="0">
              <a:ln>
                <a:noFill/>
              </a:ln>
              <a:solidFill>
                <a:srgbClr val="000000"/>
              </a:solidFill>
              <a:effectLst/>
              <a:latin typeface="Calibri" panose="020F0502020204030204" pitchFamily="34" charset="0"/>
            </a:endParaRPr>
          </a:p>
          <a:p>
            <a:pPr algn="just">
              <a:lnSpc>
                <a:spcPct val="119000"/>
              </a:lnSpc>
              <a:spcAft>
                <a:spcPts val="600"/>
              </a:spcAft>
            </a:pPr>
            <a:r>
              <a:rPr lang="en-CA" sz="1200" b="0" kern="1400" dirty="0">
                <a:ln>
                  <a:noFill/>
                </a:ln>
                <a:solidFill>
                  <a:srgbClr val="000000"/>
                </a:solidFill>
                <a:effectLst/>
                <a:latin typeface="Calibri"/>
                <a:cs typeface="Calibri"/>
              </a:rPr>
              <a:t>The </a:t>
            </a:r>
            <a:r>
              <a:rPr lang="en-CA" sz="1200" b="0" kern="1400" dirty="0" err="1">
                <a:ln>
                  <a:noFill/>
                </a:ln>
                <a:solidFill>
                  <a:srgbClr val="000000"/>
                </a:solidFill>
                <a:effectLst/>
                <a:latin typeface="Calibri"/>
                <a:cs typeface="Calibri"/>
              </a:rPr>
              <a:t>Gegi</a:t>
            </a:r>
            <a:r>
              <a:rPr lang="en-CA" sz="1200" b="0" kern="1400" dirty="0">
                <a:ln>
                  <a:noFill/>
                </a:ln>
                <a:solidFill>
                  <a:srgbClr val="000000"/>
                </a:solidFill>
                <a:effectLst/>
                <a:latin typeface="Calibri"/>
                <a:cs typeface="Calibri"/>
              </a:rPr>
              <a:t> Project</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6"/>
              </a:rPr>
              <a:t>www.gegi.ca</a:t>
            </a:r>
            <a:endParaRPr lang="en-CA" sz="1200" b="0" kern="1400" dirty="0">
              <a:ln>
                <a:noFill/>
              </a:ln>
              <a:solidFill>
                <a:srgbClr val="000000"/>
              </a:solidFill>
              <a:effectLst/>
              <a:latin typeface="Calibri"/>
              <a:cs typeface="Calibri"/>
            </a:endParaRPr>
          </a:p>
          <a:p>
            <a:pPr>
              <a:lnSpc>
                <a:spcPct val="119000"/>
              </a:lnSpc>
              <a:spcAft>
                <a:spcPts val="600"/>
              </a:spcAft>
            </a:pPr>
            <a:r>
              <a:rPr lang="en-CA" sz="1200" b="0" kern="1400" dirty="0">
                <a:ln>
                  <a:noFill/>
                </a:ln>
                <a:solidFill>
                  <a:srgbClr val="000000"/>
                </a:solidFill>
                <a:effectLst/>
                <a:latin typeface="Calibri"/>
                <a:cs typeface="Calibri"/>
              </a:rPr>
              <a:t>The Society of Obstetricians and Gynaecologists of Canada (SOGC)</a:t>
            </a:r>
            <a:r>
              <a:rPr lang="en-CA" sz="1200" b="0" u="none" strike="noStrike" kern="1400" dirty="0">
                <a:ln>
                  <a:noFill/>
                </a:ln>
                <a:solidFill>
                  <a:srgbClr val="8F23B3"/>
                </a:solidFill>
                <a:effectLst/>
                <a:latin typeface="Calibri"/>
                <a:cs typeface="Calibri"/>
                <a:hlinkClick r:id="rId7"/>
              </a:rPr>
              <a:t>www.sexandu.ca</a:t>
            </a:r>
            <a:r>
              <a:rPr lang="en-CA" sz="1200" kern="1400" dirty="0">
                <a:solidFill>
                  <a:srgbClr val="8F23B3"/>
                </a:solidFill>
                <a:latin typeface="Calibri"/>
                <a:cs typeface="Calibri"/>
              </a:rPr>
              <a:t> </a:t>
            </a:r>
            <a:endParaRPr lang="en-CA" sz="1200" b="0" kern="1400" dirty="0">
              <a:ln>
                <a:noFill/>
              </a:ln>
              <a:solidFill>
                <a:srgbClr val="000000"/>
              </a:solidFill>
              <a:effectLst/>
              <a:latin typeface="Calibri" panose="020F0502020204030204" pitchFamily="34" charset="0"/>
            </a:endParaRPr>
          </a:p>
          <a:p>
            <a:pPr algn="just">
              <a:lnSpc>
                <a:spcPct val="119000"/>
              </a:lnSpc>
              <a:spcAft>
                <a:spcPts val="600"/>
              </a:spcAft>
            </a:pPr>
            <a:r>
              <a:rPr lang="en-CA" sz="1200" b="0" kern="1400" dirty="0">
                <a:ln>
                  <a:noFill/>
                </a:ln>
                <a:solidFill>
                  <a:srgbClr val="000000"/>
                </a:solidFill>
                <a:effectLst/>
                <a:latin typeface="Calibri"/>
                <a:cs typeface="Calibri"/>
              </a:rPr>
              <a:t>Kids Help Phone</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8"/>
              </a:rPr>
              <a:t>www.kidshelpphone.ca</a:t>
            </a:r>
            <a:endParaRPr lang="en-CA" sz="1200" b="0" kern="1400" dirty="0">
              <a:ln>
                <a:noFill/>
              </a:ln>
              <a:solidFill>
                <a:srgbClr val="000000"/>
              </a:solidFill>
              <a:effectLst/>
              <a:latin typeface="Calibri"/>
              <a:cs typeface="Calibri"/>
            </a:endParaRPr>
          </a:p>
          <a:p>
            <a:pPr algn="just">
              <a:lnSpc>
                <a:spcPct val="119000"/>
              </a:lnSpc>
              <a:spcAft>
                <a:spcPts val="600"/>
              </a:spcAft>
            </a:pPr>
            <a:r>
              <a:rPr lang="en-CA" sz="1200" b="0" kern="1400" dirty="0">
                <a:ln>
                  <a:noFill/>
                </a:ln>
                <a:solidFill>
                  <a:srgbClr val="000000"/>
                </a:solidFill>
                <a:effectLst/>
                <a:latin typeface="Calibri"/>
                <a:cs typeface="Calibri"/>
              </a:rPr>
              <a:t>Alberta Health Services</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9"/>
              </a:rPr>
              <a:t>www.teachingsexualhealth.ca</a:t>
            </a:r>
            <a:endParaRPr lang="en-CA" sz="1200" kern="1400" dirty="0">
              <a:solidFill>
                <a:srgbClr val="000000"/>
              </a:solidFill>
              <a:latin typeface="Calibri"/>
              <a:cs typeface="Calibri"/>
            </a:endParaRPr>
          </a:p>
          <a:p>
            <a:pPr algn="just">
              <a:lnSpc>
                <a:spcPct val="119000"/>
              </a:lnSpc>
              <a:spcAft>
                <a:spcPts val="600"/>
              </a:spcAft>
            </a:pPr>
            <a:r>
              <a:rPr lang="en-CA" sz="1200" kern="1400" dirty="0">
                <a:solidFill>
                  <a:srgbClr val="8F23B3"/>
                </a:solidFill>
                <a:latin typeface="Calibri"/>
                <a:cs typeface="Calibri"/>
              </a:rPr>
              <a:t>SOGI 1 2 3 </a:t>
            </a:r>
            <a:r>
              <a:rPr lang="en-CA" sz="1200" kern="1400" dirty="0">
                <a:hlinkClick r:id="rId10"/>
              </a:rPr>
              <a:t>https://www.sogieducation.org/</a:t>
            </a:r>
            <a:r>
              <a:rPr lang="en-CA" sz="1200" kern="1400" dirty="0"/>
              <a:t> </a:t>
            </a:r>
            <a:endParaRPr lang="en-CA" sz="1200" b="0" kern="1400" dirty="0">
              <a:ln>
                <a:noFill/>
              </a:ln>
              <a:effectLst/>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endParaRPr lang="en-CA" sz="1200" dirty="0"/>
          </a:p>
          <a:p>
            <a:endParaRPr lang="en-CA" sz="1200" dirty="0"/>
          </a:p>
          <a:p>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a:t>
            </a:fld>
            <a:endParaRPr lang="en-CA"/>
          </a:p>
        </p:txBody>
      </p:sp>
    </p:spTree>
    <p:extLst>
      <p:ext uri="{BB962C8B-B14F-4D97-AF65-F5344CB8AC3E}">
        <p14:creationId xmlns:p14="http://schemas.microsoft.com/office/powerpoint/2010/main" val="2364593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b="1" dirty="0"/>
              <a:t>Brainstorm</a:t>
            </a:r>
            <a:r>
              <a:rPr lang="en-CA" sz="1000" dirty="0"/>
              <a:t> with the class different ideas and thoughts they believe would help to create a safe and welcoming classroom environment.</a:t>
            </a:r>
          </a:p>
          <a:p>
            <a:endParaRPr lang="en-CA" sz="1000" dirty="0"/>
          </a:p>
          <a:p>
            <a:r>
              <a:rPr lang="en-CA" sz="1000" dirty="0"/>
              <a:t>It is important that we all contribute to creating a positive school environment where everyone feels safe, comfortable and accepted.</a:t>
            </a:r>
            <a:endParaRPr lang="en-CA" sz="1000" dirty="0">
              <a:cs typeface="Calibri"/>
            </a:endParaRPr>
          </a:p>
          <a:p>
            <a:endParaRPr lang="en-CA" sz="1000" dirty="0"/>
          </a:p>
          <a:p>
            <a:r>
              <a:rPr lang="en-CA" sz="1000" dirty="0"/>
              <a:t>Some important things to keep in mind when creating a welcoming and safe classroom environment include:</a:t>
            </a:r>
            <a:endParaRPr lang="en-CA" sz="1000" dirty="0">
              <a:cs typeface="Calibri"/>
            </a:endParaRPr>
          </a:p>
          <a:p>
            <a:pPr marL="285750" indent="-285750">
              <a:buFont typeface="Arial" panose="020B0604020202020204" pitchFamily="34" charset="0"/>
              <a:buChar char="•"/>
            </a:pPr>
            <a:r>
              <a:rPr lang="en-CA" sz="1000" dirty="0">
                <a:latin typeface="Calibri"/>
                <a:ea typeface="Calibri" panose="020F0502020204030204" pitchFamily="34" charset="0"/>
                <a:cs typeface="Calibri"/>
              </a:rPr>
              <a:t>Treat everyone with </a:t>
            </a:r>
            <a:r>
              <a:rPr lang="en-CA" sz="1000" b="1" dirty="0">
                <a:latin typeface="Calibri"/>
                <a:ea typeface="Calibri" panose="020F0502020204030204" pitchFamily="34" charset="0"/>
                <a:cs typeface="Calibri"/>
              </a:rPr>
              <a:t>respect.  </a:t>
            </a:r>
            <a:r>
              <a:rPr lang="en-CA" sz="1000" dirty="0">
                <a:latin typeface="Calibri"/>
                <a:ea typeface="Calibri" panose="020F0502020204030204" pitchFamily="34" charset="0"/>
                <a:cs typeface="Calibri"/>
              </a:rPr>
              <a:t>It's important for everyone to feel safe and included.</a:t>
            </a:r>
            <a:endParaRPr lang="en-CA" sz="1000" b="1" dirty="0">
              <a:latin typeface="Calibri"/>
              <a:ea typeface="Calibri" panose="020F0502020204030204" pitchFamily="34" charset="0"/>
              <a:cs typeface="Calibri"/>
            </a:endParaRP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Set and revisit expectations/ground rules with the class.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Use neutral and inclusive language (ex: using gender neutral pronouns).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Do not make assumptions.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Being sensitive to all individuals (ex: asking questions, talking).</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Find out what’s important to the learners.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Need to recognize biases.</a:t>
            </a:r>
          </a:p>
          <a:p>
            <a:pPr marL="0" indent="0">
              <a:lnSpc>
                <a:spcPct val="107000"/>
              </a:lnSpc>
              <a:spcAft>
                <a:spcPts val="801"/>
              </a:spcAft>
              <a:buFont typeface="Arial" panose="020B0604020202020204" pitchFamily="34" charset="0"/>
              <a:buNone/>
            </a:pP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1"/>
              </a:spcAft>
            </a:pP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1"/>
              </a:spcAft>
            </a:pPr>
            <a:r>
              <a:rPr lang="en-CA" sz="1000" dirty="0">
                <a:latin typeface="Calibri"/>
                <a:ea typeface="Calibri" panose="020F0502020204030204" pitchFamily="34" charset="0"/>
                <a:cs typeface="Calibri"/>
              </a:rPr>
              <a:t>A great resource to use to help create a classroom that is welcoming and encourages gender diversity is: </a:t>
            </a:r>
            <a:r>
              <a:rPr lang="en-CA" sz="1000" b="1" dirty="0" err="1">
                <a:latin typeface="Calibri"/>
                <a:ea typeface="Calibri" panose="020F0502020204030204" pitchFamily="34" charset="0"/>
                <a:cs typeface="Calibri"/>
              </a:rPr>
              <a:t>Gegi’s</a:t>
            </a:r>
            <a:r>
              <a:rPr lang="en-CA" sz="1000" b="1" dirty="0">
                <a:latin typeface="Calibri"/>
                <a:ea typeface="Calibri" panose="020F0502020204030204" pitchFamily="34" charset="0"/>
                <a:cs typeface="Calibri"/>
              </a:rPr>
              <a:t> Tips for Creating a Classroom that Welcomes and Sustains Gender Diversity: </a:t>
            </a:r>
            <a:r>
              <a:rPr lang="en-CA" sz="1000" dirty="0" err="1">
                <a:hlinkClick r:id="rId3"/>
              </a:rPr>
              <a:t>Gegi's</a:t>
            </a:r>
            <a:r>
              <a:rPr lang="en-CA" sz="1000" dirty="0">
                <a:hlinkClick r:id="rId3"/>
              </a:rPr>
              <a:t> Tips for Welcoming Gender Diversity in Your Classroom</a:t>
            </a: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Teach as though there is always gender diversity in the room.</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Show, not just tell, your students and their loved ones that you are here for this.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Honour all students as the authority on who they are, starting with their names.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Maintain a resource binder with a loud and proud label, and display it in a prominent place in the classroom.</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Begin to see your classroom through a gender lens.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Position students as active participants in creating and sustaining your community.</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Notice and change the language you use.</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Practice using gender-neutral pronouns before you have a student who has a gender-neutral personal pronouns.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Make a space for *every* student’s relationship with their gender to be voiced and explored (whether they are transgender or not).</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Practice articulating that one of your legal responsibilities is mitigating gender-based discrimination in your classroom and school.</a:t>
            </a:r>
            <a:endParaRPr lang="en-CA" sz="1000" dirty="0">
              <a:latin typeface="Calibri"/>
              <a:ea typeface="Calibri" panose="020F0502020204030204" pitchFamily="34" charset="0"/>
              <a:cs typeface="Calibri"/>
            </a:endParaRPr>
          </a:p>
          <a:p>
            <a:pPr marL="743585" lvl="1" indent="-285750" algn="just">
              <a:lnSpc>
                <a:spcPct val="107000"/>
              </a:lnSpc>
              <a:spcAft>
                <a:spcPts val="801"/>
              </a:spcAft>
              <a:buFont typeface="+mj-lt"/>
              <a:buAutoNum type="arabicPeriod"/>
            </a:pPr>
            <a:r>
              <a:rPr lang="en-CA" sz="1000" b="1" dirty="0">
                <a:solidFill>
                  <a:srgbClr val="FF0000"/>
                </a:solidFill>
                <a:latin typeface="Calibri"/>
                <a:ea typeface="Calibri" panose="020F0502020204030204" pitchFamily="34" charset="0"/>
                <a:cs typeface="Calibri"/>
              </a:rPr>
              <a:t>Defend your gender diversity-affirming practices through connection, not polarization (1).</a:t>
            </a:r>
            <a:endParaRPr lang="en-CA" sz="1000" dirty="0">
              <a:solidFill>
                <a:srgbClr val="000000"/>
              </a:solidFill>
              <a:latin typeface="Calibri"/>
              <a:ea typeface="Calibri" panose="020F0502020204030204" pitchFamily="34" charset="0"/>
              <a:cs typeface="Calibri"/>
            </a:endParaRPr>
          </a:p>
          <a:p>
            <a:pPr defTabSz="915772">
              <a:defRPr/>
            </a:pPr>
            <a:endParaRPr lang="en-CA" sz="1000" dirty="0">
              <a:solidFill>
                <a:srgbClr val="000000"/>
              </a:solidFill>
              <a:latin typeface="Open Sans" panose="020B0606030504020204" pitchFamily="34" charset="0"/>
              <a:ea typeface="Calibri" panose="020F0502020204030204" pitchFamily="34" charset="0"/>
              <a:cs typeface="Times New Roman" panose="02020603050405020304" pitchFamily="18" charset="0"/>
            </a:endParaRPr>
          </a:p>
          <a:p>
            <a:endParaRPr lang="en-CA" sz="1000" b="1" dirty="0"/>
          </a:p>
          <a:p>
            <a:endParaRPr lang="en-CA" sz="1000" b="1" dirty="0"/>
          </a:p>
          <a:p>
            <a:endParaRPr lang="en-CA" sz="1000" b="1" dirty="0"/>
          </a:p>
          <a:p>
            <a:endParaRPr lang="en-CA" b="1"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a:t>
            </a:fld>
            <a:endParaRPr lang="en-CA"/>
          </a:p>
        </p:txBody>
      </p:sp>
    </p:spTree>
    <p:extLst>
      <p:ext uri="{BB962C8B-B14F-4D97-AF65-F5344CB8AC3E}">
        <p14:creationId xmlns:p14="http://schemas.microsoft.com/office/powerpoint/2010/main" val="4116646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pPr>
            <a:endParaRPr lang="en-CA" sz="1200" dirty="0">
              <a:latin typeface="Calibri"/>
              <a:ea typeface="Calibri" panose="020F0502020204030204" pitchFamily="34" charset="0"/>
              <a:cs typeface="Calibri"/>
            </a:endParaRPr>
          </a:p>
          <a:p>
            <a:pPr marL="342900" indent="-342900" algn="just">
              <a:lnSpc>
                <a:spcPct val="107000"/>
              </a:lnSpc>
              <a:buFont typeface="Symbol" panose="05050102010706020507" pitchFamily="18" charset="2"/>
              <a:buChar char=""/>
            </a:pPr>
            <a:r>
              <a:rPr lang="en-CA" sz="1200" dirty="0">
                <a:latin typeface="Calibri"/>
                <a:ea typeface="Calibri" panose="020F0502020204030204" pitchFamily="34" charset="0"/>
                <a:cs typeface="Calibri"/>
              </a:rPr>
              <a:t>“An acronym that stands for Two-spirit, Lesbian, Gay, Bisexual, Trans, Queer, Questioning, and Intersex.  This is a community that represents a diverse population of individuals.  This acronym is often used as an umbrella term to encompass a much wider range of identities and experiences related to sex, gender, and attraction that fall outside the dominant norms of heterosexual and cisgender identities” (2).</a:t>
            </a:r>
            <a:endParaRPr lang="en-CA" sz="1200" dirty="0">
              <a:latin typeface="Calibri"/>
              <a:cs typeface="Calibri"/>
            </a:endParaRPr>
          </a:p>
          <a:p>
            <a:pPr marL="342900" indent="-342900" algn="just">
              <a:lnSpc>
                <a:spcPct val="107000"/>
              </a:lnSpc>
              <a:spcAft>
                <a:spcPts val="801"/>
              </a:spcAft>
              <a:buFont typeface="Symbol" panose="05050102010706020507" pitchFamily="18" charset="2"/>
              <a:buChar char=""/>
            </a:pPr>
            <a:r>
              <a:rPr lang="en-CA" sz="1200" dirty="0">
                <a:latin typeface="Calibri"/>
                <a:ea typeface="Calibri" panose="020F0502020204030204" pitchFamily="34" charset="0"/>
                <a:cs typeface="Calibri"/>
              </a:rPr>
              <a:t>There are also many variations of this acronym.</a:t>
            </a:r>
          </a:p>
          <a:p>
            <a:pPr marL="342900" indent="-342900" algn="just">
              <a:lnSpc>
                <a:spcPct val="107000"/>
              </a:lnSpc>
              <a:spcAft>
                <a:spcPts val="801"/>
              </a:spcAft>
              <a:buFont typeface="Symbol" panose="05050102010706020507" pitchFamily="18" charset="2"/>
              <a:buChar char=""/>
            </a:pPr>
            <a:endParaRPr lang="en-CA" sz="1200" dirty="0">
              <a:latin typeface="Calibri"/>
              <a:ea typeface="Calibri" panose="020F0502020204030204" pitchFamily="34" charset="0"/>
              <a:cs typeface="Calibri"/>
            </a:endParaRPr>
          </a:p>
          <a:p>
            <a:endParaRPr lang="en-CA" sz="1200" dirty="0"/>
          </a:p>
          <a:p>
            <a:r>
              <a:rPr lang="en-CA" sz="1200" dirty="0"/>
              <a:t>For individual definitions on each of these terms check out this resources: </a:t>
            </a:r>
            <a:r>
              <a:rPr lang="en-CA" sz="1200" b="1" dirty="0">
                <a:solidFill>
                  <a:schemeClr val="tx1"/>
                </a:solidFill>
                <a:latin typeface="Calibri"/>
                <a:ea typeface="Calibri" panose="020F0502020204030204" pitchFamily="34" charset="0"/>
                <a:cs typeface="Calibri"/>
              </a:rPr>
              <a:t>LGBTQI2S Terms and Concepts:</a:t>
            </a:r>
            <a:r>
              <a:rPr lang="en-CA" sz="1200" b="1" dirty="0">
                <a:solidFill>
                  <a:srgbClr val="FF0000"/>
                </a:solidFill>
                <a:latin typeface="Calibri"/>
                <a:ea typeface="Calibri" panose="020F0502020204030204" pitchFamily="34" charset="0"/>
                <a:cs typeface="Calibri"/>
              </a:rPr>
              <a:t> </a:t>
            </a:r>
            <a:r>
              <a:rPr lang="en-CA" sz="1200" u="sng" dirty="0">
                <a:solidFill>
                  <a:srgbClr val="FF0000"/>
                </a:solidFill>
                <a:latin typeface="Calibri"/>
                <a:ea typeface="Calibri" panose="020F0502020204030204" pitchFamily="34" charset="0"/>
                <a:cs typeface="Calibri"/>
                <a:hlinkClick r:id="rId3"/>
              </a:rPr>
              <a:t>https://egale.ca/awareness/terms-and-concepts-updated/</a:t>
            </a:r>
            <a:endParaRPr lang="en-CA" sz="1200" dirty="0">
              <a:latin typeface="Calibri"/>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a:t>
            </a:fld>
            <a:endParaRPr lang="en-CA"/>
          </a:p>
        </p:txBody>
      </p:sp>
    </p:spTree>
    <p:extLst>
      <p:ext uri="{BB962C8B-B14F-4D97-AF65-F5344CB8AC3E}">
        <p14:creationId xmlns:p14="http://schemas.microsoft.com/office/powerpoint/2010/main" val="4016765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latin typeface="Calibri"/>
                <a:ea typeface="Calibri" panose="020F0502020204030204" pitchFamily="34" charset="0"/>
                <a:cs typeface="Calibri"/>
              </a:rPr>
              <a:t> “Assigned sex = the biological classification of a person as female, male or intersex.  It is usually assigned at birth based on a visual assessment of external anatomy”(2).</a:t>
            </a:r>
          </a:p>
          <a:p>
            <a:endParaRPr lang="en-CA" sz="1200" dirty="0"/>
          </a:p>
          <a:p>
            <a:r>
              <a:rPr lang="en-CA" sz="12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Optional </a:t>
            </a:r>
            <a:r>
              <a:rPr lang="en-CA" sz="1200" dirty="0"/>
              <a:t>video: </a:t>
            </a:r>
            <a:r>
              <a:rPr lang="en-CA" sz="1200" b="1" i="1" dirty="0"/>
              <a:t>Sex Assigned at Birth and Gender Identity: What is the Difference? (3:45min) </a:t>
            </a:r>
            <a:r>
              <a:rPr lang="en-CA" sz="1200" dirty="0">
                <a:hlinkClick r:id="rId3"/>
              </a:rPr>
              <a:t>https://amaze.org/?topic=gender-identity</a:t>
            </a:r>
            <a:endParaRPr lang="en-CA" sz="1200" dirty="0"/>
          </a:p>
          <a:p>
            <a:endParaRPr lang="en-CA" sz="1200" dirty="0"/>
          </a:p>
          <a:p>
            <a:r>
              <a:rPr lang="en-CA" sz="1200" dirty="0"/>
              <a:t>Intersex = “a person whose chromosomal, hormonal, or anatomical sex characteristics fall outside the conventional classifications of male and female” (2)</a:t>
            </a:r>
          </a:p>
          <a:p>
            <a:endParaRPr lang="en-CA" sz="1200" dirty="0"/>
          </a:p>
          <a:p>
            <a:r>
              <a:rPr lang="en-CA" sz="1200" dirty="0"/>
              <a:t>For individual definitions on each of these terms check out this resources: </a:t>
            </a:r>
            <a:r>
              <a:rPr lang="en-CA"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LGBTQI2S Terms and Concepts: </a:t>
            </a:r>
            <a:r>
              <a:rPr lang="en-CA" sz="1200" u="sng"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4"/>
              </a:rPr>
              <a:t>https://egale.ca/awareness/terms-and-concepts-updated/</a:t>
            </a:r>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a:t>
            </a:fld>
            <a:endParaRPr lang="en-CA"/>
          </a:p>
        </p:txBody>
      </p:sp>
    </p:spTree>
    <p:extLst>
      <p:ext uri="{BB962C8B-B14F-4D97-AF65-F5344CB8AC3E}">
        <p14:creationId xmlns:p14="http://schemas.microsoft.com/office/powerpoint/2010/main" val="4109837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latin typeface="Calibri" panose="020F0502020204030204" pitchFamily="34" charset="0"/>
                <a:ea typeface="Calibri" panose="020F0502020204030204" pitchFamily="34" charset="0"/>
                <a:cs typeface="Times New Roman" panose="02020603050405020304" pitchFamily="18" charset="0"/>
              </a:rPr>
              <a:t>Gender Identity: “a person’s internal and individual experience of gender.  It is not necessarily visible to others and it may or may not align with what society expects based on assigned sex.  A person’s relationship to their own gender is not always fixed and can change over time”(2).</a:t>
            </a:r>
          </a:p>
          <a:p>
            <a:endParaRPr lang="en-CA" sz="1200" dirty="0"/>
          </a:p>
          <a:p>
            <a:r>
              <a:rPr lang="en-CA" sz="1200" dirty="0"/>
              <a:t>Amaze.org has a variety of videos. *Preview video(s) to ensure alignment with curriculum.</a:t>
            </a:r>
          </a:p>
          <a:p>
            <a:r>
              <a:rPr lang="en-CA" sz="1200" dirty="0"/>
              <a:t>Optional video:  </a:t>
            </a:r>
            <a:r>
              <a:rPr lang="en-CA" sz="1200" b="1" i="1" dirty="0"/>
              <a:t>Range of Gender Identities (2:55min) </a:t>
            </a:r>
            <a:r>
              <a:rPr lang="en-CA" sz="1200" i="1" dirty="0">
                <a:hlinkClick r:id="rId3"/>
              </a:rPr>
              <a:t>https://amaze.org/?topic=gender-identity</a:t>
            </a:r>
            <a:endParaRPr lang="en-CA" sz="1200" i="1" dirty="0"/>
          </a:p>
          <a:p>
            <a:endParaRPr lang="en-CA" sz="1200" dirty="0"/>
          </a:p>
          <a:p>
            <a:endParaRPr lang="en-CA" sz="1200" dirty="0"/>
          </a:p>
          <a:p>
            <a:r>
              <a:rPr lang="en-CA" sz="1200" dirty="0"/>
              <a:t>For individual definitions on each of these terms check out this resources: </a:t>
            </a:r>
            <a:r>
              <a:rPr lang="en-CA"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LGBTQI2S Terms and Concepts: </a:t>
            </a:r>
            <a:r>
              <a:rPr lang="en-CA" sz="1200" u="sng"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4"/>
              </a:rPr>
              <a:t>https://egale.ca/awareness/terms-and-concepts-updated/</a:t>
            </a:r>
            <a:endParaRPr lang="en-CA" sz="1200" dirty="0"/>
          </a:p>
          <a:p>
            <a:endParaRPr lang="en-CA" sz="1200" dirty="0"/>
          </a:p>
          <a:p>
            <a:endParaRPr lang="en-CA" sz="1200" dirty="0"/>
          </a:p>
          <a:p>
            <a:endParaRPr lang="en-CA" sz="1200" dirty="0"/>
          </a:p>
          <a:p>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a:t>
            </a:fld>
            <a:endParaRPr lang="en-CA"/>
          </a:p>
        </p:txBody>
      </p:sp>
    </p:spTree>
    <p:extLst>
      <p:ext uri="{BB962C8B-B14F-4D97-AF65-F5344CB8AC3E}">
        <p14:creationId xmlns:p14="http://schemas.microsoft.com/office/powerpoint/2010/main" val="476466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t>Gender Expression: </a:t>
            </a:r>
            <a:r>
              <a:rPr lang="en-CA" sz="1200" dirty="0">
                <a:latin typeface="Calibri" panose="020F0502020204030204" pitchFamily="34" charset="0"/>
                <a:ea typeface="Calibri" panose="020F0502020204030204" pitchFamily="34" charset="0"/>
                <a:cs typeface="Times New Roman" panose="02020603050405020304" pitchFamily="18" charset="0"/>
              </a:rPr>
              <a:t>“the way gender is presented and communicated to the world through their clothing, speech, body language, hairstyle, voice and/or the emphasis or de-emphasis of body characteristics and behaviours” (2).</a:t>
            </a:r>
          </a:p>
          <a:p>
            <a:endParaRPr lang="en-CA" sz="1200" dirty="0"/>
          </a:p>
          <a:p>
            <a:endParaRPr lang="en-CA" sz="1200" dirty="0"/>
          </a:p>
          <a:p>
            <a:r>
              <a:rPr lang="en-CA" sz="1200" dirty="0"/>
              <a:t>Amaze.org has a variety of videos. *Preview video(s) to ensure alignment with curriculum.</a:t>
            </a:r>
          </a:p>
          <a:p>
            <a:r>
              <a:rPr lang="en-CA" sz="1200" dirty="0"/>
              <a:t>Optional video: </a:t>
            </a:r>
            <a:r>
              <a:rPr lang="en-CA" sz="1200" b="1" i="1" dirty="0"/>
              <a:t>Expressing Myself. My Way. (3:36min) </a:t>
            </a:r>
            <a:r>
              <a:rPr lang="en-CA" sz="1200" i="1" dirty="0">
                <a:hlinkClick r:id="rId3"/>
              </a:rPr>
              <a:t>https://amaze.org/?topic=gender-identity</a:t>
            </a:r>
            <a:endParaRPr lang="en-CA" sz="1200" i="1" dirty="0"/>
          </a:p>
          <a:p>
            <a:endParaRPr lang="en-CA" sz="1200" dirty="0"/>
          </a:p>
          <a:p>
            <a:endParaRPr lang="en-CA" sz="1200" dirty="0"/>
          </a:p>
          <a:p>
            <a:r>
              <a:rPr lang="en-CA" sz="1200" dirty="0"/>
              <a:t>For individual definitions on each of these terms check out this resources: </a:t>
            </a:r>
            <a:r>
              <a:rPr lang="en-CA"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LGBTQI2S Terms and Concepts: </a:t>
            </a:r>
            <a:r>
              <a:rPr lang="en-CA" sz="1200" u="sng"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4"/>
              </a:rPr>
              <a:t>https://egale.ca/awareness/terms-and-concepts-updated/</a:t>
            </a:r>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a:t>
            </a:fld>
            <a:endParaRPr lang="en-CA"/>
          </a:p>
        </p:txBody>
      </p:sp>
    </p:spTree>
    <p:extLst>
      <p:ext uri="{BB962C8B-B14F-4D97-AF65-F5344CB8AC3E}">
        <p14:creationId xmlns:p14="http://schemas.microsoft.com/office/powerpoint/2010/main" val="2837244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latin typeface="+mn-lt"/>
                <a:cs typeface="Calibri"/>
              </a:rPr>
              <a:t>Sexual Orientation: </a:t>
            </a:r>
            <a:r>
              <a:rPr lang="en-CA" sz="1200" dirty="0">
                <a:latin typeface="+mn-lt"/>
                <a:ea typeface="Calibri" panose="020F0502020204030204" pitchFamily="34" charset="0"/>
                <a:cs typeface="Calibri"/>
              </a:rPr>
              <a:t>“Attraction = often referred to as a sexual orientation, attraction describes a person’s potential for emotional, spiritual, intellectual, intimate, romantic and/or sexual interest in other</a:t>
            </a:r>
            <a:r>
              <a:rPr lang="en-CA" sz="1200" dirty="0">
                <a:ea typeface="Calibri" panose="020F0502020204030204" pitchFamily="34" charset="0"/>
                <a:cs typeface="Calibri"/>
              </a:rPr>
              <a:t> </a:t>
            </a:r>
            <a:r>
              <a:rPr lang="en-CA" sz="1200" dirty="0">
                <a:latin typeface="+mn-lt"/>
                <a:ea typeface="Calibri" panose="020F0502020204030204" pitchFamily="34" charset="0"/>
                <a:cs typeface="Calibri"/>
              </a:rPr>
              <a:t> people and may form the basis for aspects of one’s identity and/or behaviour”(2).</a:t>
            </a:r>
          </a:p>
          <a:p>
            <a:pPr defTabSz="915772">
              <a:defRPr/>
            </a:pPr>
            <a:endParaRPr lang="en-CA" sz="1200" dirty="0">
              <a:latin typeface="+mn-lt"/>
              <a:cs typeface="Times New Roman" panose="02020603050405020304" pitchFamily="18" charset="0"/>
            </a:endParaRPr>
          </a:p>
          <a:p>
            <a:r>
              <a:rPr lang="en-CA" sz="1200" dirty="0"/>
              <a:t>Amaze.org has a variety of videos. *Preview video(s) to ensure alignment with curriculum.</a:t>
            </a:r>
          </a:p>
          <a:p>
            <a:r>
              <a:rPr lang="en-CA" sz="1200" dirty="0"/>
              <a:t>Optional video: </a:t>
            </a:r>
            <a:r>
              <a:rPr lang="en-CA" sz="1200" b="1" i="1" dirty="0">
                <a:latin typeface="+mn-lt"/>
              </a:rPr>
              <a:t>What is Sexual Orientation? (1:59min) </a:t>
            </a:r>
            <a:r>
              <a:rPr lang="en-CA" sz="1200" i="1" dirty="0">
                <a:latin typeface="+mn-lt"/>
                <a:hlinkClick r:id="rId3"/>
              </a:rPr>
              <a:t>https://amaze.org/?topic=sexual-orientation</a:t>
            </a:r>
            <a:endParaRPr lang="en-CA" sz="1200" i="1" dirty="0">
              <a:latin typeface="+mn-lt"/>
            </a:endParaRPr>
          </a:p>
          <a:p>
            <a:endParaRPr lang="en-CA" sz="1200" dirty="0">
              <a:latin typeface="+mn-lt"/>
            </a:endParaRPr>
          </a:p>
          <a:p>
            <a:r>
              <a:rPr lang="en-CA" sz="1200" dirty="0">
                <a:latin typeface="+mn-lt"/>
              </a:rPr>
              <a:t>For individual definitions on each of these terms check out this resources: </a:t>
            </a:r>
            <a:r>
              <a:rPr lang="en-CA" sz="1200" b="1" dirty="0">
                <a:solidFill>
                  <a:srgbClr val="FF0000"/>
                </a:solidFill>
                <a:latin typeface="+mn-lt"/>
                <a:ea typeface="Calibri" panose="020F0502020204030204" pitchFamily="34" charset="0"/>
                <a:cs typeface="Calibri"/>
              </a:rPr>
              <a:t>LGBTQI2S Terms and Concepts: </a:t>
            </a:r>
            <a:r>
              <a:rPr lang="en-CA" sz="1200" u="sng" dirty="0">
                <a:solidFill>
                  <a:srgbClr val="FF0000"/>
                </a:solidFill>
                <a:latin typeface="+mn-lt"/>
                <a:ea typeface="Calibri" panose="020F0502020204030204" pitchFamily="34" charset="0"/>
                <a:cs typeface="Calibri"/>
                <a:hlinkClick r:id="rId4"/>
              </a:rPr>
              <a:t>https://egale.ca/awareness/terms-and-concepts-updated/</a:t>
            </a:r>
            <a:endParaRPr lang="en-CA" sz="1200" dirty="0">
              <a:latin typeface="+mn-lt"/>
              <a:cs typeface="Calibri"/>
            </a:endParaRPr>
          </a:p>
        </p:txBody>
      </p:sp>
      <p:sp>
        <p:nvSpPr>
          <p:cNvPr id="4" name="Slide Number Placeholder 3"/>
          <p:cNvSpPr>
            <a:spLocks noGrp="1"/>
          </p:cNvSpPr>
          <p:nvPr>
            <p:ph type="sldNum" sz="quarter" idx="5"/>
          </p:nvPr>
        </p:nvSpPr>
        <p:spPr/>
        <p:txBody>
          <a:bodyPr/>
          <a:lstStyle/>
          <a:p>
            <a:fld id="{5DF89DEC-9752-44A4-915D-D6F3F8A2DE81}" type="slidenum">
              <a:rPr lang="en-CA" smtClean="0"/>
              <a:t>7</a:t>
            </a:fld>
            <a:endParaRPr lang="en-CA"/>
          </a:p>
        </p:txBody>
      </p:sp>
    </p:spTree>
    <p:extLst>
      <p:ext uri="{BB962C8B-B14F-4D97-AF65-F5344CB8AC3E}">
        <p14:creationId xmlns:p14="http://schemas.microsoft.com/office/powerpoint/2010/main" val="1623110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000" dirty="0">
                <a:cs typeface="Calibri"/>
              </a:rPr>
              <a:t>The Gender Unicorn: </a:t>
            </a:r>
            <a:r>
              <a:rPr lang="en-CA" sz="1000" dirty="0">
                <a:cs typeface="Calibri"/>
                <a:hlinkClick r:id="rId3"/>
              </a:rPr>
              <a:t>https://transstudent.org/gender/</a:t>
            </a:r>
            <a:r>
              <a:rPr lang="en-CA" sz="1000" dirty="0">
                <a:cs typeface="Calibri"/>
              </a:rPr>
              <a:t>  (3)</a:t>
            </a:r>
            <a:endParaRPr lang="en-CA" sz="1000" dirty="0"/>
          </a:p>
          <a:p>
            <a:pPr marL="171450" indent="-171450">
              <a:buFont typeface="Arial" panose="020B0604020202020204" pitchFamily="34" charset="0"/>
              <a:buChar char="•"/>
            </a:pPr>
            <a:endParaRPr lang="en-CA" sz="1000" dirty="0"/>
          </a:p>
          <a:p>
            <a:pPr marL="171450" indent="-171450">
              <a:buFont typeface="Arial" panose="020B0604020202020204" pitchFamily="34" charset="0"/>
              <a:buChar char="•"/>
            </a:pPr>
            <a:r>
              <a:rPr lang="en-CA" sz="1000" dirty="0"/>
              <a:t>This is a visual tool to help understand the components of human identity:</a:t>
            </a:r>
          </a:p>
          <a:p>
            <a:pPr marL="171450" indent="-171450">
              <a:buFont typeface="Arial" panose="020B0604020202020204" pitchFamily="34" charset="0"/>
              <a:buChar char="•"/>
            </a:pPr>
            <a:r>
              <a:rPr lang="en-CA" sz="1000" dirty="0"/>
              <a:t>Assigned Sex</a:t>
            </a:r>
          </a:p>
          <a:p>
            <a:pPr marL="171450" indent="-171450">
              <a:buFont typeface="Arial" panose="020B0604020202020204" pitchFamily="34" charset="0"/>
              <a:buChar char="•"/>
            </a:pPr>
            <a:r>
              <a:rPr lang="en-CA" sz="1000" dirty="0"/>
              <a:t>Gender identity</a:t>
            </a:r>
          </a:p>
          <a:p>
            <a:pPr marL="171450" indent="-171450">
              <a:buFont typeface="Arial" panose="020B0604020202020204" pitchFamily="34" charset="0"/>
              <a:buChar char="•"/>
            </a:pPr>
            <a:r>
              <a:rPr lang="en-CA" sz="1000" dirty="0"/>
              <a:t>Gender Expression</a:t>
            </a:r>
          </a:p>
          <a:p>
            <a:pPr marL="171450" indent="-171450">
              <a:buFont typeface="Arial" panose="020B0604020202020204" pitchFamily="34" charset="0"/>
              <a:buChar char="•"/>
            </a:pPr>
            <a:r>
              <a:rPr lang="en-CA" sz="1000" dirty="0"/>
              <a:t>Attraction - Physical and Emotional</a:t>
            </a:r>
          </a:p>
          <a:p>
            <a:pPr marL="171450" indent="-171450">
              <a:buFont typeface="Arial" panose="020B0604020202020204" pitchFamily="34" charset="0"/>
              <a:buChar char="•"/>
            </a:pPr>
            <a:endParaRPr lang="en-CA" sz="1000" dirty="0"/>
          </a:p>
          <a:p>
            <a:pPr marL="171450" indent="-171450">
              <a:buFont typeface="Arial" panose="020B0604020202020204" pitchFamily="34" charset="0"/>
              <a:buChar char="•"/>
            </a:pPr>
            <a:r>
              <a:rPr lang="en-CA" sz="1000" dirty="0"/>
              <a:t>There are many terms that are associated with each of these categories, and some of them fall into more than one category.</a:t>
            </a:r>
          </a:p>
          <a:p>
            <a:pPr marL="171450" indent="-171450">
              <a:buFont typeface="Arial" panose="020B0604020202020204" pitchFamily="34" charset="0"/>
              <a:buChar char="•"/>
            </a:pPr>
            <a:r>
              <a:rPr lang="en-CA" sz="1000" dirty="0"/>
              <a:t>Its important to note that the many varying identities and expressions exist on a continuum and are always evolving </a:t>
            </a:r>
          </a:p>
          <a:p>
            <a:pPr marL="171450" indent="-171450">
              <a:buFont typeface="Arial" panose="020B0604020202020204" pitchFamily="34" charset="0"/>
              <a:buChar char="•"/>
            </a:pPr>
            <a:endParaRPr lang="en-CA" sz="1000" dirty="0"/>
          </a:p>
          <a:p>
            <a:pPr marL="171450" indent="-171450">
              <a:buFont typeface="Arial" panose="020B0604020202020204" pitchFamily="34" charset="0"/>
              <a:buChar char="•"/>
            </a:pPr>
            <a:r>
              <a:rPr lang="en-CA" sz="1000" dirty="0"/>
              <a:t>There are a number of factors that can influence an individuals understanding of their gender identity and sexual orientation.  Brainstorm with the class what they think some of those factors (that influence an individuals understanding of their gender identity and sexual orientation) could be?</a:t>
            </a:r>
          </a:p>
          <a:p>
            <a:pPr marL="0" indent="0">
              <a:buFont typeface="Arial" panose="020B0604020202020204" pitchFamily="34" charset="0"/>
              <a:buNone/>
            </a:pPr>
            <a:r>
              <a:rPr lang="en-CA" sz="1000" dirty="0"/>
              <a:t>	Examples include:</a:t>
            </a:r>
          </a:p>
          <a:p>
            <a:pPr marL="1543050" lvl="3" indent="-171450">
              <a:buFont typeface="Arial" panose="020B0604020202020204" pitchFamily="34" charset="0"/>
              <a:buChar char="•"/>
            </a:pPr>
            <a:r>
              <a:rPr lang="en-CA" sz="1000" dirty="0"/>
              <a:t>acceptance, stigma, culture, religion, media, stereotypes, self-image and self awareness can all impact how an individual see’ s themselves.</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8</a:t>
            </a:fld>
            <a:endParaRPr lang="en-CA"/>
          </a:p>
        </p:txBody>
      </p:sp>
    </p:spTree>
    <p:extLst>
      <p:ext uri="{BB962C8B-B14F-4D97-AF65-F5344CB8AC3E}">
        <p14:creationId xmlns:p14="http://schemas.microsoft.com/office/powerpoint/2010/main" val="881177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just">
              <a:lnSpc>
                <a:spcPct val="107000"/>
              </a:lnSpc>
              <a:buFont typeface="Symbol" panose="05050102010706020507" pitchFamily="18" charset="2"/>
              <a:buChar char=""/>
            </a:pPr>
            <a:r>
              <a:rPr lang="en-CA" sz="1200" dirty="0">
                <a:solidFill>
                  <a:srgbClr val="FF0000"/>
                </a:solidFill>
                <a:latin typeface="+mn-lt"/>
                <a:ea typeface="Calibri" panose="020F0502020204030204" pitchFamily="34" charset="0"/>
                <a:cs typeface="Calibri"/>
              </a:rPr>
              <a:t>“</a:t>
            </a:r>
            <a:r>
              <a:rPr lang="en-CA" sz="1200" dirty="0">
                <a:solidFill>
                  <a:schemeClr val="tx1"/>
                </a:solidFill>
                <a:latin typeface="+mn-lt"/>
                <a:ea typeface="Calibri" panose="020F0502020204030204" pitchFamily="34" charset="0"/>
                <a:cs typeface="Calibri"/>
              </a:rPr>
              <a:t>Pronouns are words used to refer to a person other than their name”(4).</a:t>
            </a:r>
            <a:r>
              <a:rPr lang="en-CA" sz="1200" dirty="0">
                <a:ea typeface="Calibri" panose="020F0502020204030204" pitchFamily="34" charset="0"/>
                <a:cs typeface="Calibri"/>
              </a:rPr>
              <a:t>  </a:t>
            </a:r>
            <a:endParaRPr lang="en-US" sz="1200" dirty="0"/>
          </a:p>
          <a:p>
            <a:pPr marL="915670" algn="just">
              <a:lnSpc>
                <a:spcPct val="107000"/>
              </a:lnSpc>
            </a:pPr>
            <a:r>
              <a:rPr lang="en-CA" sz="1200" dirty="0">
                <a:solidFill>
                  <a:schemeClr val="tx1"/>
                </a:solidFill>
                <a:latin typeface="+mn-lt"/>
                <a:ea typeface="Calibri" panose="020F0502020204030204" pitchFamily="34" charset="0"/>
                <a:cs typeface="Calibri"/>
              </a:rPr>
              <a:t>For example, “Have you heard from Stacey? </a:t>
            </a:r>
            <a:r>
              <a:rPr lang="en-CA" sz="1200" b="1" dirty="0">
                <a:solidFill>
                  <a:schemeClr val="tx1"/>
                </a:solidFill>
                <a:latin typeface="+mn-lt"/>
                <a:ea typeface="Calibri" panose="020F0502020204030204" pitchFamily="34" charset="0"/>
                <a:cs typeface="Calibri"/>
              </a:rPr>
              <a:t>She</a:t>
            </a:r>
            <a:r>
              <a:rPr lang="en-CA" sz="1200" dirty="0">
                <a:solidFill>
                  <a:schemeClr val="tx1"/>
                </a:solidFill>
                <a:latin typeface="+mn-lt"/>
                <a:ea typeface="Calibri" panose="020F0502020204030204" pitchFamily="34" charset="0"/>
                <a:cs typeface="Calibri"/>
              </a:rPr>
              <a:t> hasn’t responded to my texts today.</a:t>
            </a:r>
          </a:p>
          <a:p>
            <a:pPr marL="915670" algn="just">
              <a:lnSpc>
                <a:spcPct val="107000"/>
              </a:lnSpc>
            </a:pPr>
            <a:r>
              <a:rPr lang="en-CA" sz="1200" b="1" dirty="0">
                <a:solidFill>
                  <a:schemeClr val="tx1"/>
                </a:solidFill>
                <a:latin typeface="+mn-lt"/>
                <a:ea typeface="Calibri" panose="020F0502020204030204" pitchFamily="34" charset="0"/>
                <a:cs typeface="Calibri"/>
              </a:rPr>
              <a:t>She</a:t>
            </a:r>
            <a:r>
              <a:rPr lang="en-CA" sz="1200" dirty="0">
                <a:solidFill>
                  <a:schemeClr val="tx1"/>
                </a:solidFill>
                <a:latin typeface="+mn-lt"/>
                <a:ea typeface="Calibri" panose="020F0502020204030204" pitchFamily="34" charset="0"/>
                <a:cs typeface="Calibri"/>
              </a:rPr>
              <a:t> is the </a:t>
            </a:r>
            <a:r>
              <a:rPr lang="en-CA" sz="1200" b="1" dirty="0">
                <a:solidFill>
                  <a:schemeClr val="tx1"/>
                </a:solidFill>
                <a:latin typeface="+mn-lt"/>
                <a:ea typeface="Calibri" panose="020F0502020204030204" pitchFamily="34" charset="0"/>
                <a:cs typeface="Calibri"/>
              </a:rPr>
              <a:t>pronoun</a:t>
            </a:r>
            <a:endParaRPr lang="en-CA" sz="1200" dirty="0">
              <a:solidFill>
                <a:schemeClr val="tx1"/>
              </a:solidFill>
              <a:latin typeface="+mn-lt"/>
              <a:ea typeface="Calibri" panose="020F0502020204030204" pitchFamily="34" charset="0"/>
              <a:cs typeface="Calibri"/>
            </a:endParaRPr>
          </a:p>
          <a:p>
            <a:pPr marL="342900" indent="-342900" algn="just">
              <a:lnSpc>
                <a:spcPct val="107000"/>
              </a:lnSpc>
              <a:buFont typeface="Symbol" panose="05050102010706020507" pitchFamily="18" charset="2"/>
              <a:buChar char=""/>
            </a:pPr>
            <a:r>
              <a:rPr lang="en-CA" sz="1200" dirty="0">
                <a:solidFill>
                  <a:schemeClr val="tx1"/>
                </a:solidFill>
                <a:latin typeface="+mn-lt"/>
                <a:ea typeface="Calibri" panose="020F0502020204030204" pitchFamily="34" charset="0"/>
                <a:cs typeface="Calibri"/>
              </a:rPr>
              <a:t>“it is a respectful and inclusive practice to use gender neutral pronouns, they/them/theirs, when referring to any person whose pronouns you do not yet know, until you are able to find out”(4).</a:t>
            </a:r>
          </a:p>
          <a:p>
            <a:pPr marL="342900" indent="-342900" algn="just">
              <a:lnSpc>
                <a:spcPct val="107000"/>
              </a:lnSpc>
              <a:spcAft>
                <a:spcPts val="801"/>
              </a:spcAft>
              <a:buFont typeface="Symbol" panose="05050102010706020507" pitchFamily="18" charset="2"/>
              <a:buChar char=""/>
            </a:pPr>
            <a:r>
              <a:rPr lang="en-CA" sz="1200" dirty="0">
                <a:ea typeface="Calibri" panose="020F0502020204030204" pitchFamily="34" charset="0"/>
                <a:cs typeface="Calibri"/>
              </a:rPr>
              <a:t>It's </a:t>
            </a:r>
            <a:r>
              <a:rPr lang="en-CA" sz="1200" dirty="0">
                <a:solidFill>
                  <a:schemeClr val="tx1"/>
                </a:solidFill>
                <a:latin typeface="+mn-lt"/>
                <a:ea typeface="Calibri" panose="020F0502020204030204" pitchFamily="34" charset="0"/>
                <a:cs typeface="Calibri"/>
              </a:rPr>
              <a:t>important and respectful to use a person’s self-determined pronoun, rather than assuming what their pronouns are.</a:t>
            </a:r>
            <a:r>
              <a:rPr lang="en-CA" sz="1200" dirty="0">
                <a:ea typeface="Calibri" panose="020F0502020204030204" pitchFamily="34" charset="0"/>
                <a:cs typeface="Calibri"/>
              </a:rPr>
              <a:t> </a:t>
            </a:r>
            <a:r>
              <a:rPr lang="en-CA" sz="1200" dirty="0">
                <a:solidFill>
                  <a:schemeClr val="tx1"/>
                </a:solidFill>
                <a:latin typeface="+mn-lt"/>
                <a:ea typeface="Calibri" panose="020F0502020204030204" pitchFamily="34" charset="0"/>
                <a:cs typeface="Calibri"/>
              </a:rPr>
              <a:t> If you don’t know what their pronouns are, just ask!</a:t>
            </a:r>
          </a:p>
          <a:p>
            <a:pPr marL="343414" indent="-343414" algn="just">
              <a:lnSpc>
                <a:spcPct val="107000"/>
              </a:lnSpc>
              <a:spcAft>
                <a:spcPts val="801"/>
              </a:spcAft>
              <a:buFont typeface="Symbol" panose="05050102010706020507" pitchFamily="18" charset="2"/>
              <a:buChar char=""/>
            </a:pPr>
            <a:endParaRPr lang="en-CA" sz="1200" dirty="0">
              <a:solidFill>
                <a:srgbClr val="FF0000"/>
              </a:solidFill>
              <a:latin typeface="+mn-lt"/>
              <a:ea typeface="Calibri" panose="020F0502020204030204" pitchFamily="34" charset="0"/>
              <a:cs typeface="Times New Roman" panose="02020603050405020304" pitchFamily="18" charset="0"/>
            </a:endParaRPr>
          </a:p>
          <a:p>
            <a:pPr algn="just" defTabSz="915772">
              <a:lnSpc>
                <a:spcPct val="107000"/>
              </a:lnSpc>
              <a:spcAft>
                <a:spcPts val="801"/>
              </a:spcAft>
              <a:defRPr/>
            </a:pPr>
            <a:r>
              <a:rPr lang="en-CA" sz="1200" b="1" dirty="0">
                <a:solidFill>
                  <a:schemeClr val="tx1"/>
                </a:solidFill>
                <a:latin typeface="+mn-lt"/>
                <a:ea typeface="Calibri" panose="020F0502020204030204" pitchFamily="34" charset="0"/>
                <a:cs typeface="Calibri"/>
              </a:rPr>
              <a:t>Helpful Resource</a:t>
            </a:r>
            <a:r>
              <a:rPr lang="en-CA" sz="1200" dirty="0">
                <a:solidFill>
                  <a:schemeClr val="tx1"/>
                </a:solidFill>
                <a:latin typeface="+mn-lt"/>
                <a:ea typeface="Calibri" panose="020F0502020204030204" pitchFamily="34" charset="0"/>
                <a:cs typeface="Calibri"/>
              </a:rPr>
              <a:t> -</a:t>
            </a:r>
            <a:r>
              <a:rPr lang="en-CA" sz="1200" dirty="0">
                <a:ea typeface="Calibri" panose="020F0502020204030204" pitchFamily="34" charset="0"/>
                <a:cs typeface="Calibri"/>
              </a:rPr>
              <a:t> </a:t>
            </a:r>
            <a:r>
              <a:rPr lang="en-CA" sz="1200" dirty="0">
                <a:solidFill>
                  <a:schemeClr val="tx1"/>
                </a:solidFill>
                <a:latin typeface="+mn-lt"/>
                <a:ea typeface="Calibri" panose="020F0502020204030204" pitchFamily="34" charset="0"/>
                <a:cs typeface="Calibri"/>
              </a:rPr>
              <a:t> </a:t>
            </a:r>
            <a:r>
              <a:rPr lang="en-CA" sz="1200" b="1" dirty="0">
                <a:solidFill>
                  <a:schemeClr val="tx1"/>
                </a:solidFill>
                <a:latin typeface="+mn-lt"/>
                <a:ea typeface="Calibri" panose="020F0502020204030204" pitchFamily="34" charset="0"/>
                <a:cs typeface="Calibri"/>
              </a:rPr>
              <a:t>Pronoun Usage Guide:</a:t>
            </a:r>
            <a:r>
              <a:rPr lang="en-CA" sz="1200" dirty="0">
                <a:solidFill>
                  <a:schemeClr val="tx1"/>
                </a:solidFill>
                <a:latin typeface="+mn-lt"/>
                <a:ea typeface="Calibri" panose="020F0502020204030204" pitchFamily="34" charset="0"/>
                <a:cs typeface="Calibri"/>
              </a:rPr>
              <a:t> </a:t>
            </a:r>
            <a:r>
              <a:rPr lang="en-CA" sz="1200" u="sng" dirty="0">
                <a:solidFill>
                  <a:srgbClr val="FF0000"/>
                </a:solidFill>
                <a:latin typeface="+mn-lt"/>
                <a:ea typeface="Calibri" panose="020F0502020204030204" pitchFamily="34" charset="0"/>
                <a:cs typeface="Calibri"/>
                <a:hlinkClick r:id="rId3"/>
              </a:rPr>
              <a:t>https://egale.ca/awareness/pronoun-usage-guide/</a:t>
            </a:r>
            <a:endParaRPr lang="en-CA" sz="1200" b="1" dirty="0">
              <a:solidFill>
                <a:srgbClr val="FF0000"/>
              </a:solidFill>
              <a:latin typeface="+mn-lt"/>
              <a:ea typeface="Calibri" panose="020F0502020204030204" pitchFamily="34" charset="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9</a:t>
            </a:fld>
            <a:endParaRPr lang="en-CA"/>
          </a:p>
        </p:txBody>
      </p:sp>
    </p:spTree>
    <p:extLst>
      <p:ext uri="{BB962C8B-B14F-4D97-AF65-F5344CB8AC3E}">
        <p14:creationId xmlns:p14="http://schemas.microsoft.com/office/powerpoint/2010/main" val="3404680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“Everyday language is often unnecessarily gendered. By shifting towards inclusive language, we can contribute to a more affirming environment that respects the gender identities of all people.</a:t>
            </a:r>
            <a:endParaRPr lang="en-CA" sz="1200" dirty="0">
              <a:solidFill>
                <a:schemeClr val="tx1"/>
              </a:solidFill>
              <a:latin typeface="+mn-lt"/>
              <a:ea typeface="Times New Roman" panose="02020603050405020304" pitchFamily="18" charset="0"/>
              <a:cs typeface="Calibri" panose="020F0502020204030204"/>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Pronouns and names are not the only parts of language marked by gender. Always be mindful of your assumptions and consider gender-neutral ways of communicating the same phrases. These tips are especially important in instances where you are referring to a general audience or don’t know the gender of the people you are speaking to.</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Remember that you cannot tell someone’s gender identity by the way they look, so it is best not to assume.</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Inclusive language is inclusive for everyone, not just the 2SLGBTQI people.</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It is best practice to use gender-neutral language when addressing a general audience or people you do not know.</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ea typeface="Times New Roman" panose="02020603050405020304" pitchFamily="18" charset="0"/>
              </a:rPr>
              <a:t>Affirming</a:t>
            </a:r>
            <a:r>
              <a:rPr lang="en-CA" sz="1200" spc="35" dirty="0">
                <a:solidFill>
                  <a:schemeClr val="tx1"/>
                </a:solidFill>
                <a:latin typeface="+mn-lt"/>
                <a:ea typeface="Times New Roman" panose="02020603050405020304" pitchFamily="18" charset="0"/>
              </a:rPr>
              <a:t> language is a great way to demonstrate allyship.</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It is okay to make mistakes!</a:t>
            </a:r>
            <a:r>
              <a:rPr lang="en-CA" sz="1200" spc="35" dirty="0">
                <a:ea typeface="Times New Roman" panose="02020603050405020304" pitchFamily="18" charset="0"/>
              </a:rPr>
              <a:t> </a:t>
            </a:r>
            <a:r>
              <a:rPr lang="en-CA" sz="1200" spc="35" dirty="0">
                <a:solidFill>
                  <a:schemeClr val="tx1"/>
                </a:solidFill>
                <a:latin typeface="+mn-lt"/>
                <a:ea typeface="Times New Roman" panose="02020603050405020304" pitchFamily="18" charset="0"/>
              </a:rPr>
              <a:t> Learn from them and commit to doing better the next time”(5)</a:t>
            </a:r>
            <a:endParaRPr lang="en-CA" sz="1200" dirty="0">
              <a:solidFill>
                <a:schemeClr val="tx1"/>
              </a:solidFill>
              <a:latin typeface="+mn-lt"/>
              <a:ea typeface="Times New Roman" panose="02020603050405020304" pitchFamily="18" charset="0"/>
              <a:cs typeface="Calibri" panose="020F0502020204030204"/>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10</a:t>
            </a:fld>
            <a:endParaRPr lang="en-CA"/>
          </a:p>
        </p:txBody>
      </p:sp>
    </p:spTree>
    <p:extLst>
      <p:ext uri="{BB962C8B-B14F-4D97-AF65-F5344CB8AC3E}">
        <p14:creationId xmlns:p14="http://schemas.microsoft.com/office/powerpoint/2010/main" val="1690159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Brainstorm</a:t>
            </a:r>
            <a:r>
              <a:rPr lang="en-CA" sz="1200" dirty="0"/>
              <a:t> with the class different sources of support.</a:t>
            </a:r>
          </a:p>
          <a:p>
            <a:endParaRPr lang="en-CA" sz="1200" dirty="0"/>
          </a:p>
          <a:p>
            <a:r>
              <a:rPr lang="en-CA" sz="1200" dirty="0"/>
              <a:t>Examples:</a:t>
            </a:r>
            <a:endParaRPr lang="en-CA" sz="1200" dirty="0">
              <a:cs typeface="Calibri"/>
            </a:endParaRPr>
          </a:p>
          <a:p>
            <a:pPr marL="171450" indent="-171450">
              <a:buFont typeface="Arial" panose="020B0604020202020204" pitchFamily="34" charset="0"/>
              <a:buChar char="•"/>
            </a:pPr>
            <a:r>
              <a:rPr lang="en-CA" sz="1200" dirty="0"/>
              <a:t>Talking to peers (who may be going through and feeling the same way)</a:t>
            </a:r>
            <a:endParaRPr lang="en-CA" sz="1200" dirty="0">
              <a:cs typeface="Calibri"/>
            </a:endParaRPr>
          </a:p>
          <a:p>
            <a:pPr marL="171450" indent="-171450">
              <a:buFont typeface="Arial" panose="020B0604020202020204" pitchFamily="34" charset="0"/>
              <a:buChar char="•"/>
            </a:pPr>
            <a:r>
              <a:rPr lang="en-CA" sz="1200" dirty="0"/>
              <a:t>School guidance counsellors</a:t>
            </a:r>
            <a:endParaRPr lang="en-CA" sz="1200" dirty="0">
              <a:cs typeface="Calibri"/>
            </a:endParaRPr>
          </a:p>
          <a:p>
            <a:pPr marL="171450" indent="-171450">
              <a:buFont typeface="Arial" panose="020B0604020202020204" pitchFamily="34" charset="0"/>
              <a:buChar char="•"/>
            </a:pPr>
            <a:r>
              <a:rPr lang="en-CA" sz="1200" dirty="0"/>
              <a:t>Health professionals</a:t>
            </a:r>
            <a:endParaRPr lang="en-CA" sz="1200" dirty="0">
              <a:cs typeface="Calibri"/>
            </a:endParaRPr>
          </a:p>
          <a:p>
            <a:pPr marL="171450" indent="-171450">
              <a:buFont typeface="Arial" panose="020B0604020202020204" pitchFamily="34" charset="0"/>
              <a:buChar char="•"/>
            </a:pPr>
            <a:r>
              <a:rPr lang="en-CA" sz="1200" dirty="0"/>
              <a:t>Trusted adults and friends</a:t>
            </a:r>
            <a:endParaRPr lang="en-CA" sz="1200" dirty="0">
              <a:cs typeface="Calibri"/>
            </a:endParaRPr>
          </a:p>
          <a:p>
            <a:pPr marL="171450" indent="-171450">
              <a:buFont typeface="Arial" panose="020B0604020202020204" pitchFamily="34" charset="0"/>
              <a:buChar char="•"/>
            </a:pPr>
            <a:r>
              <a:rPr lang="en-CA" sz="1200" dirty="0"/>
              <a:t>Clubs and alliances</a:t>
            </a:r>
            <a:endParaRPr lang="en-CA" sz="1200" dirty="0">
              <a:cs typeface="Calibri"/>
            </a:endParaRPr>
          </a:p>
          <a:p>
            <a:endParaRPr lang="en-CA" sz="1200" dirty="0">
              <a:cs typeface="Calibri"/>
            </a:endParaRPr>
          </a:p>
          <a:p>
            <a:r>
              <a:rPr lang="en-CA" sz="1200" dirty="0"/>
              <a:t>It’s important that the students know that they are NOT alone.</a:t>
            </a:r>
            <a:endParaRPr lang="en-CA" sz="1200" dirty="0">
              <a:cs typeface="Calibri"/>
            </a:endParaRPr>
          </a:p>
          <a:p>
            <a:endParaRPr lang="en-CA" sz="1200" b="1" dirty="0"/>
          </a:p>
          <a:p>
            <a:r>
              <a:rPr lang="en-CA" sz="1100" dirty="0"/>
              <a:t>Below is a list of </a:t>
            </a:r>
            <a:r>
              <a:rPr lang="en-CA" sz="1100" b="1" dirty="0"/>
              <a:t>local supports </a:t>
            </a:r>
            <a:r>
              <a:rPr lang="en-CA" sz="1100" dirty="0"/>
              <a:t>and resources: </a:t>
            </a:r>
            <a:endParaRPr lang="en-CA" sz="1100" dirty="0">
              <a:cs typeface="Calibri"/>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3"/>
              </a:rPr>
              <a:t>Say out loud.</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 group for open minded youth. It offers a safe place for Lesbian, Gay, Bisexual, Transgender and questioning youth to connect, seek support, develop new friendships, express themselves, learn about the LGBTQ community and most importantly, have fun. (Belleville – 613-985-9650)</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4"/>
              </a:rPr>
              <a:t>Spectrum.</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 safe and supportive space for 2SLGBTQI+ youth to hangout, make new friends, enjoy activities and discussions with peers, etc. (Quinte West – 613-392-6946)</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5"/>
              </a:rPr>
              <a:t>Discover </a:t>
            </a:r>
            <a:r>
              <a:rPr lang="en-CA" sz="1200" kern="0" dirty="0" err="1">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5"/>
              </a:rPr>
              <a:t>YOUth</a:t>
            </a: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5"/>
              </a:rPr>
              <a:t>.</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An all-inclusive safer space for 2SLGBTQI+ youth and their allies.  Regularly host guests from our local queer community and beyond. Often do art projects and workshops while discussing our challenges and successes. (Prince Edward County – 613-476-5962)</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err="1">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6"/>
              </a:rPr>
              <a:t>TRANSforum</a:t>
            </a: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6"/>
              </a:rPr>
              <a:t> Quinte.</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Offers safe, confidential, free support and recreational group for transgender individuals, questioning or transitioning. (705-313-5124)</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CA" sz="1100" dirty="0">
              <a:cs typeface="Calibri"/>
            </a:endParaRPr>
          </a:p>
          <a:p>
            <a:endParaRPr lang="en-CA" sz="1100" dirty="0">
              <a:cs typeface="Calibri"/>
            </a:endParaRPr>
          </a:p>
          <a:p>
            <a:pPr algn="l"/>
            <a:r>
              <a:rPr lang="en-CA" sz="1100" b="1" dirty="0"/>
              <a:t>KCHC Transgender Health Care</a:t>
            </a:r>
            <a:r>
              <a:rPr lang="en-CA" sz="1100" dirty="0"/>
              <a:t>: </a:t>
            </a:r>
            <a:r>
              <a:rPr lang="en-CA" sz="1100" dirty="0">
                <a:hlinkClick r:id="rId7"/>
              </a:rPr>
              <a:t>https://kchc.ca/weller-avenue/transgender-health- care/</a:t>
            </a:r>
            <a:r>
              <a:rPr lang="en-CA" sz="1100" dirty="0"/>
              <a:t> </a:t>
            </a:r>
            <a:endParaRPr lang="en-CA" sz="1100" dirty="0">
              <a:cs typeface="Calibri"/>
            </a:endParaRPr>
          </a:p>
          <a:p>
            <a:endParaRPr lang="en-CA" sz="1100" b="1" dirty="0"/>
          </a:p>
          <a:p>
            <a:r>
              <a:rPr lang="en-CA" sz="1100" b="1" dirty="0"/>
              <a:t>Belleville Pride: </a:t>
            </a:r>
            <a:r>
              <a:rPr lang="en-CA" sz="1200" u="sng" kern="0" dirty="0">
                <a:solidFill>
                  <a:srgbClr val="0000FF"/>
                </a:solidFill>
                <a:effectLst/>
                <a:latin typeface="Open Sans" panose="020B0606030504020204" pitchFamily="34" charset="0"/>
                <a:ea typeface="Times New Roman" panose="02020603050405020304" pitchFamily="18" charset="0"/>
                <a:cs typeface="Times New Roman" panose="02020603050405020304" pitchFamily="18" charset="0"/>
                <a:hlinkClick r:id="rId8"/>
              </a:rPr>
              <a:t>https://bayofquintepride.ca/</a:t>
            </a:r>
            <a:r>
              <a:rPr lang="en-CA" sz="1200" kern="0" dirty="0">
                <a:solidFill>
                  <a:srgbClr val="0A0A0A"/>
                </a:solidFill>
                <a:effectLst/>
                <a:latin typeface="Open Sans" panose="020B0606030504020204" pitchFamily="34" charset="0"/>
                <a:ea typeface="Times New Roman" panose="02020603050405020304" pitchFamily="18" charset="0"/>
              </a:rPr>
              <a:t> </a:t>
            </a:r>
            <a:endParaRPr lang="en-CA" sz="1100" dirty="0">
              <a:cs typeface="Calibri"/>
              <a:hlinkClick r:id="" action="ppaction://noaction"/>
            </a:endParaRPr>
          </a:p>
          <a:p>
            <a:pPr marL="285293" indent="-285293">
              <a:buFont typeface="Arial" panose="020B0604020202020204" pitchFamily="34" charset="0"/>
              <a:buChar char="•"/>
            </a:pPr>
            <a:endParaRPr lang="en-CA" sz="1100" b="1"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9"/>
              </a:rPr>
              <a:t>Rainbow Caregivers Network.</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 peer support group for people who care for individuals who identify within the LGBTQ+ community (</a:t>
            </a:r>
            <a:r>
              <a:rPr lang="en-CA" sz="1200" kern="0" dirty="0" err="1">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eg.</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Parents, grandparents, teachers or care providers). (613-849-4641)</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CA" sz="1200" b="1" dirty="0">
              <a:cs typeface="Calibri"/>
            </a:endParaRPr>
          </a:p>
          <a:p>
            <a:r>
              <a:rPr lang="en-CA" sz="1200" b="1" dirty="0">
                <a:cs typeface="Calibri"/>
              </a:rPr>
              <a:t>Other supports</a:t>
            </a:r>
          </a:p>
          <a:p>
            <a:endParaRPr lang="en-CA" sz="1200" b="1" dirty="0">
              <a:cs typeface="Calibri"/>
            </a:endParaRPr>
          </a:p>
          <a:p>
            <a:r>
              <a:rPr lang="en-CA" sz="1200" b="1" dirty="0">
                <a:cs typeface="Calibri"/>
              </a:rPr>
              <a:t>LGBT Youth Line </a:t>
            </a:r>
            <a:r>
              <a:rPr lang="en-CA" sz="1200" b="0" dirty="0">
                <a:cs typeface="Calibri"/>
                <a:hlinkClick r:id="rId10"/>
              </a:rPr>
              <a:t>www.youthline.ca</a:t>
            </a:r>
            <a:r>
              <a:rPr lang="en-CA" sz="1200" b="0" dirty="0">
                <a:cs typeface="Calibri"/>
              </a:rPr>
              <a:t> </a:t>
            </a:r>
          </a:p>
          <a:p>
            <a:pPr marL="0" indent="0">
              <a:buFontTx/>
              <a:buNone/>
            </a:pPr>
            <a:r>
              <a:rPr lang="en-CA" sz="1200" b="1" dirty="0">
                <a:cs typeface="Calibri"/>
              </a:rPr>
              <a:t>Trans Lifeline </a:t>
            </a:r>
            <a:r>
              <a:rPr lang="en-CA" sz="1200" b="0" dirty="0">
                <a:cs typeface="Calibri"/>
                <a:hlinkClick r:id="rId11"/>
              </a:rPr>
              <a:t>www.translifeline.org</a:t>
            </a:r>
          </a:p>
          <a:p>
            <a:pPr marL="0" indent="0">
              <a:buFontTx/>
              <a:buNone/>
            </a:pPr>
            <a:r>
              <a:rPr lang="en-CA" sz="1200" b="1" dirty="0">
                <a:cs typeface="Calibri"/>
              </a:rPr>
              <a:t>Kids Help Phone </a:t>
            </a:r>
            <a:r>
              <a:rPr lang="en-CA" sz="1200" b="0" dirty="0">
                <a:cs typeface="Calibri"/>
              </a:rPr>
              <a:t>www.kidshelpphone.ca</a:t>
            </a:r>
          </a:p>
          <a:p>
            <a:pPr marL="0" indent="0">
              <a:buFontTx/>
              <a:buNone/>
            </a:pPr>
            <a:endParaRPr lang="en-CA" sz="1200" b="0" dirty="0">
              <a:cs typeface="Calibri"/>
            </a:endParaRPr>
          </a:p>
          <a:p>
            <a:pPr marL="0" indent="0">
              <a:buFontTx/>
              <a:buNone/>
            </a:pPr>
            <a:endParaRPr lang="en-CA" sz="1200" b="0" dirty="0">
              <a:cs typeface="Calibri"/>
            </a:endParaRPr>
          </a:p>
          <a:p>
            <a:pPr marL="0" indent="0">
              <a:buFontTx/>
              <a:buNone/>
            </a:pPr>
            <a:endParaRPr lang="en-CA" sz="1200" b="0" dirty="0">
              <a:cs typeface="Calibri"/>
            </a:endParaRPr>
          </a:p>
          <a:p>
            <a:pPr marL="171450" indent="-171450">
              <a:buFontTx/>
              <a:buChar char="-"/>
            </a:pPr>
            <a:endParaRPr lang="en-CA" sz="1200" b="0" dirty="0">
              <a:cs typeface="Calibri"/>
            </a:endParaRPr>
          </a:p>
          <a:p>
            <a:pPr marL="171450" indent="-171450">
              <a:buFontTx/>
              <a:buChar char="-"/>
            </a:pPr>
            <a:endParaRPr lang="en-CA" sz="1200" b="1" dirty="0">
              <a:cs typeface="Calibri"/>
            </a:endParaRPr>
          </a:p>
          <a:p>
            <a:pPr marL="171450" indent="-171450">
              <a:buFontTx/>
              <a:buChar char="-"/>
            </a:pPr>
            <a:endParaRPr lang="en-CA" sz="1200" b="1"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11</a:t>
            </a:fld>
            <a:endParaRPr lang="en-CA"/>
          </a:p>
        </p:txBody>
      </p:sp>
    </p:spTree>
    <p:extLst>
      <p:ext uri="{BB962C8B-B14F-4D97-AF65-F5344CB8AC3E}">
        <p14:creationId xmlns:p14="http://schemas.microsoft.com/office/powerpoint/2010/main" val="3789492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Encourage students to speak with a trusted adult regarding any questions or concerns related to the content covered in the presentation.</a:t>
            </a:r>
          </a:p>
        </p:txBody>
      </p:sp>
      <p:sp>
        <p:nvSpPr>
          <p:cNvPr id="4" name="Slide Number Placeholder 3"/>
          <p:cNvSpPr>
            <a:spLocks noGrp="1"/>
          </p:cNvSpPr>
          <p:nvPr>
            <p:ph type="sldNum" sz="quarter" idx="5"/>
          </p:nvPr>
        </p:nvSpPr>
        <p:spPr/>
        <p:txBody>
          <a:bodyPr/>
          <a:lstStyle/>
          <a:p>
            <a:fld id="{5DF89DEC-9752-44A4-915D-D6F3F8A2DE81}" type="slidenum">
              <a:rPr lang="en-CA" smtClean="0"/>
              <a:t>12</a:t>
            </a:fld>
            <a:endParaRPr lang="en-CA"/>
          </a:p>
        </p:txBody>
      </p:sp>
    </p:spTree>
    <p:extLst>
      <p:ext uri="{BB962C8B-B14F-4D97-AF65-F5344CB8AC3E}">
        <p14:creationId xmlns:p14="http://schemas.microsoft.com/office/powerpoint/2010/main" val="1931933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200" b="1" dirty="0"/>
              <a:t>*This power-point presentation and speaker notes are for educator use only.</a:t>
            </a:r>
          </a:p>
          <a:p>
            <a:endParaRPr lang="en-CA" sz="1200" dirty="0"/>
          </a:p>
          <a:p>
            <a:r>
              <a:rPr lang="en-CA" sz="1200" dirty="0"/>
              <a:t>Refer to the Sexuality Teaching Kit, Puberty Review section for additional information.</a:t>
            </a:r>
            <a:endParaRPr lang="en-CA" sz="1200" dirty="0">
              <a:ea typeface="Calibri"/>
              <a:cs typeface="Calibri"/>
            </a:endParaRPr>
          </a:p>
          <a:p>
            <a:endParaRPr lang="en-CA" sz="1200" dirty="0"/>
          </a:p>
          <a:p>
            <a:endParaRPr lang="en-CA" sz="1200" dirty="0"/>
          </a:p>
          <a:p>
            <a:r>
              <a:rPr lang="en-CA" sz="1200" dirty="0"/>
              <a:t>Amaze.org has a variety of videos. *Preview video(s) to ensure alignment with curriculum.  </a:t>
            </a:r>
          </a:p>
          <a:p>
            <a:r>
              <a:rPr lang="en-CA" sz="1200" dirty="0"/>
              <a:t>Optional 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Anatomy: Assigned sex at Birth (Female) (1:51 min) available at: </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https://www.youtube.com/watch?v=j9QgcCK6FKM</a:t>
            </a:r>
            <a:endParaRPr lang="en-CA"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Anatomy: Assigned sex at Birth (Male) (3:06 min) available at: </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https://www.youtube.com/watch?v=G2ciOhidKpg&amp;t=1s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DF89DEC-9752-44A4-915D-D6F3F8A2DE81}" type="slidenum">
              <a:rPr lang="en-CA" smtClean="0"/>
              <a:t>14</a:t>
            </a:fld>
            <a:endParaRPr lang="en-CA"/>
          </a:p>
        </p:txBody>
      </p:sp>
    </p:spTree>
    <p:extLst>
      <p:ext uri="{BB962C8B-B14F-4D97-AF65-F5344CB8AC3E}">
        <p14:creationId xmlns:p14="http://schemas.microsoft.com/office/powerpoint/2010/main" val="4060896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cs typeface="Calibri" panose="020F0502020204030204"/>
              </a:rPr>
              <a:t>Puberty typically starts around the ages of 7-14. </a:t>
            </a:r>
          </a:p>
          <a:p>
            <a:r>
              <a:rPr lang="en-US" sz="1200" dirty="0"/>
              <a:t>During puberty, people with ovaries will start producing </a:t>
            </a:r>
            <a:r>
              <a:rPr lang="en-US" sz="1200" u="sng" dirty="0"/>
              <a:t>estrogen</a:t>
            </a:r>
            <a:r>
              <a:rPr lang="en-US" sz="1200" dirty="0"/>
              <a:t> and </a:t>
            </a:r>
            <a:r>
              <a:rPr lang="en-US" sz="1200" u="sng" dirty="0"/>
              <a:t>progesterone</a:t>
            </a:r>
            <a:r>
              <a:rPr lang="en-US" sz="1200" dirty="0"/>
              <a:t>, while people with testicles will start producing </a:t>
            </a:r>
            <a:r>
              <a:rPr lang="en-US" sz="1200" u="sng" dirty="0"/>
              <a:t>testosterone</a:t>
            </a:r>
            <a:r>
              <a:rPr lang="en-US" sz="1200" dirty="0"/>
              <a:t>. However, all reproductive hormones are present in all biological sexes. To signal the changes of puberty, these hormones move around the body through the bloodstream. (1)</a:t>
            </a:r>
            <a:endParaRPr lang="en-US" dirty="0"/>
          </a:p>
          <a:p>
            <a:endParaRPr lang="en-US" sz="1200" dirty="0">
              <a:cs typeface="Calibri"/>
            </a:endParaRPr>
          </a:p>
          <a:p>
            <a:r>
              <a:rPr lang="en-US" sz="1200" dirty="0">
                <a:solidFill>
                  <a:srgbClr val="000000"/>
                </a:solidFill>
                <a:latin typeface="Calibri" panose="020F0502020204030204"/>
                <a:ea typeface="Calibri" panose="020F0502020204030204" pitchFamily="34" charset="0"/>
                <a:cs typeface="Calibri"/>
              </a:rPr>
              <a:t>Always Changing and Growing Up: Everything you need to know about puberty Grades 5-6 [Internet]</a:t>
            </a:r>
            <a:endParaRPr lang="en-US" sz="1200" dirty="0">
              <a:solidFill>
                <a:srgbClr val="000000"/>
              </a:solidFill>
              <a:effectLst/>
              <a:latin typeface="Calibri"/>
              <a:ea typeface="Calibri" panose="020F0502020204030204" pitchFamily="34" charset="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15</a:t>
            </a:fld>
            <a:endParaRPr lang="en-CA"/>
          </a:p>
        </p:txBody>
      </p:sp>
    </p:spTree>
    <p:extLst>
      <p:ext uri="{BB962C8B-B14F-4D97-AF65-F5344CB8AC3E}">
        <p14:creationId xmlns:p14="http://schemas.microsoft.com/office/powerpoint/2010/main" val="2468128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a:ea typeface="MS Mincho"/>
                <a:cs typeface="Calibri"/>
              </a:rPr>
              <a:t>Review content on slide.</a:t>
            </a:r>
            <a:r>
              <a:rPr lang="en-US" sz="1200" dirty="0">
                <a:ea typeface="MS Mincho"/>
                <a:cs typeface="Calibri"/>
              </a:rPr>
              <a:t> Reinforce with students that many physical and emotional changes are happening to everyone!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16</a:t>
            </a:fld>
            <a:endParaRPr lang="en-CA"/>
          </a:p>
        </p:txBody>
      </p:sp>
    </p:spTree>
    <p:extLst>
      <p:ext uri="{BB962C8B-B14F-4D97-AF65-F5344CB8AC3E}">
        <p14:creationId xmlns:p14="http://schemas.microsoft.com/office/powerpoint/2010/main" val="146191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Note:  After taking puberty blockers for a period of time, transgender and non-binary youth may choose to stop treatment, continue with puberty, or seek additional hormone therapy and/or gender-affirming surgery. (3)</a:t>
            </a:r>
            <a:endParaRPr lang="en-CA" sz="1200" dirty="0">
              <a:ea typeface="Calibri" panose="020F0502020204030204"/>
              <a:cs typeface="Calibri" panose="020F0502020204030204"/>
            </a:endParaRPr>
          </a:p>
          <a:p>
            <a:endParaRPr lang="en-CA"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Visit </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https://www.sexandu.ca/your-body/puberty/</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t>for more information relating to changes experienced during puberty.</a:t>
            </a:r>
            <a:endParaRPr lang="en-CA" sz="1200" dirty="0"/>
          </a:p>
          <a:p>
            <a:endParaRPr lang="en-CA" sz="1200" dirty="0"/>
          </a:p>
          <a:p>
            <a:pPr marL="0" marR="0" lvl="0" indent="0" algn="l" defTabSz="914400" rtl="0" eaLnBrk="1" fontAlgn="auto" latinLnBrk="0" hangingPunct="1">
              <a:lnSpc>
                <a:spcPct val="107000"/>
              </a:lnSpc>
              <a:spcBef>
                <a:spcPts val="0"/>
              </a:spcBef>
              <a:spcAft>
                <a:spcPts val="800"/>
              </a:spcAft>
              <a:buClrTx/>
              <a:buSzTx/>
              <a:buFontTx/>
              <a:buNone/>
              <a:tabLst/>
              <a:defRPr/>
            </a:pPr>
            <a:r>
              <a:rPr lang="en-CA" sz="1200" dirty="0">
                <a:solidFill>
                  <a:srgbClr val="37393C"/>
                </a:solidFill>
                <a:effectLst/>
                <a:latin typeface="Calibri" panose="020F0502020204030204" pitchFamily="34" charset="0"/>
                <a:ea typeface="Calibri" panose="020F0502020204030204" pitchFamily="34" charset="0"/>
                <a:cs typeface="Calibri" panose="020F0502020204030204" pitchFamily="34" charset="0"/>
              </a:rPr>
              <a:t>Puberty and transitioning for trans and non-binary youth [Internet]. Kids Help Phone. [cited 2023 Mar 15]. Available from: </a:t>
            </a:r>
            <a:r>
              <a:rPr lang="en-CA" sz="1200" u="sng" dirty="0">
                <a:solidFill>
                  <a:srgbClr val="37393C"/>
                </a:solidFill>
                <a:effectLst/>
                <a:latin typeface="Calibri" panose="020F0502020204030204" pitchFamily="34" charset="0"/>
                <a:ea typeface="Calibri" panose="020F0502020204030204" pitchFamily="34" charset="0"/>
                <a:cs typeface="Calibri" panose="020F0502020204030204" pitchFamily="34" charset="0"/>
                <a:hlinkClick r:id="rId4"/>
              </a:rPr>
              <a:t>https://kidshelpphone.ca/get-info/puberty-transitioning-trans-non-binary-youth</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17</a:t>
            </a:fld>
            <a:endParaRPr lang="en-CA"/>
          </a:p>
        </p:txBody>
      </p:sp>
    </p:spTree>
    <p:extLst>
      <p:ext uri="{BB962C8B-B14F-4D97-AF65-F5344CB8AC3E}">
        <p14:creationId xmlns:p14="http://schemas.microsoft.com/office/powerpoint/2010/main" val="1466780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Have students work with an elbow partner to develop answers for the questions above. Possible ideas in case students are struggling to come up with answers:</a:t>
            </a:r>
          </a:p>
          <a:p>
            <a:endParaRPr lang="en-US" sz="1200" dirty="0"/>
          </a:p>
          <a:p>
            <a:r>
              <a:rPr lang="en-US" sz="1200" dirty="0"/>
              <a:t>Influence of </a:t>
            </a:r>
            <a:r>
              <a:rPr lang="en-US" sz="1200" b="1" dirty="0"/>
              <a:t>physical</a:t>
            </a:r>
            <a:r>
              <a:rPr lang="en-US" sz="1200" dirty="0"/>
              <a:t> changes:</a:t>
            </a:r>
          </a:p>
          <a:p>
            <a:pPr marL="171450" indent="-171450">
              <a:buFont typeface="Arial" panose="020B0604020202020204" pitchFamily="34" charset="0"/>
              <a:buChar char="•"/>
            </a:pPr>
            <a:r>
              <a:rPr lang="en-US" sz="1200" dirty="0"/>
              <a:t>Anxiety</a:t>
            </a:r>
          </a:p>
          <a:p>
            <a:pPr marL="171450" indent="-171450">
              <a:buFont typeface="Arial" panose="020B0604020202020204" pitchFamily="34" charset="0"/>
              <a:buChar char="•"/>
            </a:pPr>
            <a:r>
              <a:rPr lang="en-US" sz="1200" dirty="0"/>
              <a:t>Feeling self-conscious</a:t>
            </a:r>
          </a:p>
          <a:p>
            <a:pPr marL="171450" indent="-171450">
              <a:buFont typeface="Arial" panose="020B0604020202020204" pitchFamily="34" charset="0"/>
              <a:buChar char="•"/>
            </a:pPr>
            <a:r>
              <a:rPr lang="en-US" sz="1200" dirty="0"/>
              <a:t>Shame</a:t>
            </a:r>
          </a:p>
          <a:p>
            <a:pPr marL="171450" indent="-171450">
              <a:buFont typeface="Arial" panose="020B0604020202020204" pitchFamily="34" charset="0"/>
              <a:buChar char="•"/>
            </a:pPr>
            <a:r>
              <a:rPr lang="en-US" sz="1200" dirty="0"/>
              <a:t>Embarrassment</a:t>
            </a:r>
          </a:p>
          <a:p>
            <a:endParaRPr lang="en-US" sz="1200" dirty="0"/>
          </a:p>
          <a:p>
            <a:r>
              <a:rPr lang="en-US" sz="1200" dirty="0"/>
              <a:t>Influence of </a:t>
            </a:r>
            <a:r>
              <a:rPr lang="en-US" sz="1200" b="1" dirty="0"/>
              <a:t>emotional</a:t>
            </a:r>
            <a:r>
              <a:rPr lang="en-US" sz="1200" dirty="0"/>
              <a:t> changes:</a:t>
            </a:r>
          </a:p>
          <a:p>
            <a:pPr marL="171450" indent="-171450">
              <a:buFont typeface="Arial" panose="020B0604020202020204" pitchFamily="34" charset="0"/>
              <a:buChar char="•"/>
            </a:pPr>
            <a:r>
              <a:rPr lang="en-US" sz="1200" dirty="0"/>
              <a:t>Desire for independence</a:t>
            </a:r>
          </a:p>
          <a:p>
            <a:pPr marL="171450" indent="-171450">
              <a:buFont typeface="Arial" panose="020B0604020202020204" pitchFamily="34" charset="0"/>
              <a:buChar char="•"/>
            </a:pPr>
            <a:r>
              <a:rPr lang="en-US" sz="1200" dirty="0"/>
              <a:t>Focus on social interactions and friendships (4)</a:t>
            </a:r>
            <a:endParaRPr lang="en-US" sz="1200" dirty="0">
              <a:cs typeface="Calibri"/>
            </a:endParaRPr>
          </a:p>
          <a:p>
            <a:pPr marL="171450" indent="-171450">
              <a:buFont typeface="Arial" panose="020B0604020202020204" pitchFamily="34" charset="0"/>
              <a:buChar char="•"/>
            </a:pPr>
            <a:endParaRPr lang="en-US" sz="1200" dirty="0"/>
          </a:p>
          <a:p>
            <a:pPr marL="0" indent="0">
              <a:buFont typeface="Arial" panose="020B0604020202020204" pitchFamily="34" charset="0"/>
              <a:buNone/>
            </a:pPr>
            <a:r>
              <a:rPr lang="en-US" sz="1200" dirty="0"/>
              <a:t>It is important to explain to students the value of speaking to trusted adults about the challenges of growing up. Although it can feel uncomfortable to ask adults questions about puberty, it is important to remember that they too have gone through these changes. They can provide support and guidance.(4)</a:t>
            </a:r>
            <a:endParaRPr lang="en-US" sz="1200" dirty="0">
              <a:cs typeface="Calibri"/>
            </a:endParaRPr>
          </a:p>
          <a:p>
            <a:endParaRPr lang="en-US" sz="1200" dirty="0"/>
          </a:p>
          <a:p>
            <a:r>
              <a:rPr lang="en-US" sz="1200" dirty="0"/>
              <a:t>For more in-depth information relating to puberty, please review the “Always Changing &amp; Growing Up” booklets. Hardcopies are included in the Sexual Health Teaching Kit.</a:t>
            </a:r>
            <a:endParaRPr lang="en-US" sz="1200" dirty="0">
              <a:cs typeface="Calibri"/>
            </a:endParaRPr>
          </a:p>
          <a:p>
            <a:r>
              <a:rPr lang="en-US" sz="1200" dirty="0"/>
              <a:t>Educator guide: </a:t>
            </a:r>
            <a:r>
              <a:rPr lang="en-US" sz="1200" u="sng" dirty="0">
                <a:solidFill>
                  <a:srgbClr val="37393C"/>
                </a:solidFill>
                <a:effectLst/>
                <a:latin typeface="Calibri" panose="020F0502020204030204" pitchFamily="34" charset="0"/>
                <a:ea typeface="Calibri" panose="020F0502020204030204" pitchFamily="34" charset="0"/>
                <a:cs typeface="Calibri" panose="020F0502020204030204" pitchFamily="34" charset="0"/>
                <a:hlinkClick r:id="rId3"/>
              </a:rPr>
              <a:t>https://phecanada.ca/sites/default/files/content/docs/resources/22FEMPOME02%20Leaders%20Guide%20Gr7-8%20EN.pdf</a:t>
            </a: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Student guide: </a:t>
            </a:r>
            <a:r>
              <a:rPr lang="en-US" sz="1200" u="sng" dirty="0">
                <a:solidFill>
                  <a:srgbClr val="37393C"/>
                </a:solidFill>
                <a:effectLst/>
                <a:latin typeface="Calibri" panose="020F0502020204030204" pitchFamily="34" charset="0"/>
                <a:ea typeface="Calibri" panose="020F0502020204030204" pitchFamily="34" charset="0"/>
                <a:cs typeface="Calibri" panose="020F0502020204030204" pitchFamily="34" charset="0"/>
                <a:hlinkClick r:id="rId4"/>
              </a:rPr>
              <a:t>https://phecanada.ca/sites/default/files/content/docs/resources/22FEMPOME02%20Student%20Guide%20Gr7-8%20EN.pdf</a:t>
            </a:r>
            <a:endParaRPr lang="en-US" sz="1200" dirty="0"/>
          </a:p>
          <a:p>
            <a:pPr marL="0" indent="0">
              <a:buFont typeface="Arial" panose="020B0604020202020204" pitchFamily="34" charset="0"/>
              <a:buNone/>
            </a:pPr>
            <a:endParaRPr lang="en-US" sz="1200" b="1" dirty="0"/>
          </a:p>
          <a:p>
            <a:pPr marL="0" indent="0">
              <a:buFont typeface="Arial" panose="020B0604020202020204" pitchFamily="34" charset="0"/>
              <a:buNone/>
            </a:pPr>
            <a:r>
              <a:rPr lang="en-CA" sz="1200" dirty="0" err="1">
                <a:solidFill>
                  <a:srgbClr val="37393C"/>
                </a:solidFill>
                <a:effectLst/>
                <a:latin typeface="Calibri"/>
                <a:ea typeface="Calibri" panose="020F0502020204030204" pitchFamily="34" charset="0"/>
                <a:cs typeface="Calibri"/>
              </a:rPr>
              <a:t>Roffman</a:t>
            </a:r>
            <a:r>
              <a:rPr lang="en-CA" sz="1200" dirty="0">
                <a:solidFill>
                  <a:srgbClr val="37393C"/>
                </a:solidFill>
                <a:effectLst/>
                <a:latin typeface="Calibri"/>
                <a:ea typeface="Calibri" panose="020F0502020204030204" pitchFamily="34" charset="0"/>
                <a:cs typeface="Calibri"/>
              </a:rPr>
              <a:t> D. Healthy relationships - finding an adult that you can trust [Internet]. amaze / USA. 2018 [cited 2023 Mar 15]. Available from: </a:t>
            </a:r>
            <a:r>
              <a:rPr lang="en-CA" sz="1200" u="sng" dirty="0">
                <a:solidFill>
                  <a:srgbClr val="37393C"/>
                </a:solidFill>
                <a:effectLst/>
                <a:latin typeface="Calibri"/>
                <a:ea typeface="Calibri" panose="020F0502020204030204" pitchFamily="34" charset="0"/>
                <a:cs typeface="Calibri"/>
                <a:hlinkClick r:id="rId5"/>
              </a:rPr>
              <a:t>https://amaze.org/video/healthy-relationships-adult-conversations-puberty-emotions/</a:t>
            </a:r>
            <a:endParaRPr lang="en-CA" sz="1200" dirty="0">
              <a:effectLst/>
              <a:latin typeface="Calibri"/>
              <a:ea typeface="Calibri" panose="020F0502020204030204" pitchFamily="34" charset="0"/>
              <a:cs typeface="Calibri"/>
            </a:endParaRPr>
          </a:p>
          <a:p>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18</a:t>
            </a:fld>
            <a:endParaRPr lang="en-CA"/>
          </a:p>
        </p:txBody>
      </p:sp>
    </p:spTree>
    <p:extLst>
      <p:ext uri="{BB962C8B-B14F-4D97-AF65-F5344CB8AC3E}">
        <p14:creationId xmlns:p14="http://schemas.microsoft.com/office/powerpoint/2010/main" val="1901448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Sexual Health Teaching Kit contains a Reproductive Anatomy Game with blank images for students to fill in.</a:t>
            </a:r>
          </a:p>
          <a:p>
            <a:endParaRPr lang="en-US" sz="1200" dirty="0"/>
          </a:p>
          <a:p>
            <a:r>
              <a:rPr lang="en-CA" sz="1200" b="1" dirty="0"/>
              <a:t>Vagina: </a:t>
            </a:r>
            <a:r>
              <a:rPr lang="en-CA" sz="1200" b="0" dirty="0"/>
              <a:t>The vagina is a muscular canal that joins the cervix to the outside of the body. The vaginal opening allows babies and menstrual blood to leave the body.</a:t>
            </a:r>
            <a:endParaRPr lang="en-CA" sz="1200" b="1" dirty="0"/>
          </a:p>
          <a:p>
            <a:endParaRPr lang="en-CA" sz="1200" b="1" dirty="0"/>
          </a:p>
          <a:p>
            <a:r>
              <a:rPr lang="en-CA" sz="1200" b="1" dirty="0"/>
              <a:t>Cervix: </a:t>
            </a:r>
            <a:r>
              <a:rPr lang="en-CA" sz="1200" b="0" dirty="0"/>
              <a:t>The cervix is the lowest part of the uterus and neck of the vagina.</a:t>
            </a:r>
            <a:endParaRPr lang="en-CA" sz="1200" b="1" dirty="0"/>
          </a:p>
          <a:p>
            <a:endParaRPr lang="en-CA" sz="1200" b="1" dirty="0"/>
          </a:p>
          <a:p>
            <a:r>
              <a:rPr lang="en-CA" sz="1200" b="1" dirty="0"/>
              <a:t>Uterus: </a:t>
            </a:r>
            <a:r>
              <a:rPr lang="en-CA" sz="1200" b="0" dirty="0"/>
              <a:t>The uterus is a pear-shaped organ that holds a fetus throughout pregnancy.</a:t>
            </a:r>
            <a:endParaRPr lang="en-CA" sz="1200" b="1" dirty="0"/>
          </a:p>
          <a:p>
            <a:endParaRPr lang="en-CA" sz="1200" b="1" dirty="0"/>
          </a:p>
          <a:p>
            <a:r>
              <a:rPr lang="en-CA" sz="1200" b="1" dirty="0"/>
              <a:t>Ovaries: </a:t>
            </a:r>
            <a:r>
              <a:rPr lang="en-CA" sz="1200" b="0" dirty="0"/>
              <a:t>Ovaries are found on either side of the uterus. They are responsible for producing eggs and hormones.</a:t>
            </a:r>
            <a:endParaRPr lang="en-CA" sz="1200" b="1" dirty="0"/>
          </a:p>
          <a:p>
            <a:endParaRPr lang="en-CA" sz="1200" b="1" dirty="0"/>
          </a:p>
          <a:p>
            <a:r>
              <a:rPr lang="en-CA" sz="1200" b="1" dirty="0"/>
              <a:t>Fallopian Tubes: </a:t>
            </a:r>
            <a:r>
              <a:rPr lang="en-CA" sz="1200" b="0" dirty="0"/>
              <a:t>Fallopian tubes serve as a pathway for the egg to travel from the ovaries to the uterus. Most often, fertilization of an egg by a sperm occurs in the fallopian tubes. The fertilized egg then moves to the uterus where it implants into the uterine lining.</a:t>
            </a:r>
            <a:r>
              <a:rPr lang="en-CA" sz="1200" dirty="0"/>
              <a:t> (5)</a:t>
            </a:r>
            <a:endParaRPr lang="en-CA" sz="1200" b="1" dirty="0"/>
          </a:p>
          <a:p>
            <a:endParaRPr lang="en-CA" sz="1200" b="1" dirty="0"/>
          </a:p>
          <a:p>
            <a:pPr>
              <a:lnSpc>
                <a:spcPct val="107000"/>
              </a:lnSpc>
              <a:spcAft>
                <a:spcPts val="800"/>
              </a:spcAft>
            </a:pPr>
            <a:r>
              <a:rPr lang="en-CA" sz="1200" dirty="0">
                <a:effectLst/>
                <a:latin typeface="Calibri" panose="020F0502020204030204" pitchFamily="34" charset="0"/>
                <a:ea typeface="Calibri" panose="020F0502020204030204" pitchFamily="34" charset="0"/>
                <a:cs typeface="Times New Roman" panose="02020603050405020304" pitchFamily="18" charset="0"/>
              </a:rPr>
              <a:t>Female reproductive system [Internet]. Cleveland Clinic. [cited 2023 Mar 15]. Available from: </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https://my.clevelandclinic.org/health/articles/9118-female-reproductive-system</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19</a:t>
            </a:fld>
            <a:endParaRPr lang="en-CA"/>
          </a:p>
        </p:txBody>
      </p:sp>
    </p:spTree>
    <p:extLst>
      <p:ext uri="{BB962C8B-B14F-4D97-AF65-F5344CB8AC3E}">
        <p14:creationId xmlns:p14="http://schemas.microsoft.com/office/powerpoint/2010/main" val="442949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menstrual cycle is the length of time it takes (an individual with a female reproductive system) for the body to go through the process of releasing an egg, preparing the uterus to cushion a fertilized egg, and then shedding the thickened lining and the unfertilized egg through vaginal bleeding.</a:t>
            </a:r>
          </a:p>
          <a:p>
            <a:endParaRPr lang="en-CA" dirty="0"/>
          </a:p>
          <a:p>
            <a:r>
              <a:rPr lang="en-CA" dirty="0"/>
              <a:t>The ‘period’ itself is one part of the female cycle. The medical term for getting a period is menstruation or “menses”.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Menstruation usually begins around the ages of 9 to 15. Every person has their own internal clock that determines when the events of puberty begin.</a:t>
            </a:r>
            <a:endParaRPr lang="en-CA" sz="1200" kern="1200" dirty="0">
              <a:solidFill>
                <a:schemeClr val="tx1"/>
              </a:solidFill>
              <a:effectLst/>
              <a:latin typeface="+mn-lt"/>
              <a:ea typeface="+mn-ea"/>
              <a:cs typeface="+mn-cs"/>
            </a:endParaRPr>
          </a:p>
          <a:p>
            <a:endParaRPr lang="en-CA" dirty="0"/>
          </a:p>
          <a:p>
            <a:r>
              <a:rPr lang="en-CA" dirty="0"/>
              <a:t>A female’s hormone system controls the menstrual cycle. The changes in a female’s body (including cramps, mood/psychological changes, and a period) are brought on by changes in the levels of hormones that are circulating through her system.</a:t>
            </a:r>
          </a:p>
          <a:p>
            <a:endParaRPr lang="en-CA" dirty="0"/>
          </a:p>
          <a:p>
            <a:pPr marL="174708" indent="-174708">
              <a:buFont typeface="Arial" panose="020B0604020202020204" pitchFamily="34" charset="0"/>
              <a:buChar char="•"/>
            </a:pPr>
            <a:r>
              <a:rPr lang="en-CA" dirty="0"/>
              <a:t>Ovaries produce hormones, especially estrogen, leading to breast development and periods.</a:t>
            </a:r>
          </a:p>
          <a:p>
            <a:pPr marL="174708" indent="-174708">
              <a:buFont typeface="Arial" panose="020B0604020202020204" pitchFamily="34" charset="0"/>
              <a:buChar char="•"/>
            </a:pPr>
            <a:r>
              <a:rPr lang="en-CA" dirty="0"/>
              <a:t>Ovaries are filled with many eggs.</a:t>
            </a:r>
          </a:p>
          <a:p>
            <a:pPr marL="174708" indent="-174708">
              <a:buFont typeface="Arial" panose="020B0604020202020204" pitchFamily="34" charset="0"/>
              <a:buChar char="•"/>
            </a:pPr>
            <a:r>
              <a:rPr lang="en-CA" dirty="0"/>
              <a:t>At a certain point, the pituitary gland located in a woman’s brain will release messenger hormones, FSH and LH, which “command” the ovaries to release an egg.</a:t>
            </a:r>
          </a:p>
          <a:p>
            <a:pPr marL="174708" indent="-174708">
              <a:buFont typeface="Arial" panose="020B0604020202020204" pitchFamily="34" charset="0"/>
              <a:buChar char="•"/>
            </a:pPr>
            <a:r>
              <a:rPr lang="en-CA" dirty="0"/>
              <a:t>If sexual intercourse occurs and the egg is fertilized by a sperm, it leads to a pregnancy.</a:t>
            </a:r>
          </a:p>
          <a:p>
            <a:pPr marL="174708" indent="-174708">
              <a:buFont typeface="Arial" panose="020B0604020202020204" pitchFamily="34" charset="0"/>
              <a:buChar char="•"/>
            </a:pPr>
            <a:r>
              <a:rPr lang="en-CA" dirty="0"/>
              <a:t>If an egg is not fertilized, the lining of the uterus, called endometrium, is shed through the vagina, leading to menstruation.</a:t>
            </a:r>
          </a:p>
          <a:p>
            <a:pPr marL="174708" indent="-174708">
              <a:buFont typeface="Arial" panose="020B0604020202020204" pitchFamily="34" charset="0"/>
              <a:buChar char="•"/>
            </a:pPr>
            <a:r>
              <a:rPr lang="en-CA" dirty="0"/>
              <a:t>The cycle then begins again. It may take a few years for a young female to fall into a regular pattern of menstruation. Similarly, in the years leading up to menopause (usually around 50, when a female stops ovulating and her period stops), a female’s cycle can also be a bit unpredictable.</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20</a:t>
            </a:fld>
            <a:endParaRPr lang="en-CA"/>
          </a:p>
        </p:txBody>
      </p:sp>
    </p:spTree>
    <p:extLst>
      <p:ext uri="{BB962C8B-B14F-4D97-AF65-F5344CB8AC3E}">
        <p14:creationId xmlns:p14="http://schemas.microsoft.com/office/powerpoint/2010/main" val="33349576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Sexual Health Teaching Kit contains a Reproductive Anatomy Game with blank images for students to fill in.</a:t>
            </a:r>
          </a:p>
          <a:p>
            <a:endParaRPr lang="en-CA" sz="1200" dirty="0"/>
          </a:p>
          <a:p>
            <a:r>
              <a:rPr lang="en-CA" sz="1200" b="1" dirty="0"/>
              <a:t>Testicle: </a:t>
            </a:r>
            <a:r>
              <a:rPr lang="en-CA" sz="1200" b="0" dirty="0"/>
              <a:t>The testicles (or testes) are responsible for making testosterone and producing sperm. Coiled masses of tubes, known as seminiferous tubules, are found within the testes. Their role is to produce sperm cells through the process of spermatogenesis.</a:t>
            </a:r>
            <a:endParaRPr lang="en-CA" sz="1200" b="1" dirty="0"/>
          </a:p>
          <a:p>
            <a:endParaRPr lang="en-CA" sz="1200" b="1" dirty="0"/>
          </a:p>
          <a:p>
            <a:r>
              <a:rPr lang="en-CA" sz="1200" b="1" dirty="0"/>
              <a:t>Epididymis: </a:t>
            </a:r>
            <a:r>
              <a:rPr lang="en-CA" sz="1200" b="0" dirty="0"/>
              <a:t>The epididymis rests on the backside of each testicle and is where sperm matures.</a:t>
            </a:r>
            <a:endParaRPr lang="en-CA" sz="1200" b="1" dirty="0"/>
          </a:p>
          <a:p>
            <a:endParaRPr lang="en-CA" sz="1200" b="1" dirty="0"/>
          </a:p>
          <a:p>
            <a:r>
              <a:rPr lang="en-CA" sz="1200" b="1" dirty="0"/>
              <a:t>Prostate Gland: </a:t>
            </a:r>
            <a:r>
              <a:rPr lang="en-CA" sz="1200" b="0" dirty="0"/>
              <a:t>The prostate gland provides fluid that helps nourish sperm.</a:t>
            </a:r>
            <a:endParaRPr lang="en-CA" sz="1200" b="1" dirty="0"/>
          </a:p>
          <a:p>
            <a:endParaRPr lang="en-CA" sz="1200" b="1" dirty="0"/>
          </a:p>
          <a:p>
            <a:r>
              <a:rPr lang="en-CA" sz="1200" b="1" dirty="0"/>
              <a:t>Seminal Vesicle: </a:t>
            </a:r>
            <a:r>
              <a:rPr lang="en-CA" sz="1200" b="0" dirty="0"/>
              <a:t>The seminal vesicles produce a sugar-rich fluid that gives sperm a source of energy while helping their ability to move.</a:t>
            </a:r>
            <a:endParaRPr lang="en-CA" sz="1200" b="1" dirty="0"/>
          </a:p>
          <a:p>
            <a:endParaRPr lang="en-CA" sz="1200" b="1" dirty="0"/>
          </a:p>
          <a:p>
            <a:r>
              <a:rPr lang="en-CA" sz="1200" b="1" dirty="0"/>
              <a:t>Vas Deferens: </a:t>
            </a:r>
            <a:r>
              <a:rPr lang="en-CA" sz="1200" b="0" dirty="0"/>
              <a:t>In preparation for ejaculation, the vas deferens transports mature sperm to the urethra.</a:t>
            </a:r>
          </a:p>
          <a:p>
            <a:endParaRPr lang="en-CA" sz="1200" b="0" dirty="0"/>
          </a:p>
          <a:p>
            <a:r>
              <a:rPr lang="en-CA" sz="1200" b="1" dirty="0"/>
              <a:t>Scrotum: </a:t>
            </a:r>
            <a:r>
              <a:rPr lang="en-CA" sz="1200" b="0" dirty="0"/>
              <a:t>The scrotum is a loose pouch-like sac of skin that holds the testes, along with many nerves and blood vessels.</a:t>
            </a:r>
            <a:endParaRPr lang="en-CA" sz="1200" b="1" dirty="0"/>
          </a:p>
          <a:p>
            <a:endParaRPr lang="en-CA" sz="1200" b="1" dirty="0"/>
          </a:p>
          <a:p>
            <a:r>
              <a:rPr lang="en-CA" sz="1200" b="1" dirty="0"/>
              <a:t>Penis: </a:t>
            </a:r>
            <a:r>
              <a:rPr lang="en-CA" sz="1200" b="0" dirty="0"/>
              <a:t>The penis is composed of the root, body or shaft, and glans. The tip of the glans penis contains the tube that transports both semen and urine out of the body.</a:t>
            </a:r>
            <a:r>
              <a:rPr lang="en-CA" sz="1200" dirty="0"/>
              <a:t> (6)</a:t>
            </a:r>
            <a:endParaRPr lang="en-CA" sz="1200" b="0" dirty="0">
              <a:cs typeface="Calibri"/>
            </a:endParaRPr>
          </a:p>
          <a:p>
            <a:endParaRPr lang="en-CA" sz="1200" b="1" dirty="0"/>
          </a:p>
          <a:p>
            <a:pPr>
              <a:lnSpc>
                <a:spcPct val="107000"/>
              </a:lnSpc>
              <a:spcAft>
                <a:spcPts val="800"/>
              </a:spcAft>
            </a:pPr>
            <a:r>
              <a:rPr lang="en-CA" sz="1200" dirty="0">
                <a:solidFill>
                  <a:srgbClr val="37393C"/>
                </a:solidFill>
                <a:effectLst/>
                <a:latin typeface="Calibri" panose="020F0502020204030204" pitchFamily="34" charset="0"/>
                <a:ea typeface="Calibri" panose="020F0502020204030204" pitchFamily="34" charset="0"/>
                <a:cs typeface="Calibri" panose="020F0502020204030204" pitchFamily="34" charset="0"/>
              </a:rPr>
              <a:t>Male reproductive system [Internet]. Cleveland Clinic. [cited 2023 Mar 15]. Available from: </a:t>
            </a:r>
            <a:r>
              <a:rPr lang="en-CA" sz="1200" u="sng" dirty="0">
                <a:solidFill>
                  <a:srgbClr val="37393C"/>
                </a:solidFill>
                <a:effectLst/>
                <a:latin typeface="Calibri" panose="020F0502020204030204" pitchFamily="34" charset="0"/>
                <a:ea typeface="Calibri" panose="020F0502020204030204" pitchFamily="34" charset="0"/>
                <a:cs typeface="Calibri" panose="020F0502020204030204" pitchFamily="34" charset="0"/>
                <a:hlinkClick r:id="rId3"/>
              </a:rPr>
              <a:t>https://my.clevelandclinic.org/health/articles/9117-male-reproductive-system</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CA" b="1"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21</a:t>
            </a:fld>
            <a:endParaRPr lang="en-CA"/>
          </a:p>
        </p:txBody>
      </p:sp>
    </p:spTree>
    <p:extLst>
      <p:ext uri="{BB962C8B-B14F-4D97-AF65-F5344CB8AC3E}">
        <p14:creationId xmlns:p14="http://schemas.microsoft.com/office/powerpoint/2010/main" val="22514556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Sexual Health Teaching Kit contains a paper quiz version as well.</a:t>
            </a:r>
          </a:p>
          <a:p>
            <a:endParaRPr lang="en-US" sz="1200" dirty="0">
              <a:cs typeface="Calibri"/>
            </a:endParaRPr>
          </a:p>
          <a:p>
            <a:pPr>
              <a:defRPr/>
            </a:pPr>
            <a:r>
              <a:rPr lang="en-US" sz="1200" dirty="0">
                <a:cs typeface="Calibri"/>
              </a:rPr>
              <a:t>Puberty Review Kahoot Quiz: </a:t>
            </a:r>
            <a:r>
              <a:rPr lang="en-US" dirty="0">
                <a:hlinkClick r:id="rId3"/>
              </a:rPr>
              <a:t>tinyurl.com/</a:t>
            </a:r>
            <a:r>
              <a:rPr lang="en-US" dirty="0" err="1">
                <a:hlinkClick r:id="rId3"/>
              </a:rPr>
              <a:t>HealthySchoolsKahoot</a:t>
            </a:r>
            <a:endParaRPr lang="en-US" sz="1200" dirty="0">
              <a:cs typeface="Calibri"/>
            </a:endParaRPr>
          </a:p>
          <a:p>
            <a:pPr>
              <a:defRPr/>
            </a:pPr>
            <a:endParaRPr lang="en-US" sz="1200" dirty="0"/>
          </a:p>
          <a:p>
            <a:endParaRPr lang="en-CA" sz="1200" dirty="0"/>
          </a:p>
          <a:p>
            <a:r>
              <a:rPr lang="en-CA" sz="12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Optional video: </a:t>
            </a:r>
            <a:r>
              <a:rPr lang="en-US" sz="1200" b="1" dirty="0"/>
              <a:t>Taking Care of Your Body During Puberty </a:t>
            </a:r>
            <a:r>
              <a:rPr lang="en-US" sz="1200" b="0" dirty="0"/>
              <a:t>(2:46 min) </a:t>
            </a:r>
            <a:r>
              <a:rPr lang="en-CA" sz="1200" u="sng" dirty="0">
                <a:solidFill>
                  <a:srgbClr val="37393C"/>
                </a:solidFill>
                <a:effectLst/>
                <a:latin typeface="Calibri" panose="020F0502020204030204" pitchFamily="34" charset="0"/>
                <a:ea typeface="Calibri" panose="020F0502020204030204" pitchFamily="34" charset="0"/>
                <a:cs typeface="Calibri" panose="020F0502020204030204" pitchFamily="34" charset="0"/>
                <a:hlinkClick r:id="rId4"/>
              </a:rPr>
              <a:t>https://amaze.org/</a:t>
            </a:r>
            <a:r>
              <a:rPr lang="en-CA" sz="1200" u="sng" dirty="0">
                <a:solidFill>
                  <a:srgbClr val="37393C"/>
                </a:solidFill>
                <a:effectLst/>
                <a:latin typeface="Calibri" panose="020F0502020204030204" pitchFamily="34" charset="0"/>
                <a:ea typeface="Calibri" panose="020F0502020204030204" pitchFamily="34" charset="0"/>
                <a:cs typeface="Calibri" panose="020F0502020204030204" pitchFamily="34" charset="0"/>
              </a:rPr>
              <a:t> </a:t>
            </a:r>
            <a:endParaRPr lang="en-CA" sz="1200" b="1" dirty="0"/>
          </a:p>
        </p:txBody>
      </p:sp>
      <p:sp>
        <p:nvSpPr>
          <p:cNvPr id="4" name="Slide Number Placeholder 3"/>
          <p:cNvSpPr>
            <a:spLocks noGrp="1"/>
          </p:cNvSpPr>
          <p:nvPr>
            <p:ph type="sldNum" sz="quarter" idx="5"/>
          </p:nvPr>
        </p:nvSpPr>
        <p:spPr/>
        <p:txBody>
          <a:bodyPr/>
          <a:lstStyle/>
          <a:p>
            <a:fld id="{5DF89DEC-9752-44A4-915D-D6F3F8A2DE81}" type="slidenum">
              <a:rPr lang="en-CA" smtClean="0"/>
              <a:t>22</a:t>
            </a:fld>
            <a:endParaRPr lang="en-CA"/>
          </a:p>
        </p:txBody>
      </p:sp>
    </p:spTree>
    <p:extLst>
      <p:ext uri="{BB962C8B-B14F-4D97-AF65-F5344CB8AC3E}">
        <p14:creationId xmlns:p14="http://schemas.microsoft.com/office/powerpoint/2010/main" val="2033270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7">
              <a:defRPr/>
            </a:pPr>
            <a:r>
              <a:rPr lang="en-US" sz="1200"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23</a:t>
            </a:fld>
            <a:endParaRPr lang="en-CA"/>
          </a:p>
        </p:txBody>
      </p:sp>
    </p:spTree>
    <p:extLst>
      <p:ext uri="{BB962C8B-B14F-4D97-AF65-F5344CB8AC3E}">
        <p14:creationId xmlns:p14="http://schemas.microsoft.com/office/powerpoint/2010/main" val="10985106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 </a:t>
            </a:r>
          </a:p>
          <a:p>
            <a:endParaRPr lang="en-CA" sz="1200" dirty="0"/>
          </a:p>
          <a:p>
            <a:r>
              <a:rPr lang="en-CA" sz="1200" dirty="0"/>
              <a:t>This power point presentation supports the information found in the Sexuality Teaching Kit for Grade 7 to 8.</a:t>
            </a:r>
            <a:endParaRPr lang="en-CA" sz="1200" dirty="0">
              <a:cs typeface="Calibri"/>
            </a:endParaRPr>
          </a:p>
          <a:p>
            <a:endParaRPr lang="en-CA" sz="1200" dirty="0"/>
          </a:p>
          <a:p>
            <a:r>
              <a:rPr lang="en-CA" sz="1200" dirty="0"/>
              <a:t>Each slide throughout the presentation has suggested speaking notes, meant as a guide, to help cover the content and facilitate discussion with students. </a:t>
            </a:r>
          </a:p>
          <a:p>
            <a:endParaRPr lang="en-CA" sz="1200" dirty="0">
              <a:cs typeface="Calibri" panose="020F0502020204030204"/>
            </a:endParaRPr>
          </a:p>
          <a:p>
            <a:r>
              <a:rPr lang="en-CA" sz="1200" b="1" dirty="0"/>
              <a:t>*This power-point presentation and speaker notes are for educator use only.</a:t>
            </a:r>
            <a:endParaRPr lang="en-CA" sz="1200" b="1" dirty="0">
              <a:cs typeface="Calibri"/>
            </a:endParaRPr>
          </a:p>
          <a:p>
            <a:endParaRPr lang="en-CA" sz="1200" dirty="0"/>
          </a:p>
          <a:p>
            <a:endParaRPr lang="en-CA" sz="1200" dirty="0"/>
          </a:p>
          <a:p>
            <a:r>
              <a:rPr lang="en-CA" sz="1200" dirty="0"/>
              <a:t>This power point is divided into five sections.  Each section can be taught independently.  </a:t>
            </a:r>
            <a:endParaRPr lang="en-CA" sz="1200" dirty="0">
              <a:cs typeface="Calibri"/>
            </a:endParaRPr>
          </a:p>
          <a:p>
            <a:pPr marL="228600" indent="-228600">
              <a:buAutoNum type="arabicPeriod"/>
            </a:pPr>
            <a:r>
              <a:rPr lang="en-CA" sz="1200" dirty="0"/>
              <a:t>Diversity and Inclusion</a:t>
            </a:r>
            <a:endParaRPr lang="en-CA" sz="1200" dirty="0">
              <a:cs typeface="Calibri"/>
            </a:endParaRPr>
          </a:p>
          <a:p>
            <a:pPr marL="228600" indent="-228600">
              <a:buAutoNum type="arabicPeriod"/>
            </a:pPr>
            <a:r>
              <a:rPr lang="en-CA" sz="1200" dirty="0">
                <a:cs typeface="Calibri"/>
              </a:rPr>
              <a:t>Puberty Review</a:t>
            </a:r>
            <a:endParaRPr lang="en-CA" sz="1200" dirty="0"/>
          </a:p>
          <a:p>
            <a:pPr marL="228600" indent="-228600">
              <a:buAutoNum type="arabicPeriod"/>
            </a:pPr>
            <a:r>
              <a:rPr lang="en-CA" sz="1200" dirty="0"/>
              <a:t>Healthy Relationships </a:t>
            </a:r>
            <a:endParaRPr lang="en-CA" sz="1200" dirty="0">
              <a:cs typeface="Calibri"/>
            </a:endParaRPr>
          </a:p>
          <a:p>
            <a:pPr marL="228600" indent="-228600">
              <a:buAutoNum type="arabicPeriod"/>
            </a:pPr>
            <a:r>
              <a:rPr lang="en-CA" sz="1200" dirty="0"/>
              <a:t>Contraception </a:t>
            </a:r>
            <a:endParaRPr lang="en-CA" sz="1200" dirty="0">
              <a:cs typeface="Calibri"/>
            </a:endParaRPr>
          </a:p>
          <a:p>
            <a:pPr marL="228600" indent="-228600">
              <a:buAutoNum type="arabicPeriod"/>
            </a:pPr>
            <a:r>
              <a:rPr lang="en-CA" sz="1200" dirty="0"/>
              <a:t>Sexually Transmitted and Blood-borne Infections (STBBIs) </a:t>
            </a:r>
            <a:endParaRPr lang="en-CA" sz="1200" dirty="0">
              <a:cs typeface="Calibri"/>
            </a:endParaRPr>
          </a:p>
          <a:p>
            <a:endParaRPr lang="en-CA" sz="1200" dirty="0">
              <a:cs typeface="Calibri"/>
            </a:endParaRPr>
          </a:p>
          <a:p>
            <a:endParaRPr lang="en-CA" sz="1200" dirty="0"/>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endParaRPr lang="en-CA" sz="1200" dirty="0">
              <a:cs typeface="Calibri"/>
            </a:endParaRPr>
          </a:p>
          <a:p>
            <a:endParaRPr lang="en-CA" sz="1200" dirty="0"/>
          </a:p>
          <a:p>
            <a:pPr defTabSz="915772">
              <a:defRPr/>
            </a:pPr>
            <a:r>
              <a:rPr lang="en-US" sz="1200" dirty="0"/>
              <a:t>It is important to make a conscious effort to use gender inclusive language throughout these discussions in order to support all students who are learning about this important health topic.</a:t>
            </a:r>
            <a:endParaRPr lang="en-US" sz="1200" dirty="0">
              <a:cs typeface="Calibri"/>
            </a:endParaRPr>
          </a:p>
          <a:p>
            <a:pPr defTabSz="915772">
              <a:defRPr/>
            </a:pPr>
            <a:endParaRPr lang="en-US" sz="1200" dirty="0"/>
          </a:p>
          <a:p>
            <a:r>
              <a:rPr lang="en-CA" sz="1200" dirty="0"/>
              <a:t>For more detailed information than what is found in the power point please refer to the Sexuality Teaching Kit.  </a:t>
            </a:r>
            <a:endParaRPr lang="en-CA" sz="1200" dirty="0">
              <a:cs typeface="Calibri"/>
            </a:endParaRPr>
          </a:p>
          <a:p>
            <a:endParaRPr lang="en-CA" sz="1200" dirty="0"/>
          </a:p>
          <a:p>
            <a:r>
              <a:rPr lang="en-CA" sz="1200" dirty="0"/>
              <a:t>In addition, </a:t>
            </a:r>
            <a:r>
              <a:rPr lang="en-CA" sz="1200" b="1" dirty="0"/>
              <a:t>recommended websites </a:t>
            </a:r>
            <a:r>
              <a:rPr lang="en-CA" sz="1200" dirty="0"/>
              <a:t>for additional information include:  </a:t>
            </a:r>
            <a:endParaRPr lang="en-CA" sz="1200" dirty="0">
              <a:cs typeface="Calibri"/>
            </a:endParaRPr>
          </a:p>
          <a:p>
            <a:endParaRPr lang="en-CA" sz="1200" dirty="0"/>
          </a:p>
          <a:p>
            <a:r>
              <a:rPr lang="en-CA" sz="1200" dirty="0"/>
              <a:t>The Society of Obstetricians and Gynaecologists of Canada (SOGC) www.sexandu.ca</a:t>
            </a:r>
            <a:endParaRPr lang="en-CA" sz="1200" dirty="0">
              <a:cs typeface="Calibri"/>
            </a:endParaRPr>
          </a:p>
          <a:p>
            <a:r>
              <a:rPr lang="en-CA" sz="1200" dirty="0"/>
              <a:t>Kids Help Phone www.kidshelpphone.ca</a:t>
            </a:r>
            <a:endParaRPr lang="en-CA" sz="1200" dirty="0">
              <a:cs typeface="Calibri"/>
            </a:endParaRPr>
          </a:p>
          <a:p>
            <a:r>
              <a:rPr lang="en-CA" sz="1200" dirty="0" err="1"/>
              <a:t>PREVNet</a:t>
            </a:r>
            <a:r>
              <a:rPr lang="en-CA" sz="1200" dirty="0"/>
              <a:t> www.prevent.ca</a:t>
            </a:r>
            <a:endParaRPr lang="en-CA" sz="1200" dirty="0">
              <a:cs typeface="Calibri"/>
            </a:endParaRPr>
          </a:p>
          <a:p>
            <a:r>
              <a:rPr lang="en-CA" sz="1200" dirty="0"/>
              <a:t>Addressing Youth Dating Violence www.youthdatingviolence.prevent.ca</a:t>
            </a:r>
          </a:p>
          <a:p>
            <a:r>
              <a:rPr lang="en-CA" sz="1200" dirty="0" err="1"/>
              <a:t>Youthline</a:t>
            </a:r>
            <a:r>
              <a:rPr lang="en-CA" sz="1200" dirty="0"/>
              <a:t> www.youthline.ca</a:t>
            </a:r>
            <a:endParaRPr lang="en-CA" sz="1200" dirty="0">
              <a:cs typeface="Calibri"/>
            </a:endParaRPr>
          </a:p>
          <a:p>
            <a:r>
              <a:rPr lang="en-CA" sz="1200" dirty="0"/>
              <a:t>Teen Talk www.teentalk.ca</a:t>
            </a:r>
            <a:endParaRPr lang="en-CA" sz="1200" dirty="0">
              <a:cs typeface="Calibri"/>
            </a:endParaRPr>
          </a:p>
          <a:p>
            <a:r>
              <a:rPr lang="en-CA" sz="1200" dirty="0" err="1"/>
              <a:t>Sieccan</a:t>
            </a:r>
            <a:r>
              <a:rPr lang="en-CA" sz="1200" dirty="0"/>
              <a:t> www.sieccan.org</a:t>
            </a:r>
            <a:endParaRPr lang="en-CA" sz="1200" dirty="0">
              <a:cs typeface="Calibri"/>
            </a:endParaRPr>
          </a:p>
          <a:p>
            <a:r>
              <a:rPr lang="en-CA" sz="1200" dirty="0">
                <a:cs typeface="Calibri"/>
              </a:rPr>
              <a:t>Media Smarts www.mediasmarts.ca</a:t>
            </a:r>
            <a:endParaRPr lang="en-CA" sz="1200" dirty="0"/>
          </a:p>
          <a:p>
            <a:r>
              <a:rPr lang="en-CA" sz="1200" dirty="0"/>
              <a:t>Alberta Health Services www.teachingsexualhealth.ca</a:t>
            </a:r>
            <a:endParaRPr lang="en-CA" sz="1200" dirty="0">
              <a:cs typeface="Calibri"/>
            </a:endParaRPr>
          </a:p>
          <a:p>
            <a:r>
              <a:rPr lang="en-CA" sz="1200" dirty="0"/>
              <a:t>Sexual Assault Centre for Quinte &amp; District https://www.sacqd.com/ </a:t>
            </a:r>
            <a:endParaRPr lang="en-CA" sz="1200" dirty="0">
              <a:cs typeface="Calibri"/>
            </a:endParaRPr>
          </a:p>
          <a:p>
            <a:endParaRPr lang="en-CA" sz="1200" dirty="0">
              <a:cs typeface="Calibri"/>
            </a:endParaRPr>
          </a:p>
          <a:p>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25</a:t>
            </a:fld>
            <a:endParaRPr lang="en-CA"/>
          </a:p>
        </p:txBody>
      </p:sp>
    </p:spTree>
    <p:extLst>
      <p:ext uri="{BB962C8B-B14F-4D97-AF65-F5344CB8AC3E}">
        <p14:creationId xmlns:p14="http://schemas.microsoft.com/office/powerpoint/2010/main" val="20584359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21" fontAlgn="base">
              <a:spcBef>
                <a:spcPct val="30000"/>
              </a:spcBef>
              <a:spcAft>
                <a:spcPct val="0"/>
              </a:spcAft>
              <a:defRPr/>
            </a:pPr>
            <a:r>
              <a:rPr lang="en-US" sz="1200" dirty="0"/>
              <a:t>Suggested/optional speaking notes</a:t>
            </a:r>
          </a:p>
          <a:p>
            <a:pPr defTabSz="933121" fontAlgn="base">
              <a:spcBef>
                <a:spcPct val="30000"/>
              </a:spcBef>
              <a:spcAft>
                <a:spcPct val="0"/>
              </a:spcAft>
              <a:defRPr/>
            </a:pPr>
            <a:endParaRPr lang="en-US" sz="1200" dirty="0"/>
          </a:p>
          <a:p>
            <a:pPr defTabSz="933121" fontAlgn="base">
              <a:spcBef>
                <a:spcPct val="30000"/>
              </a:spcBef>
              <a:spcAft>
                <a:spcPct val="0"/>
              </a:spcAft>
              <a:defRPr/>
            </a:pPr>
            <a:endParaRPr lang="en-US" sz="1200" dirty="0"/>
          </a:p>
          <a:p>
            <a:pPr defTabSz="933121" fontAlgn="base">
              <a:spcBef>
                <a:spcPct val="30000"/>
              </a:spcBef>
              <a:spcAft>
                <a:spcPct val="0"/>
              </a:spcAft>
              <a:defRPr/>
            </a:pPr>
            <a:r>
              <a:rPr lang="en-US" sz="1200" dirty="0"/>
              <a:t>Review the interactive sexuality wheel with students to discuss the many parts that make up and influence who we are. Emphasize that the wheel depicts the parts being interconnected and influence one another.   </a:t>
            </a:r>
            <a:endParaRPr lang="en-US" sz="1200" dirty="0">
              <a:cs typeface="Calibri"/>
            </a:endParaRPr>
          </a:p>
          <a:p>
            <a:pPr defTabSz="933121" fontAlgn="base">
              <a:spcBef>
                <a:spcPct val="30000"/>
              </a:spcBef>
              <a:spcAft>
                <a:spcPct val="0"/>
              </a:spcAft>
              <a:defRPr/>
            </a:pPr>
            <a:endParaRPr lang="en-US" sz="1200" dirty="0"/>
          </a:p>
          <a:p>
            <a:pPr defTabSz="933121" fontAlgn="base">
              <a:spcBef>
                <a:spcPct val="30000"/>
              </a:spcBef>
              <a:spcAft>
                <a:spcPct val="0"/>
              </a:spcAft>
              <a:defRPr/>
            </a:pPr>
            <a:r>
              <a:rPr lang="en-US" sz="1200" dirty="0"/>
              <a:t>When it comes to making decisions regarding sexual health there are many things to consider.</a:t>
            </a:r>
            <a:endParaRPr lang="en-US" sz="1200" dirty="0">
              <a:cs typeface="Calibri"/>
            </a:endParaRPr>
          </a:p>
          <a:p>
            <a:pPr marL="174625" indent="-174625" defTabSz="933121" fontAlgn="base">
              <a:spcBef>
                <a:spcPct val="30000"/>
              </a:spcBef>
              <a:spcAft>
                <a:spcPct val="0"/>
              </a:spcAft>
              <a:buFont typeface="Arial" panose="020B0604020202020204" pitchFamily="34" charset="0"/>
              <a:buChar char="•"/>
              <a:defRPr/>
            </a:pPr>
            <a:r>
              <a:rPr lang="en-US" sz="1200" dirty="0"/>
              <a:t>Mind – someone’s emotions, thoughts and feelings.  Does a certain decision lead to feelings of fear, worry, anxiety, anger, sadness, guilt?  Do both partners have a common understanding of each other’s values.</a:t>
            </a:r>
            <a:endParaRPr lang="en-US" sz="1200" dirty="0">
              <a:cs typeface="Calibri"/>
            </a:endParaRPr>
          </a:p>
          <a:p>
            <a:pPr marL="174625" indent="-174625" defTabSz="933121" fontAlgn="base">
              <a:spcBef>
                <a:spcPct val="30000"/>
              </a:spcBef>
              <a:spcAft>
                <a:spcPct val="0"/>
              </a:spcAft>
              <a:buFont typeface="Arial" panose="020B0604020202020204" pitchFamily="34" charset="0"/>
              <a:buChar char="•"/>
              <a:defRPr/>
            </a:pPr>
            <a:r>
              <a:rPr lang="en-US" sz="1200" dirty="0"/>
              <a:t>Body – this is the physical stuff – risk of unintended pregnancy and STBBIs. We will talk more in-depth  about the physical part in next set of slides.</a:t>
            </a:r>
            <a:endParaRPr lang="en-US" sz="1200" dirty="0">
              <a:cs typeface="Calibri"/>
            </a:endParaRPr>
          </a:p>
          <a:p>
            <a:pPr marL="174625" indent="-174625" defTabSz="933121" fontAlgn="base">
              <a:spcBef>
                <a:spcPct val="30000"/>
              </a:spcBef>
              <a:spcAft>
                <a:spcPct val="0"/>
              </a:spcAft>
              <a:buFont typeface="Arial" panose="020B0604020202020204" pitchFamily="34" charset="0"/>
              <a:buChar char="•"/>
              <a:defRPr/>
            </a:pPr>
            <a:r>
              <a:rPr lang="en-US" sz="1200" dirty="0"/>
              <a:t>Spirit –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parents/caregivers and they can be influenced by many factors such as:  family, peers, culture, religion, the media and personal experience.  </a:t>
            </a:r>
            <a:endParaRPr lang="en-US" sz="1200" dirty="0">
              <a:cs typeface="Calibri"/>
            </a:endParaRPr>
          </a:p>
          <a:p>
            <a:pPr marL="174960" indent="-174960" defTabSz="933121" fontAlgn="base">
              <a:spcBef>
                <a:spcPct val="30000"/>
              </a:spcBef>
              <a:spcAft>
                <a:spcPct val="0"/>
              </a:spcAft>
              <a:buFont typeface="Arial" panose="020B0604020202020204" pitchFamily="34" charset="0"/>
              <a:buChar char="•"/>
              <a:defRPr/>
            </a:pPr>
            <a:endParaRPr lang="en-US" sz="1200" dirty="0"/>
          </a:p>
          <a:p>
            <a:pPr fontAlgn="base"/>
            <a:r>
              <a:rPr lang="en-CA" sz="1200" dirty="0"/>
              <a:t>Refer to the Sexuality Teaching Kit, Healthy Relationship section for additional information.</a:t>
            </a:r>
            <a:endParaRPr lang="en-CA" sz="1200"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26</a:t>
            </a:fld>
            <a:endParaRPr lang="en-CA"/>
          </a:p>
        </p:txBody>
      </p:sp>
    </p:spTree>
    <p:extLst>
      <p:ext uri="{BB962C8B-B14F-4D97-AF65-F5344CB8AC3E}">
        <p14:creationId xmlns:p14="http://schemas.microsoft.com/office/powerpoint/2010/main" val="2348130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There are many types of relationships that individuals engage in from social to intimate relationships. Relationships are multi-layered and navigating relationships and the interactions we have with others can be challenging at times. </a:t>
            </a:r>
            <a:endParaRPr lang="en-CA" sz="1000" dirty="0"/>
          </a:p>
          <a:p>
            <a:endParaRPr lang="en-US" sz="1000" dirty="0">
              <a:cs typeface="Calibri"/>
            </a:endParaRPr>
          </a:p>
          <a:p>
            <a:r>
              <a:rPr lang="en-US" sz="1000" dirty="0">
                <a:cs typeface="Calibri"/>
              </a:rPr>
              <a:t>Understanding the differences between healthy and unhealthy relationships is important for students to know now and in the future.</a:t>
            </a:r>
          </a:p>
          <a:p>
            <a:endParaRPr lang="en-US" sz="1000" dirty="0">
              <a:cs typeface="Calibri"/>
            </a:endParaRPr>
          </a:p>
          <a:p>
            <a:r>
              <a:rPr lang="en-US" sz="1000" dirty="0">
                <a:cs typeface="Calibri"/>
              </a:rPr>
              <a:t>Being in a healthy relationship should make each person feel good about themselves. </a:t>
            </a:r>
          </a:p>
          <a:p>
            <a:endParaRPr lang="en-US" sz="1000" dirty="0">
              <a:cs typeface="Calibri"/>
            </a:endParaRPr>
          </a:p>
          <a:p>
            <a:r>
              <a:rPr lang="en-US" sz="1000" dirty="0">
                <a:cs typeface="Calibri"/>
              </a:rPr>
              <a:t>Open and honest communication is a key ingredient to a healthy relationship. It is important for each person to understand the other person's needs and expectations.</a:t>
            </a:r>
          </a:p>
          <a:p>
            <a:endParaRPr lang="en-CA" sz="1000" dirty="0"/>
          </a:p>
          <a:p>
            <a:r>
              <a:rPr lang="en-CA" sz="1000" dirty="0"/>
              <a:t>Healthy relationships with a partner shares these things in common:</a:t>
            </a:r>
            <a:endParaRPr lang="en-CA" sz="1000" dirty="0">
              <a:cs typeface="Calibri"/>
            </a:endParaRPr>
          </a:p>
          <a:p>
            <a:pPr lvl="1"/>
            <a:r>
              <a:rPr lang="en-US" sz="1000" dirty="0"/>
              <a:t>feeling safe</a:t>
            </a:r>
            <a:endParaRPr lang="en-CA" sz="1000" dirty="0"/>
          </a:p>
          <a:p>
            <a:pPr lvl="1"/>
            <a:r>
              <a:rPr lang="en-US" sz="1000" dirty="0"/>
              <a:t>honesty</a:t>
            </a:r>
            <a:endParaRPr lang="en-CA" sz="1000" dirty="0"/>
          </a:p>
          <a:p>
            <a:pPr lvl="1"/>
            <a:r>
              <a:rPr lang="en-US" sz="1000" dirty="0"/>
              <a:t>open communication</a:t>
            </a:r>
            <a:endParaRPr lang="en-CA" sz="1000" dirty="0"/>
          </a:p>
          <a:p>
            <a:pPr lvl="1"/>
            <a:r>
              <a:rPr lang="en-US" sz="1000" dirty="0"/>
              <a:t>mutual respect</a:t>
            </a:r>
            <a:endParaRPr lang="en-CA" sz="1000" dirty="0"/>
          </a:p>
          <a:p>
            <a:pPr lvl="1"/>
            <a:r>
              <a:rPr lang="en-US" sz="1000" dirty="0"/>
              <a:t>acceptance</a:t>
            </a:r>
            <a:endParaRPr lang="en-CA" sz="1000" dirty="0"/>
          </a:p>
          <a:p>
            <a:pPr lvl="1"/>
            <a:r>
              <a:rPr lang="en-US" sz="1000" dirty="0"/>
              <a:t>enjoyment (1)</a:t>
            </a:r>
            <a:endParaRPr lang="en-CA" sz="1000" dirty="0"/>
          </a:p>
          <a:p>
            <a:pPr lvl="1" fontAlgn="base"/>
            <a:endParaRPr lang="en-US" sz="1000" dirty="0"/>
          </a:p>
          <a:p>
            <a:pPr lvl="1" fontAlgn="base"/>
            <a:endParaRPr lang="en-US" sz="1000" dirty="0"/>
          </a:p>
          <a:p>
            <a:pPr marL="0" indent="0" defTabSz="933121" fontAlgn="base">
              <a:spcBef>
                <a:spcPct val="30000"/>
              </a:spcBef>
              <a:spcAft>
                <a:spcPct val="0"/>
              </a:spcAft>
              <a:buFont typeface="Arial" panose="020B0604020202020204" pitchFamily="34" charset="0"/>
              <a:buNone/>
              <a:defRPr/>
            </a:pPr>
            <a:r>
              <a:rPr lang="en-US" sz="1000" dirty="0"/>
              <a:t>Review the Building Healthy Relationships poster from </a:t>
            </a:r>
            <a:r>
              <a:rPr lang="en-US" sz="1000" dirty="0" err="1"/>
              <a:t>PREVNet</a:t>
            </a:r>
            <a:r>
              <a:rPr lang="en-US" sz="1000" dirty="0"/>
              <a:t> found here: </a:t>
            </a:r>
            <a:r>
              <a:rPr lang="en-US" sz="1000" dirty="0">
                <a:hlinkClick r:id="rId3"/>
              </a:rPr>
              <a:t>https://youthdatingviolence.prevnet.ca/wp-content/uploads/2021/09/Building-Healthy-Relationships-Final.pdf</a:t>
            </a:r>
            <a:endParaRPr lang="en-US" sz="1000" dirty="0">
              <a:cs typeface="Calibri"/>
            </a:endParaRPr>
          </a:p>
          <a:p>
            <a:pPr lvl="1" fontAlgn="base"/>
            <a:endParaRPr lang="en-US" sz="1000" dirty="0"/>
          </a:p>
          <a:p>
            <a:pPr defTabSz="933121" fontAlgn="base">
              <a:spcBef>
                <a:spcPct val="30000"/>
              </a:spcBef>
              <a:spcAft>
                <a:spcPct val="0"/>
              </a:spcAft>
              <a:defRPr/>
            </a:pPr>
            <a:r>
              <a:rPr lang="en-US" sz="1000" dirty="0"/>
              <a:t>Review the 8 Warning Signs of Unhealthy Relationships poster from </a:t>
            </a:r>
            <a:r>
              <a:rPr lang="en-US" sz="1000" dirty="0" err="1"/>
              <a:t>PREVNet</a:t>
            </a:r>
            <a:r>
              <a:rPr lang="en-US" sz="1000" dirty="0"/>
              <a:t> found here: </a:t>
            </a:r>
            <a:r>
              <a:rPr lang="en-US" sz="1000" dirty="0">
                <a:hlinkClick r:id="rId4"/>
              </a:rPr>
              <a:t>https://youthdatingviolence.prevnet.ca/wp-content/uploads/2021/09/Warning-Signs-Final.pdf</a:t>
            </a:r>
            <a:endParaRPr lang="en-US" sz="1000" dirty="0">
              <a:cs typeface="Calibri"/>
            </a:endParaRPr>
          </a:p>
          <a:p>
            <a:pPr marL="0" indent="0" defTabSz="933121" fontAlgn="base">
              <a:spcBef>
                <a:spcPct val="30000"/>
              </a:spcBef>
              <a:spcAft>
                <a:spcPct val="0"/>
              </a:spcAft>
              <a:buFont typeface="Arial" panose="020B0604020202020204" pitchFamily="34" charset="0"/>
              <a:buNone/>
              <a:defRPr/>
            </a:pPr>
            <a:endParaRPr lang="en-US" sz="1000" dirty="0"/>
          </a:p>
          <a:p>
            <a:pPr defTabSz="933121" fontAlgn="base">
              <a:spcBef>
                <a:spcPct val="30000"/>
              </a:spcBef>
              <a:spcAft>
                <a:spcPct val="0"/>
              </a:spcAft>
              <a:defRPr/>
            </a:pPr>
            <a:r>
              <a:rPr lang="en-US" sz="1000" dirty="0"/>
              <a:t>Review the How to Ask for Help poster from </a:t>
            </a:r>
            <a:r>
              <a:rPr lang="en-US" sz="1000" dirty="0" err="1"/>
              <a:t>PREVNet</a:t>
            </a:r>
            <a:r>
              <a:rPr lang="en-US" sz="1000" dirty="0"/>
              <a:t> found here: </a:t>
            </a:r>
            <a:r>
              <a:rPr lang="en-US" sz="1000" dirty="0">
                <a:hlinkClick r:id="rId5"/>
              </a:rPr>
              <a:t>https://youthdatingviolence.prevnet.ca/wp-content/uploads/2021/09/How-to-Ask-for-Help-Final.pdf</a:t>
            </a:r>
            <a:endParaRPr lang="en-US" sz="1000" dirty="0">
              <a:cs typeface="Calibri"/>
            </a:endParaRPr>
          </a:p>
          <a:p>
            <a:pPr marL="0" indent="0" defTabSz="933121" fontAlgn="base">
              <a:spcBef>
                <a:spcPct val="30000"/>
              </a:spcBef>
              <a:spcAft>
                <a:spcPct val="0"/>
              </a:spcAft>
              <a:buFont typeface="Arial" panose="020B0604020202020204" pitchFamily="34" charset="0"/>
              <a:buNone/>
              <a:defRPr/>
            </a:pPr>
            <a:endParaRPr lang="en-US" sz="1000" dirty="0"/>
          </a:p>
          <a:p>
            <a:pPr marL="0" indent="0" defTabSz="933121" fontAlgn="base">
              <a:spcBef>
                <a:spcPct val="30000"/>
              </a:spcBef>
              <a:spcAft>
                <a:spcPct val="0"/>
              </a:spcAft>
              <a:buFont typeface="Arial" panose="020B0604020202020204" pitchFamily="34" charset="0"/>
              <a:buNone/>
              <a:defRPr/>
            </a:pPr>
            <a:endParaRPr lang="en-US" sz="1000" dirty="0"/>
          </a:p>
          <a:p>
            <a:pPr fontAlgn="base"/>
            <a:endParaRPr lang="en-CA" sz="1000" dirty="0">
              <a:latin typeface="+mn-lt"/>
            </a:endParaRPr>
          </a:p>
          <a:p>
            <a:pPr fontAlgn="base"/>
            <a:endParaRPr lang="en-CA" sz="10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27</a:t>
            </a:fld>
            <a:endParaRPr lang="en-CA"/>
          </a:p>
        </p:txBody>
      </p:sp>
    </p:spTree>
    <p:extLst>
      <p:ext uri="{BB962C8B-B14F-4D97-AF65-F5344CB8AC3E}">
        <p14:creationId xmlns:p14="http://schemas.microsoft.com/office/powerpoint/2010/main" val="10845433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CA" sz="1200" b="0" dirty="0"/>
              <a:t>Review with students the content on the slide.</a:t>
            </a:r>
            <a:r>
              <a:rPr lang="en-CA" sz="1200" dirty="0"/>
              <a:t> </a:t>
            </a:r>
            <a:endParaRPr lang="en-CA" sz="1200"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dirty="0"/>
          </a:p>
          <a:p>
            <a:pPr>
              <a:defRPr/>
            </a:pPr>
            <a:r>
              <a:rPr lang="en-CA" sz="1200" dirty="0">
                <a:cs typeface="Calibri" panose="020F0502020204030204"/>
              </a:rPr>
              <a:t>Let's take a closer look at communication.</a:t>
            </a:r>
          </a:p>
          <a:p>
            <a:pPr>
              <a:defRPr/>
            </a:pPr>
            <a:endParaRPr lang="en-CA"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b="0" dirty="0"/>
              <a:t>Discuss the three different types of communication styles and brainstorm what communication would look, sound and feel like for each of three communication styles.</a:t>
            </a:r>
            <a:endParaRPr lang="en-CA" sz="1200" b="0"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dirty="0"/>
          </a:p>
          <a:p>
            <a:pPr>
              <a:defRPr/>
            </a:pPr>
            <a:r>
              <a:rPr lang="en-CA" sz="1200" b="0" dirty="0"/>
              <a:t>Reiterate with students that gaining confidence with respectful communication that reflects one’s values and decisions takes practice.</a:t>
            </a:r>
            <a:r>
              <a:rPr lang="en-CA" sz="1200" dirty="0"/>
              <a:t> </a:t>
            </a:r>
            <a:endParaRPr lang="en-CA" sz="1200" b="0"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1" dirty="0"/>
          </a:p>
          <a:p>
            <a:pPr>
              <a:defRPr/>
            </a:pPr>
            <a:r>
              <a:rPr lang="en-CA" sz="1200" b="1" dirty="0"/>
              <a:t>Video clips from The Fourth R Strategies for Healthy Youth Relationships. </a:t>
            </a:r>
            <a:r>
              <a:rPr lang="en-CA" sz="1200" b="0" dirty="0"/>
              <a:t>There are several clips to choose from throughout Part 1, 2 and 3 of The Fourth R Skills for Effective Relationships videos.</a:t>
            </a:r>
            <a:r>
              <a:rPr lang="en-CA" sz="1200" dirty="0"/>
              <a:t> </a:t>
            </a:r>
            <a:r>
              <a:rPr lang="en-CA" sz="1200" b="0" dirty="0"/>
              <a:t> Educators need to preview the video first to ensure it is appropriate for their students and aligns with curriculum.</a:t>
            </a:r>
            <a:r>
              <a:rPr lang="en-CA" sz="1200" dirty="0"/>
              <a:t> </a:t>
            </a:r>
            <a:endParaRPr lang="en-CA" sz="1200" b="0" dirty="0">
              <a:cs typeface="Calibri"/>
            </a:endParaRPr>
          </a:p>
          <a:p>
            <a:pPr>
              <a:buFont typeface="Arial" panose="020B0604020202020204" pitchFamily="34" charset="0"/>
            </a:pPr>
            <a:endParaRPr lang="en-CA" sz="1200" dirty="0">
              <a:solidFill>
                <a:srgbClr val="000000"/>
              </a:solidFill>
              <a:latin typeface="Calibri"/>
              <a:cs typeface="Calibri"/>
            </a:endParaRPr>
          </a:p>
          <a:p>
            <a:pPr>
              <a:lnSpc>
                <a:spcPct val="118000"/>
              </a:lnSpc>
            </a:pPr>
            <a:r>
              <a:rPr lang="en-CA" sz="1200" b="1" u="none" strike="noStrike" kern="1400" dirty="0">
                <a:ln>
                  <a:noFill/>
                </a:ln>
                <a:solidFill>
                  <a:srgbClr val="FFFFFF"/>
                </a:solidFill>
                <a:effectLst/>
                <a:latin typeface="Calibri"/>
                <a:cs typeface="Calibri"/>
                <a:hlinkClick r:id="rId3">
                  <a:extLst>
                    <a:ext uri="{A12FA001-AC4F-418D-AE19-62706E023703}">
                      <ahyp:hlinkClr xmlns:ahyp="http://schemas.microsoft.com/office/drawing/2018/hyperlinkcolor" val="tx"/>
                    </a:ext>
                  </a:extLst>
                </a:hlinkClick>
              </a:rPr>
              <a:t>Grade 7 Skills for Effective Relationships Part 1</a:t>
            </a:r>
            <a:r>
              <a:rPr lang="en-CA" sz="1200" b="1" kern="1400" dirty="0">
                <a:ln>
                  <a:noFill/>
                </a:ln>
                <a:solidFill>
                  <a:srgbClr val="FFFFFF"/>
                </a:solidFill>
                <a:effectLst/>
                <a:latin typeface="Calibri"/>
                <a:cs typeface="Calibri"/>
              </a:rPr>
              <a:t>:</a:t>
            </a:r>
            <a:r>
              <a:rPr lang="en-CA" sz="1200" b="1" kern="1400" dirty="0">
                <a:solidFill>
                  <a:srgbClr val="FFFFFF"/>
                </a:solidFill>
                <a:latin typeface="Calibri"/>
                <a:cs typeface="Calibri"/>
              </a:rPr>
              <a:t> </a:t>
            </a:r>
            <a:endParaRPr lang="en-CA" sz="1200" b="1" kern="1400" dirty="0">
              <a:ln>
                <a:noFill/>
              </a:ln>
              <a:solidFill>
                <a:srgbClr val="FFFFFF"/>
              </a:solidFill>
              <a:effectLst/>
              <a:latin typeface="Calibri" panose="020F0502020204030204" pitchFamily="34" charset="0"/>
              <a:cs typeface="Calibri"/>
            </a:endParaRPr>
          </a:p>
          <a:p>
            <a:pPr marL="0" marR="0" indent="0" algn="l">
              <a:lnSpc>
                <a:spcPct val="118000"/>
              </a:lnSpc>
              <a:spcBef>
                <a:spcPts val="0"/>
              </a:spcBef>
              <a:spcAft>
                <a:spcPts val="0"/>
              </a:spcAft>
            </a:pPr>
            <a:endParaRPr lang="en-CA" sz="1200" b="1" kern="1400" dirty="0">
              <a:ln>
                <a:noFill/>
              </a:ln>
              <a:solidFill>
                <a:srgbClr val="FFFFFF"/>
              </a:solidFill>
              <a:effectLst/>
              <a:latin typeface="Calibri" panose="020F0502020204030204" pitchFamily="34" charset="0"/>
            </a:endParaRPr>
          </a:p>
          <a:p>
            <a:pPr marL="0" marR="0" indent="0" algn="l">
              <a:lnSpc>
                <a:spcPct val="118000"/>
              </a:lnSpc>
              <a:spcBef>
                <a:spcPts val="0"/>
              </a:spcBef>
              <a:spcAft>
                <a:spcPts val="0"/>
              </a:spcAft>
            </a:pPr>
            <a:r>
              <a:rPr lang="en-CA" sz="1200" kern="1400" dirty="0">
                <a:ln>
                  <a:noFill/>
                </a:ln>
                <a:solidFill>
                  <a:srgbClr val="FFFFFF"/>
                </a:solidFill>
                <a:effectLst/>
                <a:latin typeface="Calibri"/>
                <a:cs typeface="Calibri"/>
              </a:rPr>
              <a:t>Preview and select videos found at the following link to support discussions of communication</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styles. Each video demonstrates one scenario with three different endings portraying assertive, </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passive and aggressive communication styles.</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4"/>
              </a:rPr>
              <a:t>https://youthrelationships.org/pages/grade-7-skills-for-effective-relationships-part-I</a:t>
            </a:r>
            <a:r>
              <a:rPr lang="en-CA" sz="1200" kern="1400" dirty="0">
                <a:ln>
                  <a:noFill/>
                </a:ln>
                <a:solidFill>
                  <a:srgbClr val="000000"/>
                </a:solidFill>
                <a:effectLst/>
                <a:latin typeface="Calibri"/>
                <a:cs typeface="Calibri"/>
              </a:rPr>
              <a:t> (2)</a:t>
            </a:r>
          </a:p>
          <a:p>
            <a:pPr>
              <a:lnSpc>
                <a:spcPct val="118000"/>
              </a:lnSpc>
            </a:pPr>
            <a:br>
              <a:rPr lang="en-CA" sz="1200" kern="1400" dirty="0">
                <a:ln>
                  <a:noFill/>
                </a:ln>
                <a:effectLst/>
                <a:latin typeface="Calibri" panose="020F0502020204030204" pitchFamily="34" charset="0"/>
                <a:cs typeface="Calibri"/>
              </a:rPr>
            </a:br>
            <a:r>
              <a:rPr lang="en-CA" sz="1200" b="1" u="none" strike="noStrike" kern="1400" dirty="0">
                <a:ln>
                  <a:noFill/>
                </a:ln>
                <a:solidFill>
                  <a:srgbClr val="FFFFFF"/>
                </a:solidFill>
                <a:effectLst/>
                <a:latin typeface="Calibri"/>
                <a:cs typeface="Calibri"/>
                <a:hlinkClick r:id="rId5">
                  <a:extLst>
                    <a:ext uri="{A12FA001-AC4F-418D-AE19-62706E023703}">
                      <ahyp:hlinkClr xmlns:ahyp="http://schemas.microsoft.com/office/drawing/2018/hyperlinkcolor" val="tx"/>
                    </a:ext>
                  </a:extLst>
                </a:hlinkClick>
              </a:rPr>
              <a:t>Grade 7 Skills for Effective Relationships Part 2:</a:t>
            </a:r>
            <a:r>
              <a:rPr lang="en-CA" sz="1200" b="1" kern="1400" dirty="0">
                <a:solidFill>
                  <a:srgbClr val="FFFFFF"/>
                </a:solidFill>
                <a:latin typeface="Calibri"/>
                <a:cs typeface="Calibri"/>
                <a:hlinkClick r:id="rId5"/>
              </a:rPr>
              <a:t> </a:t>
            </a:r>
            <a:r>
              <a:rPr lang="en-CA" sz="1200" b="1" kern="1400" dirty="0">
                <a:solidFill>
                  <a:srgbClr val="FFFFFF"/>
                </a:solidFill>
                <a:latin typeface="Calibri"/>
                <a:cs typeface="Calibri"/>
                <a:hlinkClick r:id="rId5">
                  <a:extLst>
                    <a:ext uri="{A12FA001-AC4F-418D-AE19-62706E023703}">
                      <ahyp:hlinkClr xmlns:ahyp="http://schemas.microsoft.com/office/drawing/2018/hyperlinkcolor" val="tx"/>
                    </a:ext>
                  </a:extLst>
                </a:hlinkClick>
              </a:rPr>
              <a:t> </a:t>
            </a:r>
            <a:br>
              <a:rPr lang="en-CA" sz="1200" kern="1400" dirty="0">
                <a:latin typeface="Calibri"/>
                <a:cs typeface="Calibri"/>
              </a:rPr>
            </a:br>
            <a:br>
              <a:rPr lang="en-CA" sz="1200" kern="1400" dirty="0">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skills related to</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delay, refusal and negotiation. Each video demonstrates one scenario with three different endings </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portraying the three different skills; delay, refusal, negotiation.</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6"/>
              </a:rPr>
              <a:t>https://youthrelationships.org/pages/grade-7-skills-for-effective-relationships-part-2</a:t>
            </a:r>
            <a:r>
              <a:rPr lang="en-CA" sz="1200" u="none" strike="noStrike" kern="1400" dirty="0">
                <a:ln>
                  <a:noFill/>
                </a:ln>
                <a:solidFill>
                  <a:srgbClr val="00B050"/>
                </a:solidFill>
                <a:effectLst/>
                <a:latin typeface="Calibri"/>
                <a:cs typeface="Calibri"/>
              </a:rPr>
              <a:t> (3)</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indent="0" algn="l">
              <a:lnSpc>
                <a:spcPct val="118000"/>
              </a:lnSpc>
              <a:spcBef>
                <a:spcPts val="0"/>
              </a:spcBef>
              <a:spcAft>
                <a:spcPts val="0"/>
              </a:spcAft>
            </a:pPr>
            <a:endParaRPr lang="en-CA" sz="1200" b="1" u="none" strike="noStrike" kern="1400" dirty="0">
              <a:ln>
                <a:noFill/>
              </a:ln>
              <a:solidFill>
                <a:srgbClr val="FFFFFF"/>
              </a:solidFill>
              <a:effectLst/>
              <a:latin typeface="Calibri" panose="020F0502020204030204" pitchFamily="34" charset="0"/>
              <a:hlinkClick r:id="rId7"/>
            </a:endParaRPr>
          </a:p>
          <a:p>
            <a:pPr>
              <a:lnSpc>
                <a:spcPct val="118000"/>
              </a:lnSpc>
            </a:pP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Grade 7 Skills for Effective Relationships Part 3:</a:t>
            </a:r>
            <a:r>
              <a:rPr lang="en-CA" sz="1200" b="1" kern="1400" dirty="0">
                <a:solidFill>
                  <a:srgbClr val="FFFFFF"/>
                </a:solidFill>
                <a:latin typeface="Calibri"/>
                <a:cs typeface="Calibri"/>
                <a:hlinkClick r:id="rId7"/>
              </a:rPr>
              <a:t> </a:t>
            </a:r>
            <a:r>
              <a:rPr lang="en-CA" sz="1200" b="1" kern="1400" dirty="0">
                <a:solidFill>
                  <a:srgbClr val="FFFFFF"/>
                </a:solidFill>
                <a:latin typeface="Calibri"/>
                <a:cs typeface="Calibri"/>
                <a:hlinkClick r:id="rId7">
                  <a:extLst>
                    <a:ext uri="{A12FA001-AC4F-418D-AE19-62706E023703}">
                      <ahyp:hlinkClr xmlns:ahyp="http://schemas.microsoft.com/office/drawing/2018/hyperlinkcolor" val="tx"/>
                    </a:ext>
                  </a:extLst>
                </a:hlinkClick>
              </a:rPr>
              <a:t> </a:t>
            </a:r>
            <a:br>
              <a:rPr lang="en-CA" sz="1200" kern="1400" dirty="0">
                <a:latin typeface="Calibri"/>
                <a:cs typeface="Calibri"/>
              </a:rPr>
            </a:br>
            <a:br>
              <a:rPr lang="en-CA" sz="1200" kern="1400" dirty="0">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the combination</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of skills reviewed in the previous two sets of videos. Each video demonstrates one scenario with three different endings portraying the combinations of communication styles and skill.</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8"/>
              </a:rPr>
              <a:t>https://youthrelationships.org/pages/grade-7-skills-for-effective-relationships-part-3</a:t>
            </a:r>
            <a:r>
              <a:rPr lang="en-CA" sz="1200" u="none" strike="noStrike" kern="1400" dirty="0">
                <a:ln>
                  <a:noFill/>
                </a:ln>
                <a:solidFill>
                  <a:srgbClr val="00B050"/>
                </a:solidFill>
                <a:effectLst/>
                <a:latin typeface="Calibri"/>
                <a:cs typeface="Calibri"/>
              </a:rPr>
              <a:t> (4)</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indent="0" algn="l">
              <a:lnSpc>
                <a:spcPct val="118000"/>
              </a:lnSpc>
              <a:spcBef>
                <a:spcPts val="0"/>
              </a:spcBef>
              <a:spcAft>
                <a:spcPts val="0"/>
              </a:spcAft>
            </a:pPr>
            <a:endParaRPr lang="en-CA" sz="1200" kern="1400" dirty="0">
              <a:ln>
                <a:noFill/>
              </a:ln>
              <a:solidFill>
                <a:srgbClr val="FFFFFF"/>
              </a:solidFill>
              <a:effectLst/>
              <a:latin typeface="Calibri" panose="020F0502020204030204" pitchFamily="34" charset="0"/>
            </a:endParaRPr>
          </a:p>
          <a:p>
            <a:pPr>
              <a:lnSpc>
                <a:spcPct val="118000"/>
              </a:lnSpc>
            </a:pP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Grade 8 Skills for Effective Relationships Part 1:</a:t>
            </a:r>
            <a:r>
              <a:rPr lang="en-CA" sz="1200" b="1" kern="1400" dirty="0">
                <a:solidFill>
                  <a:srgbClr val="FFFFFF"/>
                </a:solidFill>
                <a:latin typeface="Calibri"/>
                <a:cs typeface="Calibri"/>
                <a:hlinkClick r:id="rId7"/>
              </a:rPr>
              <a:t> </a:t>
            </a:r>
            <a:r>
              <a:rPr lang="en-CA" sz="1200" b="1" kern="1400" dirty="0">
                <a:solidFill>
                  <a:srgbClr val="FFFFFF"/>
                </a:solidFill>
                <a:latin typeface="Calibri"/>
                <a:cs typeface="Calibri"/>
                <a:hlinkClick r:id="rId7">
                  <a:extLst>
                    <a:ext uri="{A12FA001-AC4F-418D-AE19-62706E023703}">
                      <ahyp:hlinkClr xmlns:ahyp="http://schemas.microsoft.com/office/drawing/2018/hyperlinkcolor" val="tx"/>
                    </a:ext>
                  </a:extLst>
                </a:hlinkClick>
              </a:rPr>
              <a:t> </a:t>
            </a:r>
            <a:br>
              <a:rPr lang="en-CA" sz="1200" kern="1400" dirty="0">
                <a:latin typeface="Calibri"/>
                <a:cs typeface="Calibri"/>
              </a:rPr>
            </a:br>
            <a:br>
              <a:rPr lang="en-CA" sz="1200" kern="1400" dirty="0">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the communication styles. Each video demonstrates one scenario with three different endings portraying assertive,</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passive and aggressive communication styles.</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9"/>
              </a:rPr>
              <a:t>https://youthrelationships.org/pages/grade-8-skills-for-effective-relationships-part-1</a:t>
            </a:r>
            <a:r>
              <a:rPr lang="en-CA" sz="1200" u="none" strike="noStrike" kern="1400" dirty="0">
                <a:ln>
                  <a:noFill/>
                </a:ln>
                <a:solidFill>
                  <a:srgbClr val="00B050"/>
                </a:solidFill>
                <a:effectLst/>
                <a:latin typeface="Calibri"/>
                <a:cs typeface="Calibri"/>
              </a:rPr>
              <a:t> (5)</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dirty="0"/>
          </a:p>
          <a:p>
            <a:pPr>
              <a:lnSpc>
                <a:spcPct val="118000"/>
              </a:lnSpc>
            </a:pP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Grade 8 Skills for Effective Relationships Part 2:</a:t>
            </a:r>
            <a:r>
              <a:rPr lang="en-CA" sz="1200" b="1" kern="1400" dirty="0">
                <a:solidFill>
                  <a:srgbClr val="FFFFFF"/>
                </a:solidFill>
                <a:latin typeface="Calibri"/>
                <a:cs typeface="Calibri"/>
                <a:hlinkClick r:id="rId7"/>
              </a:rPr>
              <a:t> </a:t>
            </a:r>
            <a:r>
              <a:rPr lang="en-CA" sz="1200" b="1" kern="1400" dirty="0">
                <a:solidFill>
                  <a:srgbClr val="FFFFFF"/>
                </a:solidFill>
                <a:latin typeface="Calibri"/>
                <a:cs typeface="Calibri"/>
                <a:hlinkClick r:id="rId7">
                  <a:extLst>
                    <a:ext uri="{A12FA001-AC4F-418D-AE19-62706E023703}">
                      <ahyp:hlinkClr xmlns:ahyp="http://schemas.microsoft.com/office/drawing/2018/hyperlinkcolor" val="tx"/>
                    </a:ext>
                  </a:extLst>
                </a:hlinkClick>
              </a:rPr>
              <a:t> </a:t>
            </a:r>
            <a:br>
              <a:rPr lang="en-CA" sz="1200" kern="1400" dirty="0">
                <a:latin typeface="Calibri"/>
                <a:cs typeface="Calibri"/>
              </a:rPr>
            </a:br>
            <a:br>
              <a:rPr lang="en-CA" sz="1200" kern="1400" dirty="0">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skills related to</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delay, refusal and negotiation. Each video demonstrates one scenario with three different endings</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portraying the three different skills; delay, refusal, negotiation.</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u="none" strike="noStrike" kern="1400" dirty="0">
                <a:ln>
                  <a:noFill/>
                </a:ln>
                <a:solidFill>
                  <a:srgbClr val="00B050"/>
                </a:solidFill>
                <a:effectLst/>
                <a:latin typeface="Calibri"/>
                <a:cs typeface="Calibri"/>
                <a:hlinkClick r:id="rId10"/>
              </a:rPr>
              <a:t>https://youthrelationships.org/pages/grade-8-skills-for-effective-relationships-part-2</a:t>
            </a:r>
            <a:r>
              <a:rPr lang="en-CA" sz="1200" u="none" strike="noStrike" kern="1400" dirty="0">
                <a:ln>
                  <a:noFill/>
                </a:ln>
                <a:solidFill>
                  <a:srgbClr val="00B050"/>
                </a:solidFill>
                <a:effectLst/>
                <a:latin typeface="Calibri"/>
                <a:cs typeface="Calibri"/>
              </a:rPr>
              <a:t> (6)</a:t>
            </a:r>
            <a:endParaRPr lang="en-CA" sz="1200" kern="1400" dirty="0">
              <a:ln>
                <a:noFill/>
              </a:ln>
              <a:solidFill>
                <a:srgbClr val="000000"/>
              </a:solidFill>
              <a:effectLst/>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1" dirty="0"/>
          </a:p>
          <a:p>
            <a:pPr>
              <a:lnSpc>
                <a:spcPct val="118000"/>
              </a:lnSpc>
            </a:pP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Grade 8 Skills for Effective Relationships Part 3:</a:t>
            </a:r>
            <a:r>
              <a:rPr lang="en-CA" sz="1200" b="1" kern="1400" dirty="0">
                <a:solidFill>
                  <a:srgbClr val="FFFFFF"/>
                </a:solidFill>
                <a:latin typeface="Calibri"/>
                <a:cs typeface="Calibri"/>
                <a:hlinkClick r:id="rId7"/>
              </a:rPr>
              <a:t> </a:t>
            </a: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 </a:t>
            </a:r>
            <a:br>
              <a:rPr lang="en-CA" sz="1200" kern="1400" dirty="0">
                <a:ln>
                  <a:noFill/>
                </a:ln>
                <a:effectLst/>
                <a:latin typeface="Calibri" panose="020F0502020204030204" pitchFamily="34" charset="0"/>
                <a:cs typeface="Calibri"/>
              </a:rPr>
            </a:b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the combination of skills reviewed in the previous two sets of videos. Each video demonstrates one scenario with three different endings portraying the combinations of communication styles and skill.</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11"/>
              </a:rPr>
              <a:t>https://youthrelationships.org/pages/grade-8-skills-for-effective-relationships-part-3</a:t>
            </a:r>
            <a:r>
              <a:rPr lang="en-CA" sz="1200" u="none" strike="noStrike" kern="1400" dirty="0">
                <a:ln>
                  <a:noFill/>
                </a:ln>
                <a:solidFill>
                  <a:srgbClr val="00B050"/>
                </a:solidFill>
                <a:effectLst/>
                <a:latin typeface="Calibri"/>
                <a:cs typeface="Calibri"/>
              </a:rPr>
              <a:t> (7)</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28</a:t>
            </a:fld>
            <a:endParaRPr lang="en-CA"/>
          </a:p>
        </p:txBody>
      </p:sp>
    </p:spTree>
    <p:extLst>
      <p:ext uri="{BB962C8B-B14F-4D97-AF65-F5344CB8AC3E}">
        <p14:creationId xmlns:p14="http://schemas.microsoft.com/office/powerpoint/2010/main" val="36416673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latin typeface="+mn-lt"/>
              </a:rPr>
              <a:t>(Supports Gr. 7 D1.3</a:t>
            </a:r>
            <a:r>
              <a:rPr lang="en-CA" sz="1200" dirty="0"/>
              <a:t> </a:t>
            </a:r>
            <a:r>
              <a:rPr lang="en-CA" sz="1200" dirty="0">
                <a:latin typeface="+mn-lt"/>
              </a:rPr>
              <a:t> Gr.8 D2.2)</a:t>
            </a:r>
          </a:p>
          <a:p>
            <a:endParaRPr lang="en-CA" sz="1200" dirty="0">
              <a:latin typeface="+mn-lt"/>
            </a:endParaRPr>
          </a:p>
          <a:p>
            <a:r>
              <a:rPr lang="en-CA" sz="1200" dirty="0">
                <a:latin typeface="+mn-lt"/>
              </a:rPr>
              <a:t>When talking about healthy relationships it is important to discuss Consent – as a protection for people emotionally, spiritually and physically.</a:t>
            </a:r>
            <a:endParaRPr lang="en-CA" sz="1200" dirty="0">
              <a:latin typeface="+mn-lt"/>
              <a:cs typeface="Calibri"/>
            </a:endParaRPr>
          </a:p>
          <a:p>
            <a:r>
              <a:rPr lang="en-CA" sz="1200" dirty="0">
                <a:latin typeface="+mn-lt"/>
              </a:rPr>
              <a:t>Consent is a necessary element in a healthy </a:t>
            </a:r>
            <a:r>
              <a:rPr lang="en-CA" sz="1200" dirty="0"/>
              <a:t>relationship, and it</a:t>
            </a:r>
            <a:r>
              <a:rPr lang="en-CA" sz="1200" dirty="0">
                <a:latin typeface="+mn-lt"/>
              </a:rPr>
              <a:t> is important we create and model a culture of consent.</a:t>
            </a:r>
            <a:r>
              <a:rPr lang="en-CA" sz="1200" dirty="0"/>
              <a:t> </a:t>
            </a:r>
            <a:endParaRPr lang="en-CA" sz="1200" dirty="0">
              <a:cs typeface="Calibri"/>
            </a:endParaRPr>
          </a:p>
          <a:p>
            <a:endParaRPr lang="en-CA" sz="1200" dirty="0">
              <a:cs typeface="Calibri"/>
            </a:endParaRPr>
          </a:p>
          <a:p>
            <a:r>
              <a:rPr lang="en-CA" sz="1200" dirty="0">
                <a:cs typeface="Calibri"/>
              </a:rPr>
              <a:t>Having individuals view situations through a lens of consent demonstrates respect and builds healthy relationships.</a:t>
            </a:r>
          </a:p>
          <a:p>
            <a:endParaRPr lang="en-CA" sz="1200" dirty="0"/>
          </a:p>
          <a:p>
            <a:r>
              <a:rPr lang="en-CA" sz="1200" dirty="0">
                <a:latin typeface="+mn-lt"/>
              </a:rPr>
              <a:t>Recommend using this tip sheet found here</a:t>
            </a:r>
            <a:r>
              <a:rPr lang="en-CA" sz="1200" dirty="0"/>
              <a:t> </a:t>
            </a:r>
            <a:r>
              <a:rPr lang="en-CA" dirty="0">
                <a:hlinkClick r:id="rId3"/>
              </a:rPr>
              <a:t>Consent-Tipsheet-FINAL.pdf (prevnet.ca)</a:t>
            </a:r>
            <a:r>
              <a:rPr lang="en-CA" sz="1200" b="0" u="none" dirty="0">
                <a:solidFill>
                  <a:srgbClr val="0563C1"/>
                </a:solidFill>
                <a:effectLst/>
                <a:latin typeface="+mn-lt"/>
                <a:ea typeface="Calibri" panose="020F0502020204030204" pitchFamily="34" charset="0"/>
                <a:cs typeface="Calibri"/>
              </a:rPr>
              <a:t> </a:t>
            </a:r>
            <a:r>
              <a:rPr lang="en-CA" sz="1200" b="0" u="none" dirty="0">
                <a:solidFill>
                  <a:schemeClr val="tx1"/>
                </a:solidFill>
                <a:effectLst/>
                <a:latin typeface="+mn-lt"/>
                <a:ea typeface="Calibri" panose="020F0502020204030204" pitchFamily="34" charset="0"/>
                <a:cs typeface="Calibri"/>
              </a:rPr>
              <a:t>to generate discussion on consent and boundaries.</a:t>
            </a:r>
            <a:r>
              <a:rPr lang="en-CA" sz="1200" dirty="0">
                <a:ea typeface="Calibri" panose="020F0502020204030204" pitchFamily="34" charset="0"/>
                <a:cs typeface="Calibri"/>
              </a:rPr>
              <a:t> </a:t>
            </a:r>
            <a:endParaRPr lang="en-CA"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u="none"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u="none" dirty="0">
                <a:solidFill>
                  <a:schemeClr val="tx1"/>
                </a:solidFill>
                <a:effectLst/>
                <a:latin typeface="+mn-lt"/>
                <a:ea typeface="Calibri" panose="020F0502020204030204" pitchFamily="34" charset="0"/>
                <a:cs typeface="Calibri"/>
              </a:rPr>
              <a:t>Review with students that</a:t>
            </a:r>
            <a:endParaRPr lang="en-CA" sz="1200" dirty="0">
              <a:solidFill>
                <a:schemeClr val="tx1"/>
              </a:solidFill>
              <a:effectLst/>
              <a:latin typeface="+mn-lt"/>
              <a:ea typeface="Calibri" panose="020F0502020204030204" pitchFamily="34" charset="0"/>
              <a:cs typeface="Calibri"/>
            </a:endParaRPr>
          </a:p>
          <a:p>
            <a:r>
              <a:rPr lang="en-CA" sz="1200" dirty="0">
                <a:latin typeface="+mn-lt"/>
              </a:rPr>
              <a:t>“Consent is:</a:t>
            </a:r>
            <a:r>
              <a:rPr lang="en-CA" sz="1200" dirty="0"/>
              <a:t> </a:t>
            </a:r>
            <a:endParaRPr lang="en-CA" sz="1200" dirty="0">
              <a:latin typeface="+mn-lt"/>
              <a:cs typeface="Calibri"/>
            </a:endParaRPr>
          </a:p>
          <a:p>
            <a:r>
              <a:rPr lang="en-CA" sz="1200" dirty="0">
                <a:latin typeface="+mn-lt"/>
              </a:rPr>
              <a:t>Mutual (both parties clearly agree)</a:t>
            </a:r>
            <a:r>
              <a:rPr lang="en-CA" sz="1200" dirty="0"/>
              <a:t> </a:t>
            </a:r>
            <a:endParaRPr lang="en-CA" sz="1200" dirty="0">
              <a:latin typeface="+mn-lt"/>
              <a:cs typeface="Calibri"/>
            </a:endParaRPr>
          </a:p>
          <a:p>
            <a:r>
              <a:rPr lang="en-CA" sz="1200" dirty="0">
                <a:latin typeface="+mn-lt"/>
              </a:rPr>
              <a:t>Enthusiastic (there is a desire and excitement)</a:t>
            </a:r>
            <a:r>
              <a:rPr lang="en-CA" sz="1200" dirty="0"/>
              <a:t> </a:t>
            </a:r>
            <a:endParaRPr lang="en-CA" sz="1200" dirty="0">
              <a:latin typeface="+mn-lt"/>
              <a:cs typeface="Calibri"/>
            </a:endParaRPr>
          </a:p>
          <a:p>
            <a:r>
              <a:rPr lang="en-CA" sz="1200" dirty="0">
                <a:latin typeface="+mn-lt"/>
              </a:rPr>
              <a:t>Ongoing (it can be retracted at any time; it is a process, and it must be confirmed every step of the way)</a:t>
            </a:r>
            <a:r>
              <a:rPr lang="en-CA" sz="1200" dirty="0"/>
              <a:t> </a:t>
            </a:r>
            <a:endParaRPr lang="en-CA" sz="1200" dirty="0">
              <a:latin typeface="+mn-lt"/>
              <a:cs typeface="Calibri"/>
            </a:endParaRPr>
          </a:p>
          <a:p>
            <a:r>
              <a:rPr lang="en-CA" sz="1200" dirty="0">
                <a:latin typeface="+mn-lt"/>
              </a:rPr>
              <a:t>Specific (it is clear what activity a person is consenting to)</a:t>
            </a:r>
            <a:r>
              <a:rPr lang="en-CA" sz="1200" dirty="0"/>
              <a:t> </a:t>
            </a:r>
            <a:endParaRPr lang="en-CA" sz="1200" dirty="0">
              <a:latin typeface="+mn-lt"/>
              <a:cs typeface="Calibri"/>
            </a:endParaRPr>
          </a:p>
          <a:p>
            <a:r>
              <a:rPr lang="en-CA" sz="1200" dirty="0">
                <a:latin typeface="+mn-lt"/>
              </a:rPr>
              <a:t>Voluntary (it is given freely, not under pressure, and the person involved is the one consenting)</a:t>
            </a:r>
            <a:r>
              <a:rPr lang="en-CA" sz="1200" dirty="0"/>
              <a:t> </a:t>
            </a:r>
            <a:endParaRPr lang="en-CA" sz="1200" dirty="0">
              <a:latin typeface="+mn-lt"/>
              <a:cs typeface="Calibri"/>
            </a:endParaRPr>
          </a:p>
          <a:p>
            <a:r>
              <a:rPr lang="en-CA" sz="1200" dirty="0">
                <a:latin typeface="+mn-lt"/>
              </a:rPr>
              <a:t>Sober (the parties involved are not under the influence of alcohol or drugs)” (8)</a:t>
            </a:r>
            <a:endParaRPr lang="en-CA" sz="1200" dirty="0">
              <a:latin typeface="+mn-lt"/>
              <a:cs typeface="Calibri"/>
            </a:endParaRPr>
          </a:p>
          <a:p>
            <a:endParaRPr lang="en-CA" sz="1200" dirty="0">
              <a:latin typeface="+mn-lt"/>
            </a:endParaRPr>
          </a:p>
          <a:p>
            <a:r>
              <a:rPr lang="en-US" sz="1200" dirty="0">
                <a:latin typeface="+mn-lt"/>
              </a:rPr>
              <a:t>Alcohol and drugs can decrease inhibitions, weaken judgement and take away a person’s authentic self.</a:t>
            </a:r>
            <a:endParaRPr lang="en-US" sz="1200" dirty="0">
              <a:latin typeface="+mn-lt"/>
              <a:cs typeface="Calibri"/>
            </a:endParaRPr>
          </a:p>
          <a:p>
            <a:endParaRPr lang="en-CA" sz="1200" dirty="0">
              <a:latin typeface="+mn-lt"/>
            </a:endParaRPr>
          </a:p>
          <a:p>
            <a:r>
              <a:rPr lang="en-CA" sz="1200" b="1" dirty="0">
                <a:latin typeface="+mn-lt"/>
              </a:rPr>
              <a:t>*</a:t>
            </a:r>
            <a:r>
              <a:rPr lang="en-CA" sz="1200" dirty="0">
                <a:latin typeface="+mn-lt"/>
              </a:rPr>
              <a:t>Preview the video(s) on the next slide prior to showing the class.</a:t>
            </a:r>
            <a:r>
              <a:rPr lang="en-CA" sz="1200" dirty="0"/>
              <a:t> </a:t>
            </a:r>
            <a:r>
              <a:rPr lang="en-CA" sz="1200" dirty="0">
                <a:latin typeface="+mn-lt"/>
              </a:rPr>
              <a:t> These videos explain consent and what is needed to give consent.</a:t>
            </a:r>
            <a:r>
              <a:rPr lang="en-CA" sz="1200" dirty="0"/>
              <a:t> </a:t>
            </a:r>
            <a:endParaRPr lang="en-CA" sz="1200" dirty="0">
              <a:latin typeface="+mn-lt"/>
              <a:cs typeface="Calibri"/>
            </a:endParaRPr>
          </a:p>
          <a:p>
            <a:endParaRPr lang="en-CA" sz="1200" dirty="0">
              <a:latin typeface="+mn-lt"/>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29</a:t>
            </a:fld>
            <a:endParaRPr lang="en-CA"/>
          </a:p>
        </p:txBody>
      </p:sp>
    </p:spTree>
    <p:extLst>
      <p:ext uri="{BB962C8B-B14F-4D97-AF65-F5344CB8AC3E}">
        <p14:creationId xmlns:p14="http://schemas.microsoft.com/office/powerpoint/2010/main" val="1738908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a:t>
            </a:r>
            <a:r>
              <a:rPr lang="en-CA" sz="1200" dirty="0"/>
              <a:t>Recommended to preview the suggested videos before showing students.</a:t>
            </a:r>
          </a:p>
          <a:p>
            <a:endParaRPr lang="en-CA" b="1" dirty="0"/>
          </a:p>
          <a:p>
            <a:r>
              <a:rPr lang="en-CA" b="1" dirty="0"/>
              <a:t>Tea and Consent </a:t>
            </a:r>
            <a:r>
              <a:rPr lang="en-CA" dirty="0"/>
              <a:t>video</a:t>
            </a:r>
            <a:r>
              <a:rPr lang="en-CA" b="1" dirty="0"/>
              <a:t> </a:t>
            </a:r>
            <a:r>
              <a:rPr lang="en-CA" dirty="0"/>
              <a:t>(2:50 min) Addressing Youth Dating Violence by </a:t>
            </a:r>
            <a:r>
              <a:rPr lang="en-CA" dirty="0" err="1"/>
              <a:t>PREVNet</a:t>
            </a:r>
            <a:r>
              <a:rPr lang="en-CA" dirty="0"/>
              <a:t> </a:t>
            </a:r>
            <a:r>
              <a:rPr lang="en-CA" dirty="0">
                <a:hlinkClick r:id="rId3"/>
              </a:rPr>
              <a:t>https://youthdatingviolence.prevnet.ca/learn-more/everyone/resources/</a:t>
            </a:r>
            <a:r>
              <a:rPr lang="en-CA" dirty="0"/>
              <a:t> </a:t>
            </a:r>
            <a:endParaRPr lang="en-CA" dirty="0">
              <a:cs typeface="Calibri"/>
            </a:endParaRPr>
          </a:p>
          <a:p>
            <a:endParaRPr lang="en-CA" dirty="0">
              <a:cs typeface="Calibri"/>
            </a:endParaRPr>
          </a:p>
          <a:p>
            <a:endParaRPr lang="en-CA" sz="1200" dirty="0">
              <a:cs typeface="Calibri" panose="020F0502020204030204"/>
            </a:endParaRPr>
          </a:p>
          <a:p>
            <a:r>
              <a:rPr lang="en-CA" sz="1200" dirty="0"/>
              <a:t>Other suggested videos on consent:</a:t>
            </a:r>
            <a:endParaRPr lang="en-CA" sz="1200" dirty="0">
              <a:cs typeface="Calibri"/>
            </a:endParaRPr>
          </a:p>
          <a:p>
            <a:r>
              <a:rPr lang="en-CA" sz="1200" b="1" dirty="0"/>
              <a:t>Understanding Consent </a:t>
            </a:r>
            <a:r>
              <a:rPr lang="en-CA" sz="1200" dirty="0"/>
              <a:t>video (3:02 min) Alberta Health Services, Teaching Sexual Health. Available from: </a:t>
            </a:r>
            <a:r>
              <a:rPr lang="en-CA" dirty="0">
                <a:hlinkClick r:id="rId4"/>
              </a:rPr>
              <a:t>Understanding Consent - Teachers | Teaching Sexual Health</a:t>
            </a:r>
            <a:endParaRPr lang="en-CA" dirty="0"/>
          </a:p>
          <a:p>
            <a:endParaRPr lang="en-CA" dirty="0">
              <a:cs typeface="Calibri"/>
            </a:endParaRPr>
          </a:p>
          <a:p>
            <a:endParaRPr lang="en-CA" sz="1200" dirty="0">
              <a:cs typeface="Calibri"/>
            </a:endParaRPr>
          </a:p>
          <a:p>
            <a:r>
              <a:rPr lang="en-CA" sz="1200" b="1" dirty="0"/>
              <a:t>What is consent? </a:t>
            </a:r>
            <a:r>
              <a:rPr lang="en-CA" sz="1200" dirty="0"/>
              <a:t>Video (1:45 min) Kids Help Phone, available from: </a:t>
            </a:r>
            <a:r>
              <a:rPr lang="en-CA" sz="1200" dirty="0">
                <a:hlinkClick r:id="rId5"/>
              </a:rPr>
              <a:t>https://kidshelpphone.ca/get-info/video-what-consent/</a:t>
            </a:r>
            <a:endParaRPr lang="en-CA" sz="1200" dirty="0">
              <a:cs typeface="Calibri"/>
            </a:endParaRPr>
          </a:p>
          <a:p>
            <a:endParaRPr lang="en-CA" sz="1200" dirty="0">
              <a:cs typeface="Calibri"/>
            </a:endParaRPr>
          </a:p>
          <a:p>
            <a:endParaRPr lang="en-CA" sz="1200" dirty="0"/>
          </a:p>
          <a:p>
            <a:r>
              <a:rPr lang="en-CA" sz="1200" dirty="0"/>
              <a:t>Debrief the content in the video(s) and discuss the key components of consent such as:</a:t>
            </a:r>
            <a:endParaRPr lang="en-CA" sz="1200" dirty="0">
              <a:cs typeface="Calibri"/>
            </a:endParaRPr>
          </a:p>
          <a:p>
            <a:r>
              <a:rPr lang="en-CA" sz="1200" kern="1400" dirty="0">
                <a:solidFill>
                  <a:srgbClr val="000000"/>
                </a:solidFill>
                <a:effectLst/>
                <a:latin typeface="Calibri"/>
                <a:ea typeface="Times New Roman" panose="02020603050405020304" pitchFamily="18" charset="0"/>
                <a:cs typeface="Calibri"/>
              </a:rPr>
              <a:t>-Consent must be given each time.</a:t>
            </a:r>
          </a:p>
          <a:p>
            <a:r>
              <a:rPr lang="en-CA" sz="1200" kern="1400" dirty="0">
                <a:solidFill>
                  <a:srgbClr val="000000"/>
                </a:solidFill>
                <a:effectLst/>
                <a:latin typeface="Calibri"/>
                <a:ea typeface="Times New Roman" panose="02020603050405020304" pitchFamily="18" charset="0"/>
                <a:cs typeface="Calibri"/>
              </a:rPr>
              <a:t>-A person can change their mind.</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Actively seek consent.</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The person must be sober.</a:t>
            </a:r>
          </a:p>
          <a:p>
            <a:r>
              <a:rPr lang="en-CA" sz="1200" kern="1400" dirty="0">
                <a:solidFill>
                  <a:srgbClr val="000000"/>
                </a:solidFill>
                <a:effectLst/>
                <a:latin typeface="Calibri"/>
                <a:ea typeface="Times New Roman" panose="02020603050405020304" pitchFamily="18" charset="0"/>
                <a:cs typeface="Calibri"/>
              </a:rPr>
              <a:t>-Consent cannot be forced.</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Verbal “yes” but body language is not matching does not mean consent.</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The absence of “no” does not mean “yes”.</a:t>
            </a:r>
            <a:endParaRPr lang="en-CA" sz="1200" dirty="0">
              <a:effectLst/>
              <a:latin typeface="Calibri"/>
              <a:ea typeface="Calibri" panose="020F0502020204030204" pitchFamily="34" charset="0"/>
              <a:cs typeface="Calibri"/>
            </a:endParaRPr>
          </a:p>
          <a:p>
            <a:pPr>
              <a:lnSpc>
                <a:spcPct val="117000"/>
              </a:lnSpc>
              <a:spcAft>
                <a:spcPts val="800"/>
              </a:spcAft>
              <a:tabLst>
                <a:tab pos="198120" algn="l"/>
              </a:tabLst>
            </a:pPr>
            <a:r>
              <a:rPr lang="en-CA" sz="1200" kern="1400" dirty="0">
                <a:solidFill>
                  <a:srgbClr val="000000"/>
                </a:solidFill>
                <a:effectLst/>
                <a:latin typeface="Calibri"/>
                <a:ea typeface="Times New Roman" panose="02020603050405020304" pitchFamily="18" charset="0"/>
                <a:cs typeface="Calibri"/>
              </a:rPr>
              <a:t> </a:t>
            </a:r>
            <a:endParaRPr lang="en-CA" sz="1200" dirty="0">
              <a:effectLst/>
              <a:latin typeface="Calibri"/>
              <a:ea typeface="Calibri" panose="020F0502020204030204" pitchFamily="34" charset="0"/>
              <a:cs typeface="Calibri"/>
            </a:endParaRPr>
          </a:p>
          <a:p>
            <a:endParaRPr lang="en-CA" sz="1200" dirty="0"/>
          </a:p>
          <a:p>
            <a:r>
              <a:rPr lang="en-CA" sz="1200" dirty="0"/>
              <a:t>If it doesn’t feel right – it probably isn’t.  If someone is not sure –that’s ok.  If a person’s instincts are telling them it’s not the right time, it probably isn’t.</a:t>
            </a:r>
            <a:endParaRPr lang="en-CA" sz="1200" dirty="0">
              <a:cs typeface="Calibri"/>
            </a:endParaRPr>
          </a:p>
          <a:p>
            <a:endParaRPr lang="en-CA" sz="1200" dirty="0"/>
          </a:p>
          <a:p>
            <a:r>
              <a:rPr lang="en-CA" sz="1200" dirty="0"/>
              <a:t>Know what you want ahead of time – set boundaries – what will you accept and what you are okay with and what you are not okay with. It can be helpful to write it down and re-visit it.</a:t>
            </a:r>
            <a:endParaRPr lang="en-CA" sz="1200" dirty="0">
              <a:cs typeface="Calibri"/>
            </a:endParaRPr>
          </a:p>
          <a:p>
            <a:endParaRPr lang="en-CA" sz="1200" dirty="0"/>
          </a:p>
          <a:p>
            <a:r>
              <a:rPr lang="en-CA" sz="1200" dirty="0"/>
              <a:t>Open and honest communication is very important. If a person can’t talk about their feelings, what they want, what they are ready for, their personal boundaries related to delaying sexual activity until later in life etc. then careful re-consideration is important.</a:t>
            </a:r>
            <a:endParaRPr lang="en-CA" sz="1200" dirty="0">
              <a:cs typeface="Calibri"/>
            </a:endParaRPr>
          </a:p>
          <a:p>
            <a:endParaRPr lang="en-CA" sz="1200" dirty="0"/>
          </a:p>
          <a:p>
            <a:r>
              <a:rPr lang="en-CA" sz="1200" dirty="0"/>
              <a:t>Knowing and respecting oneself is important before being involved with someone else and is an important foundation to a healthy relationship. </a:t>
            </a:r>
            <a:endParaRPr lang="en-CA" sz="1200"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30</a:t>
            </a:fld>
            <a:endParaRPr lang="en-CA"/>
          </a:p>
        </p:txBody>
      </p:sp>
    </p:spTree>
    <p:extLst>
      <p:ext uri="{BB962C8B-B14F-4D97-AF65-F5344CB8AC3E}">
        <p14:creationId xmlns:p14="http://schemas.microsoft.com/office/powerpoint/2010/main" val="560513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Refer to the Sexuality Teaching Kit, Healthy Relationships section, Consent activity.</a:t>
            </a:r>
          </a:p>
          <a:p>
            <a:endParaRPr lang="en-US" sz="1200" dirty="0">
              <a:latin typeface="+mn-lt"/>
            </a:endParaRP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To start the conversation about consent a good place to begin is to review the definition.</a:t>
            </a:r>
          </a:p>
          <a:p>
            <a:pPr marL="12700" marR="8255" indent="0" algn="l">
              <a:lnSpc>
                <a:spcPct val="117000"/>
              </a:lnSpc>
              <a:spcBef>
                <a:spcPts val="0"/>
              </a:spcBef>
              <a:spcAft>
                <a:spcPts val="0"/>
              </a:spcAft>
            </a:pPr>
            <a:endParaRPr lang="en-CA" sz="1200" kern="1400" dirty="0">
              <a:ln>
                <a:noFill/>
              </a:ln>
              <a:solidFill>
                <a:srgbClr val="000000"/>
              </a:solidFill>
              <a:effectLst/>
              <a:latin typeface="Times New Roman" panose="02020603050405020304" pitchFamily="18" charset="0"/>
            </a:endParaRPr>
          </a:p>
          <a:p>
            <a:pPr marL="0" marR="0" indent="0" algn="l">
              <a:lnSpc>
                <a:spcPct val="119000"/>
              </a:lnSpc>
              <a:spcBef>
                <a:spcPts val="0"/>
              </a:spcBef>
              <a:spcAft>
                <a:spcPts val="600"/>
              </a:spcAft>
            </a:pPr>
            <a:r>
              <a:rPr lang="en-CA" sz="1200" b="1" kern="1400" dirty="0">
                <a:ln>
                  <a:noFill/>
                </a:ln>
                <a:solidFill>
                  <a:srgbClr val="00B050"/>
                </a:solidFill>
                <a:effectLst/>
                <a:latin typeface="Times New Roman"/>
                <a:cs typeface="Times New Roman"/>
              </a:rPr>
              <a:t>Consent can be defined as: </a:t>
            </a:r>
            <a:r>
              <a:rPr lang="en-CA" sz="1200" i="1" kern="1400" dirty="0">
                <a:ln>
                  <a:noFill/>
                </a:ln>
                <a:solidFill>
                  <a:srgbClr val="00B050"/>
                </a:solidFill>
                <a:effectLst/>
                <a:latin typeface="Times New Roman"/>
                <a:cs typeface="Times New Roman"/>
              </a:rPr>
              <a:t>“Consent is a mutual verbal, physical, and emotional agreement that happens without manipulation, threats, or coercion</a:t>
            </a:r>
            <a:r>
              <a:rPr lang="en-CA" sz="1200" b="1" i="1" kern="1400" dirty="0">
                <a:ln>
                  <a:noFill/>
                </a:ln>
                <a:solidFill>
                  <a:srgbClr val="00B050"/>
                </a:solidFill>
                <a:effectLst/>
                <a:latin typeface="Times New Roman"/>
                <a:cs typeface="Times New Roman"/>
              </a:rPr>
              <a:t>” </a:t>
            </a:r>
            <a:r>
              <a:rPr lang="en-CA" sz="1200" b="0" i="0" kern="1400" dirty="0">
                <a:ln>
                  <a:noFill/>
                </a:ln>
                <a:solidFill>
                  <a:srgbClr val="00B050"/>
                </a:solidFill>
                <a:effectLst/>
                <a:latin typeface="Times New Roman"/>
                <a:cs typeface="Times New Roman"/>
              </a:rPr>
              <a:t>(8)</a:t>
            </a:r>
            <a:endParaRPr lang="en-CA" sz="1200" kern="1400" dirty="0">
              <a:ln>
                <a:noFill/>
              </a:ln>
              <a:solidFill>
                <a:srgbClr val="000000"/>
              </a:solidFill>
              <a:effectLst/>
              <a:latin typeface="Times New Roman"/>
              <a:cs typeface="Times New Roman"/>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12700" marR="8255" indent="0" algn="l">
              <a:lnSpc>
                <a:spcPct val="117000"/>
              </a:lnSpc>
              <a:spcBef>
                <a:spcPts val="0"/>
              </a:spcBef>
              <a:spcAft>
                <a:spcPts val="0"/>
              </a:spcAft>
            </a:pPr>
            <a:endParaRPr lang="en-CA" sz="1200" kern="1400" dirty="0">
              <a:ln>
                <a:noFill/>
              </a:ln>
              <a:solidFill>
                <a:srgbClr val="000000"/>
              </a:solidFill>
              <a:effectLst/>
              <a:latin typeface="Calibri" panose="020F0502020204030204" pitchFamily="34" charset="0"/>
            </a:endParaRPr>
          </a:p>
          <a:p>
            <a:pPr marL="12700" marR="8255">
              <a:lnSpc>
                <a:spcPct val="117000"/>
              </a:lnSpc>
            </a:pPr>
            <a:r>
              <a:rPr lang="en-CA" sz="1200" kern="1400" dirty="0">
                <a:ln>
                  <a:noFill/>
                </a:ln>
                <a:solidFill>
                  <a:srgbClr val="000000"/>
                </a:solidFill>
                <a:effectLst/>
                <a:latin typeface="Times New Roman"/>
                <a:cs typeface="Times New Roman"/>
              </a:rPr>
              <a:t>In pairs or small groups, have students brainstorm and discuss scenarios where consent is needed.</a:t>
            </a:r>
            <a:r>
              <a:rPr lang="en-CA" sz="1200" kern="1400" dirty="0">
                <a:solidFill>
                  <a:srgbClr val="000000"/>
                </a:solidFill>
                <a:latin typeface="Times New Roman"/>
                <a:cs typeface="Times New Roman"/>
              </a:rPr>
              <a:t> </a:t>
            </a:r>
            <a:endParaRPr lang="en-CA" sz="1200" kern="1400" dirty="0">
              <a:solidFill>
                <a:srgbClr val="000000"/>
              </a:solidFill>
              <a:latin typeface="Calibri" panose="020F0502020204030204" pitchFamily="34" charset="0"/>
              <a:cs typeface="Calibri" panose="020F0502020204030204" pitchFamily="34" charset="0"/>
            </a:endParaRP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e.g.:</a:t>
            </a:r>
            <a:r>
              <a:rPr lang="en-CA" sz="1200" kern="1400" dirty="0">
                <a:solidFill>
                  <a:srgbClr val="000000"/>
                </a:solidFill>
                <a:latin typeface="Times New Roman"/>
                <a:cs typeface="Times New Roman"/>
              </a:rPr>
              <a:t> </a:t>
            </a:r>
            <a:endParaRPr lang="en-CA" sz="1200" kern="1400" dirty="0">
              <a:solidFill>
                <a:srgbClr val="000000"/>
              </a:solidFill>
              <a:latin typeface="Calibri" panose="020F0502020204030204" pitchFamily="34" charset="0"/>
              <a:cs typeface="Calibri" panose="020F0502020204030204" pitchFamily="34" charset="0"/>
            </a:endParaRPr>
          </a:p>
          <a:p>
            <a:pPr marL="0" marR="8255" indent="0"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borrowing someone’s personal belongings</a:t>
            </a:r>
            <a:r>
              <a:rPr lang="en-CA" sz="1200" kern="1400" dirty="0">
                <a:solidFill>
                  <a:srgbClr val="000000"/>
                </a:solidFill>
                <a:latin typeface="Times New Roman"/>
                <a:cs typeface="Times New Roman"/>
              </a:rPr>
              <a:t> </a:t>
            </a:r>
            <a:endParaRPr lang="en-CA" sz="1200" kern="1400" dirty="0">
              <a:ln>
                <a:noFill/>
              </a:ln>
              <a:solidFill>
                <a:srgbClr val="000000"/>
              </a:solidFill>
              <a:effectLst/>
              <a:latin typeface="Calibri" panose="020F0502020204030204" pitchFamily="34" charset="0"/>
            </a:endParaRPr>
          </a:p>
          <a:p>
            <a:pPr marL="228600" marR="8255" indent="-228600">
              <a:lnSpc>
                <a:spcPct val="117000"/>
              </a:lnSpc>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posting a picture of a friend to your social media</a:t>
            </a:r>
            <a:r>
              <a:rPr lang="en-CA" sz="1200" kern="1400" dirty="0">
                <a:solidFill>
                  <a:srgbClr val="000000"/>
                </a:solidFill>
                <a:latin typeface="Times New Roman"/>
                <a:cs typeface="Times New Roman"/>
              </a:rPr>
              <a:t> </a:t>
            </a:r>
            <a:endParaRPr lang="en-CA" sz="1200" kern="1400" dirty="0">
              <a:ln>
                <a:noFill/>
              </a:ln>
              <a:solidFill>
                <a:srgbClr val="000000"/>
              </a:solidFill>
              <a:effectLst/>
              <a:latin typeface="Calibri" panose="020F0502020204030204" pitchFamily="34" charset="0"/>
            </a:endParaRPr>
          </a:p>
          <a:p>
            <a:pPr marL="228600" marR="8255" indent="-228600">
              <a:lnSpc>
                <a:spcPct val="117000"/>
              </a:lnSpc>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sharing information about someone to a mutual friend</a:t>
            </a:r>
            <a:r>
              <a:rPr lang="en-CA" sz="1200" kern="1400" dirty="0">
                <a:solidFill>
                  <a:srgbClr val="000000"/>
                </a:solidFill>
                <a:latin typeface="Times New Roman"/>
                <a:cs typeface="Times New Roman"/>
              </a:rPr>
              <a:t> </a:t>
            </a:r>
            <a:endParaRPr lang="en-CA" sz="1200" kern="1400" dirty="0">
              <a:ln>
                <a:noFill/>
              </a:ln>
              <a:solidFill>
                <a:srgbClr val="000000"/>
              </a:solidFill>
              <a:effectLst/>
              <a:latin typeface="Calibri" panose="020F0502020204030204" pitchFamily="34" charset="0"/>
            </a:endParaRPr>
          </a:p>
          <a:p>
            <a:pPr marL="228600" marR="8255" indent="-228600"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partners have been dating for awhile and one partner has said they were not ready to show affection by kissing, but at that moment decided it would be ok</a:t>
            </a:r>
            <a:br>
              <a:rPr lang="en-CA" sz="1200" kern="1400" dirty="0">
                <a:ln>
                  <a:noFill/>
                </a:ln>
                <a:effectLst/>
                <a:latin typeface="Times New Roman" panose="02020603050405020304" pitchFamily="18" charset="0"/>
                <a:cs typeface="Times New Roman"/>
              </a:rPr>
            </a:br>
            <a:endParaRPr lang="en-CA" sz="1200" kern="1400" dirty="0">
              <a:ln>
                <a:noFill/>
              </a:ln>
              <a:solidFill>
                <a:srgbClr val="000000"/>
              </a:solidFill>
              <a:effectLst/>
              <a:latin typeface="Calibri" panose="020F0502020204030204" pitchFamily="34" charset="0"/>
            </a:endParaRP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In pairs or small group have students practice communicating consent by taking turns being the person initiating asking for consent and the person responding.</a:t>
            </a: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 </a:t>
            </a:r>
          </a:p>
          <a:p>
            <a:pPr marL="0" marR="8255" indent="0" algn="l">
              <a:lnSpc>
                <a:spcPct val="117000"/>
              </a:lnSpc>
              <a:spcBef>
                <a:spcPts val="0"/>
              </a:spcBef>
              <a:spcAft>
                <a:spcPts val="0"/>
              </a:spcAft>
              <a:tabLst>
                <a:tab pos="77724" algn="l"/>
              </a:tabLst>
            </a:pPr>
            <a:r>
              <a:rPr lang="en-CA" sz="1200" b="1" kern="1400" dirty="0">
                <a:ln>
                  <a:noFill/>
                </a:ln>
                <a:solidFill>
                  <a:srgbClr val="000000"/>
                </a:solidFill>
                <a:effectLst/>
                <a:latin typeface="Times New Roman"/>
                <a:cs typeface="Times New Roman"/>
              </a:rPr>
              <a:t>	 </a:t>
            </a:r>
            <a:r>
              <a:rPr lang="en-CA" sz="1200" b="1" kern="1400" dirty="0">
                <a:ln>
                  <a:noFill/>
                </a:ln>
                <a:solidFill>
                  <a:srgbClr val="000000"/>
                </a:solidFill>
                <a:effectLst/>
                <a:latin typeface="Calibri"/>
                <a:cs typeface="Calibri"/>
              </a:rPr>
              <a:t>CONSENT SOUNDS LIKE </a:t>
            </a:r>
            <a:br>
              <a:rPr lang="en-CA" sz="1200" kern="1400" dirty="0">
                <a:ln>
                  <a:noFill/>
                </a:ln>
                <a:effectLst/>
                <a:latin typeface="Times New Roman" panose="02020603050405020304" pitchFamily="18" charset="0"/>
                <a:cs typeface="Times New Roman"/>
              </a:rPr>
            </a:br>
            <a:r>
              <a:rPr lang="en-CA" sz="1200" kern="1400" dirty="0">
                <a:ln>
                  <a:noFill/>
                </a:ln>
                <a:solidFill>
                  <a:srgbClr val="000000"/>
                </a:solidFill>
                <a:effectLst/>
                <a:latin typeface="Times New Roman"/>
                <a:cs typeface="Times New Roman"/>
              </a:rPr>
              <a:t>	 Next, have students practice how to ask for consent.</a:t>
            </a:r>
            <a:br>
              <a:rPr lang="en-CA" sz="1200" b="1" kern="1400" dirty="0">
                <a:ln>
                  <a:noFill/>
                </a:ln>
                <a:effectLst/>
                <a:latin typeface="Times New Roman" panose="02020603050405020304" pitchFamily="18" charset="0"/>
                <a:cs typeface="Times New Roman"/>
              </a:rPr>
            </a:br>
            <a:r>
              <a:rPr lang="en-CA" sz="1200" kern="1400" dirty="0">
                <a:ln>
                  <a:noFill/>
                </a:ln>
                <a:solidFill>
                  <a:srgbClr val="000000"/>
                </a:solidFill>
                <a:effectLst/>
                <a:latin typeface="Times New Roman"/>
                <a:cs typeface="Times New Roman"/>
              </a:rPr>
              <a:t>	 </a:t>
            </a:r>
            <a:r>
              <a:rPr lang="en-CA" sz="1200" u="sng" kern="1400" dirty="0">
                <a:ln>
                  <a:noFill/>
                </a:ln>
                <a:solidFill>
                  <a:srgbClr val="000000"/>
                </a:solidFill>
                <a:effectLst/>
                <a:latin typeface="Times New Roman"/>
                <a:cs typeface="Times New Roman"/>
              </a:rPr>
              <a:t>Some suggestions</a:t>
            </a:r>
            <a:endParaRPr lang="en-CA" sz="1200" kern="1400" dirty="0">
              <a:ln>
                <a:noFill/>
              </a:ln>
              <a:solidFill>
                <a:srgbClr val="000000"/>
              </a:solidFill>
              <a:effectLst/>
              <a:latin typeface="Times New Roman"/>
              <a:cs typeface="Times New Roman"/>
            </a:endParaRP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Is this okay?</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Do you like this?</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Are you comfortable with this?</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How do you feel about this?</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What do you like?</a:t>
            </a:r>
            <a:br>
              <a:rPr lang="en-CA" sz="1200" kern="1400" dirty="0">
                <a:ln>
                  <a:noFill/>
                </a:ln>
                <a:effectLst/>
                <a:latin typeface="Times New Roman" panose="02020603050405020304" pitchFamily="18" charset="0"/>
                <a:cs typeface="Times New Roman"/>
              </a:rPr>
            </a:br>
            <a:endParaRPr lang="en-CA" sz="1200" kern="1400" dirty="0">
              <a:ln>
                <a:noFill/>
              </a:ln>
              <a:solidFill>
                <a:srgbClr val="000000"/>
              </a:solidFill>
              <a:effectLst/>
              <a:latin typeface="Calibri" panose="020F0502020204030204" pitchFamily="34" charset="0"/>
              <a:cs typeface="Calibri" panose="020F0502020204030204" pitchFamily="34" charset="0"/>
            </a:endParaRPr>
          </a:p>
          <a:p>
            <a:pPr marL="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Have students practice different ways of responding including responses of giving consent and responses of not giving consent.</a:t>
            </a:r>
            <a:br>
              <a:rPr lang="en-CA" sz="1200" kern="1400" dirty="0">
                <a:ln>
                  <a:noFill/>
                </a:ln>
                <a:effectLst/>
                <a:latin typeface="Times New Roman" panose="02020603050405020304" pitchFamily="18" charset="0"/>
                <a:cs typeface="Times New Roman"/>
              </a:rPr>
            </a:br>
            <a:endParaRPr lang="en-CA" sz="1200" kern="1400" dirty="0">
              <a:ln>
                <a:noFill/>
              </a:ln>
              <a:solidFill>
                <a:srgbClr val="000000"/>
              </a:solidFill>
              <a:effectLst/>
              <a:latin typeface="Calibri" panose="020F0502020204030204" pitchFamily="34" charset="0"/>
            </a:endParaRPr>
          </a:p>
          <a:p>
            <a:pPr marL="0" marR="8255" indent="0" algn="l">
              <a:lnSpc>
                <a:spcPct val="117000"/>
              </a:lnSpc>
              <a:spcBef>
                <a:spcPts val="0"/>
              </a:spcBef>
              <a:spcAft>
                <a:spcPts val="0"/>
              </a:spcAft>
              <a:tabLst>
                <a:tab pos="77724" algn="l"/>
              </a:tabLst>
            </a:pPr>
            <a:r>
              <a:rPr lang="en-CA" sz="1200" b="1" kern="1400" dirty="0">
                <a:ln>
                  <a:noFill/>
                </a:ln>
                <a:solidFill>
                  <a:srgbClr val="000000"/>
                </a:solidFill>
                <a:effectLst/>
                <a:latin typeface="Calibri"/>
                <a:cs typeface="Calibri"/>
              </a:rPr>
              <a:t>	 CONSENT FEELS LIKE </a:t>
            </a:r>
            <a:br>
              <a:rPr lang="en-CA" sz="1200" b="1" kern="1400" dirty="0">
                <a:ln>
                  <a:noFill/>
                </a:ln>
                <a:effectLst/>
                <a:latin typeface="Calibri" panose="020F0502020204030204" pitchFamily="34" charset="0"/>
                <a:cs typeface="Calibri"/>
              </a:rPr>
            </a:br>
            <a:r>
              <a:rPr lang="en-CA" sz="1200" b="1"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Bring the group back together and have students discuss and share:</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How did it feel to ask for consent? Was it easy, challenging?</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How did it feel to hear yes responses and no responses?</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How did it feel to respond with giving consent or not? Was it easy, challenging?</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Did you notice anything about verbal and non-verbal communication? Did they match?</a:t>
            </a:r>
          </a:p>
          <a:p>
            <a:pPr marL="0" marR="0" indent="0" algn="l">
              <a:lnSpc>
                <a:spcPct val="110000"/>
              </a:lnSpc>
              <a:spcBef>
                <a:spcPts val="0"/>
              </a:spcBef>
              <a:spcAft>
                <a:spcPts val="1400"/>
              </a:spcAft>
            </a:pPr>
            <a:endParaRPr lang="en-CA" sz="1200" b="0" kern="1400" dirty="0">
              <a:ln>
                <a:noFill/>
              </a:ln>
              <a:solidFill>
                <a:srgbClr val="000000"/>
              </a:solidFill>
              <a:effectLst/>
              <a:latin typeface="Calibri" panose="020F0502020204030204" pitchFamily="34" charset="0"/>
            </a:endParaRPr>
          </a:p>
          <a:p>
            <a:pPr marL="0" marR="0" indent="0" algn="l">
              <a:lnSpc>
                <a:spcPct val="110000"/>
              </a:lnSpc>
              <a:spcBef>
                <a:spcPts val="0"/>
              </a:spcBef>
              <a:spcAft>
                <a:spcPts val="1400"/>
              </a:spcAft>
            </a:pPr>
            <a:r>
              <a:rPr lang="en-CA" sz="1200" b="1" kern="1400" dirty="0">
                <a:ln>
                  <a:noFill/>
                </a:ln>
                <a:solidFill>
                  <a:srgbClr val="414042"/>
                </a:solidFill>
                <a:effectLst/>
                <a:latin typeface="Calibri"/>
                <a:cs typeface="Calibri"/>
              </a:rPr>
              <a:t>Remember! </a:t>
            </a:r>
            <a:r>
              <a:rPr lang="en-CA" sz="1200" kern="1400" dirty="0">
                <a:ln>
                  <a:noFill/>
                </a:ln>
                <a:solidFill>
                  <a:srgbClr val="000000"/>
                </a:solidFill>
                <a:effectLst/>
                <a:latin typeface="Times New Roman"/>
                <a:cs typeface="Times New Roman"/>
              </a:rPr>
              <a:t>It is important to respect the answer that is given. We all have a part to play in creating a culture of consent.</a:t>
            </a: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indent="0" algn="l">
              <a:lnSpc>
                <a:spcPct val="119000"/>
              </a:lnSpc>
              <a:spcBef>
                <a:spcPts val="0"/>
              </a:spcBef>
              <a:spcAft>
                <a:spcPts val="600"/>
              </a:spcAft>
            </a:pPr>
            <a:endParaRPr lang="en-CA" sz="1200" kern="1400" dirty="0">
              <a:ln>
                <a:noFill/>
              </a:ln>
              <a:solidFill>
                <a:srgbClr val="000000"/>
              </a:solidFill>
              <a:effectLst/>
              <a:latin typeface="Calibri" panose="020F0502020204030204" pitchFamily="34" charset="0"/>
            </a:endParaRPr>
          </a:p>
          <a:p>
            <a:pPr marL="228600" marR="8255" indent="-228600">
              <a:lnSpc>
                <a:spcPct val="116000"/>
              </a:lnSpc>
              <a:spcAft>
                <a:spcPts val="800"/>
              </a:spcAft>
            </a:pPr>
            <a:endParaRPr lang="en-CA" sz="1200" kern="1400" dirty="0">
              <a:latin typeface="+mn-lt"/>
              <a:cs typeface="Times New Roman" panose="02020603050405020304" pitchFamily="18"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31</a:t>
            </a:fld>
            <a:endParaRPr lang="en-CA"/>
          </a:p>
        </p:txBody>
      </p:sp>
    </p:spTree>
    <p:extLst>
      <p:ext uri="{BB962C8B-B14F-4D97-AF65-F5344CB8AC3E}">
        <p14:creationId xmlns:p14="http://schemas.microsoft.com/office/powerpoint/2010/main" val="27959348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8255" indent="0" algn="l">
              <a:lnSpc>
                <a:spcPct val="97000"/>
              </a:lnSpc>
              <a:spcBef>
                <a:spcPts val="0"/>
              </a:spcBef>
              <a:spcAft>
                <a:spcPts val="0"/>
              </a:spcAft>
            </a:pPr>
            <a:r>
              <a:rPr lang="en-CA" sz="1200" kern="1400" dirty="0">
                <a:ln>
                  <a:noFill/>
                </a:ln>
                <a:solidFill>
                  <a:srgbClr val="000000"/>
                </a:solidFill>
                <a:effectLst/>
                <a:latin typeface="Calibri" panose="020F0502020204030204" pitchFamily="34" charset="0"/>
              </a:rPr>
              <a:t>Using the following link, spin the wheel to review which responses are giving consent and which responses are not consent.</a:t>
            </a:r>
          </a:p>
          <a:p>
            <a:pPr marL="0" marR="0" indent="0" algn="l">
              <a:lnSpc>
                <a:spcPct val="119000"/>
              </a:lnSpc>
              <a:spcBef>
                <a:spcPts val="0"/>
              </a:spcBef>
              <a:spcAft>
                <a:spcPts val="600"/>
              </a:spcAft>
            </a:pPr>
            <a:r>
              <a:rPr lang="en-CA" sz="1200" u="none" strike="noStrike" kern="1400" dirty="0">
                <a:ln>
                  <a:noFill/>
                </a:ln>
                <a:solidFill>
                  <a:srgbClr val="34B233"/>
                </a:solidFill>
                <a:effectLst/>
                <a:latin typeface="Calibri" panose="020F0502020204030204" pitchFamily="34" charset="0"/>
                <a:hlinkClick r:id="rId3"/>
              </a:rPr>
              <a:t>http://teentalk.ca/consentgame/</a:t>
            </a:r>
            <a:endParaRPr lang="en-CA" sz="1200" kern="1400" dirty="0">
              <a:ln>
                <a:noFill/>
              </a:ln>
              <a:solidFill>
                <a:srgbClr val="000000"/>
              </a:solidFill>
              <a:effectLst/>
              <a:latin typeface="Calibri" panose="020F0502020204030204" pitchFamily="34" charset="0"/>
            </a:endParaRPr>
          </a:p>
          <a:p>
            <a:endParaRPr lang="en-CA" sz="1200" dirty="0"/>
          </a:p>
          <a:p>
            <a:endParaRPr lang="en-CA" sz="1200" dirty="0"/>
          </a:p>
          <a:p>
            <a:r>
              <a:rPr lang="en-CA" sz="1200" dirty="0"/>
              <a:t>To support discussions around consent and the law, review </a:t>
            </a:r>
            <a:r>
              <a:rPr lang="en-CA" sz="1200" kern="1400" dirty="0">
                <a:solidFill>
                  <a:srgbClr val="000000"/>
                </a:solidFill>
                <a:effectLst/>
                <a:latin typeface="+mn-lt"/>
                <a:ea typeface="Calibri" panose="020F0502020204030204" pitchFamily="34" charset="0"/>
                <a:cs typeface="Times New Roman" panose="02020603050405020304" pitchFamily="18" charset="0"/>
              </a:rPr>
              <a:t>Respect Sexual Consent, resource from the RCMP which can be found here: https://www.rcmp-grc.gc.ca/wam/media/2797/original/1d6b7a33e7e16bb452d1d28ae0df313a.pdf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32</a:t>
            </a:fld>
            <a:endParaRPr lang="en-CA"/>
          </a:p>
        </p:txBody>
      </p:sp>
    </p:spTree>
    <p:extLst>
      <p:ext uri="{BB962C8B-B14F-4D97-AF65-F5344CB8AC3E}">
        <p14:creationId xmlns:p14="http://schemas.microsoft.com/office/powerpoint/2010/main" val="27857818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8000"/>
              </a:lnSpc>
              <a:spcAft>
                <a:spcPts val="800"/>
              </a:spcAft>
            </a:pPr>
            <a:r>
              <a:rPr lang="en-CA" sz="1000" b="1" kern="1400" dirty="0">
                <a:solidFill>
                  <a:srgbClr val="000000"/>
                </a:solidFill>
                <a:effectLst/>
                <a:latin typeface="Calibri"/>
                <a:ea typeface="Times New Roman" panose="02020603050405020304" pitchFamily="18" charset="0"/>
                <a:cs typeface="Calibri"/>
              </a:rPr>
              <a:t>Safety note:</a:t>
            </a:r>
            <a:r>
              <a:rPr lang="en-CA" sz="1000" kern="1400" dirty="0">
                <a:solidFill>
                  <a:srgbClr val="000000"/>
                </a:solidFill>
                <a:effectLst/>
                <a:latin typeface="Calibri"/>
                <a:ea typeface="Times New Roman" panose="02020603050405020304" pitchFamily="18" charset="0"/>
                <a:cs typeface="Calibri"/>
              </a:rPr>
              <a:t> let your school administration team know you are talking about this in case any students come forward. Post the Kids Help Phone (1-800-668-6868 or text 686868) information in a visible place for any students who may need support.</a:t>
            </a:r>
            <a:endParaRPr lang="en-CA" sz="1000" dirty="0">
              <a:effectLst/>
              <a:latin typeface="Times New Roman"/>
              <a:ea typeface="Calibri" panose="020F0502020204030204" pitchFamily="34" charset="0"/>
              <a:cs typeface="Calibri"/>
            </a:endParaRPr>
          </a:p>
          <a:p>
            <a:pPr>
              <a:lnSpc>
                <a:spcPct val="118000"/>
              </a:lnSpc>
              <a:spcAft>
                <a:spcPts val="800"/>
              </a:spcAft>
            </a:pPr>
            <a:endParaRPr lang="en-CA" sz="1000" b="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28600" indent="-228600">
              <a:lnSpc>
                <a:spcPct val="118000"/>
              </a:lnSpc>
              <a:spcAft>
                <a:spcPts val="800"/>
              </a:spcAft>
            </a:pPr>
            <a:endParaRPr lang="en-CA" sz="1000" kern="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9000"/>
              </a:lnSpc>
              <a:spcAft>
                <a:spcPts val="600"/>
              </a:spcAft>
            </a:pPr>
            <a:r>
              <a:rPr lang="en-CA" sz="1000" kern="1400" dirty="0">
                <a:ln>
                  <a:noFill/>
                </a:ln>
                <a:solidFill>
                  <a:srgbClr val="000000"/>
                </a:solidFill>
                <a:effectLst/>
                <a:latin typeface="Calibri"/>
                <a:cs typeface="Calibri"/>
              </a:rPr>
              <a:t>Login to your </a:t>
            </a:r>
            <a:r>
              <a:rPr lang="en-CA" sz="1000" kern="1400" dirty="0" err="1">
                <a:ln>
                  <a:noFill/>
                </a:ln>
                <a:solidFill>
                  <a:srgbClr val="000000"/>
                </a:solidFill>
                <a:effectLst/>
                <a:latin typeface="Calibri"/>
                <a:cs typeface="Calibri"/>
              </a:rPr>
              <a:t>Ophea</a:t>
            </a:r>
            <a:r>
              <a:rPr lang="en-CA" sz="1000" kern="1400" dirty="0">
                <a:ln>
                  <a:noFill/>
                </a:ln>
                <a:solidFill>
                  <a:srgbClr val="000000"/>
                </a:solidFill>
                <a:effectLst/>
                <a:latin typeface="Calibri"/>
                <a:cs typeface="Calibri"/>
              </a:rPr>
              <a:t> account. Visit </a:t>
            </a:r>
            <a:r>
              <a:rPr lang="en-CA" kern="1400" dirty="0">
                <a:hlinkClick r:id="rId3"/>
              </a:rPr>
              <a:t>Home | Ophea.net</a:t>
            </a:r>
            <a:r>
              <a:rPr lang="en-CA" sz="1000" b="1" kern="1400" dirty="0">
                <a:solidFill>
                  <a:srgbClr val="61C250"/>
                </a:solidFill>
                <a:latin typeface="Calibri"/>
                <a:cs typeface="Calibri"/>
              </a:rPr>
              <a:t> </a:t>
            </a:r>
            <a:r>
              <a:rPr lang="en-CA" sz="1000" kern="1400" dirty="0">
                <a:ln>
                  <a:noFill/>
                </a:ln>
                <a:solidFill>
                  <a:srgbClr val="000000"/>
                </a:solidFill>
                <a:effectLst/>
                <a:latin typeface="Calibri"/>
                <a:cs typeface="Calibri"/>
              </a:rPr>
              <a:t>Under </a:t>
            </a:r>
            <a:r>
              <a:rPr lang="en-CA" sz="1000" kern="1400" dirty="0">
                <a:solidFill>
                  <a:srgbClr val="000000"/>
                </a:solidFill>
                <a:latin typeface="Calibri"/>
                <a:cs typeface="Calibri"/>
              </a:rPr>
              <a:t>Resources / Personal</a:t>
            </a:r>
            <a:r>
              <a:rPr lang="en-CA" sz="1000" kern="1400" dirty="0">
                <a:ln>
                  <a:noFill/>
                </a:ln>
                <a:solidFill>
                  <a:srgbClr val="000000"/>
                </a:solidFill>
                <a:effectLst/>
                <a:latin typeface="Calibri"/>
                <a:cs typeface="Calibri"/>
              </a:rPr>
              <a:t> Safety and Injury Prevention select Access All. Scroll to find Gender-Based Violence Prevention Education Resources.</a:t>
            </a:r>
          </a:p>
          <a:p>
            <a:pPr marL="285750" marR="0" indent="-285750" algn="l">
              <a:lnSpc>
                <a:spcPct val="119000"/>
              </a:lnSpc>
              <a:spcBef>
                <a:spcPts val="0"/>
              </a:spcBef>
              <a:spcAft>
                <a:spcPts val="600"/>
              </a:spcAft>
              <a:buFont typeface="Arial" panose="020B0604020202020204" pitchFamily="34" charset="0"/>
              <a:buChar char="•"/>
            </a:pPr>
            <a:r>
              <a:rPr lang="en-CA" sz="1000" kern="1400" dirty="0">
                <a:ln>
                  <a:noFill/>
                </a:ln>
                <a:solidFill>
                  <a:srgbClr val="000000"/>
                </a:solidFill>
                <a:effectLst/>
                <a:latin typeface="Calibri"/>
                <a:cs typeface="Calibri"/>
              </a:rPr>
              <a:t>The Gender-Based Violence Prevention Education resources are very comprehensive and includes everything to help start and/or continue these important conversations that help equip students with the knowledge and skills to navigate if faced with similar scenarios.</a:t>
            </a:r>
          </a:p>
          <a:p>
            <a:pPr marL="0" marR="0" indent="0" algn="l">
              <a:lnSpc>
                <a:spcPct val="119000"/>
              </a:lnSpc>
              <a:spcBef>
                <a:spcPts val="0"/>
              </a:spcBef>
              <a:spcAft>
                <a:spcPts val="600"/>
              </a:spcAft>
              <a:buFont typeface="Arial" panose="020B0604020202020204" pitchFamily="34" charset="0"/>
              <a:buNone/>
            </a:pPr>
            <a:endParaRPr lang="en-CA" sz="10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800"/>
              </a:spcAft>
            </a:pPr>
            <a:endParaRPr lang="en-CA" sz="1000" b="1"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800"/>
              </a:spcAft>
            </a:pPr>
            <a:r>
              <a:rPr lang="en-CA" sz="1000" b="1" kern="1400" dirty="0">
                <a:ln>
                  <a:noFill/>
                </a:ln>
                <a:solidFill>
                  <a:srgbClr val="000000"/>
                </a:solidFill>
                <a:effectLst/>
                <a:latin typeface="Calibri"/>
                <a:cs typeface="Calibri"/>
              </a:rPr>
              <a:t>Before you start</a:t>
            </a:r>
          </a:p>
          <a:p>
            <a:pPr marL="171450" indent="-171450">
              <a:lnSpc>
                <a:spcPct val="119000"/>
              </a:lnSpc>
              <a:spcAft>
                <a:spcPts val="800"/>
              </a:spcAft>
              <a:buFont typeface="Arial" panose="020B0604020202020204" pitchFamily="34" charset="0"/>
              <a:buChar char="•"/>
            </a:pPr>
            <a:r>
              <a:rPr lang="en-CA" sz="1000" b="1" kern="1400" dirty="0">
                <a:solidFill>
                  <a:srgbClr val="000000"/>
                </a:solidFill>
                <a:latin typeface="Calibri"/>
                <a:cs typeface="Calibri"/>
              </a:rPr>
              <a:t>   </a:t>
            </a:r>
            <a:r>
              <a:rPr lang="en-CA" sz="1000" b="1" kern="1400" dirty="0">
                <a:ln>
                  <a:noFill/>
                </a:ln>
                <a:solidFill>
                  <a:srgbClr val="000000"/>
                </a:solidFill>
                <a:effectLst/>
                <a:latin typeface="Calibri"/>
                <a:cs typeface="Calibri"/>
              </a:rPr>
              <a:t> </a:t>
            </a:r>
            <a:r>
              <a:rPr lang="en-CA" sz="1000" b="0" kern="1400" dirty="0">
                <a:ln>
                  <a:noFill/>
                </a:ln>
                <a:solidFill>
                  <a:srgbClr val="000000"/>
                </a:solidFill>
                <a:effectLst/>
                <a:latin typeface="Calibri"/>
                <a:cs typeface="Calibri"/>
              </a:rPr>
              <a:t>Under suggested content check out </a:t>
            </a:r>
            <a:r>
              <a:rPr lang="en-CA" sz="1000" b="0" kern="1400" dirty="0" err="1">
                <a:ln>
                  <a:noFill/>
                </a:ln>
                <a:solidFill>
                  <a:srgbClr val="000000"/>
                </a:solidFill>
                <a:effectLst/>
                <a:latin typeface="Calibri"/>
                <a:cs typeface="Calibri"/>
              </a:rPr>
              <a:t>Ophea’s</a:t>
            </a:r>
            <a:r>
              <a:rPr lang="en-CA" sz="1000" b="0" kern="1400" dirty="0">
                <a:ln>
                  <a:noFill/>
                </a:ln>
                <a:solidFill>
                  <a:srgbClr val="000000"/>
                </a:solidFill>
                <a:effectLst/>
                <a:latin typeface="Calibri"/>
                <a:cs typeface="Calibri"/>
              </a:rPr>
              <a:t> Gender-Based Violence Prevention Education 2022/2023 educator e-learning module to support deeper knowledge and confidence with discussing gender-based violence</a:t>
            </a:r>
            <a:r>
              <a:rPr lang="en-CA" sz="1000" kern="1400" dirty="0">
                <a:solidFill>
                  <a:srgbClr val="000000"/>
                </a:solidFill>
                <a:latin typeface="Calibri"/>
                <a:cs typeface="Calibri"/>
              </a:rPr>
              <a:t> </a:t>
            </a:r>
            <a:endParaRPr lang="en-CA" sz="1000" b="0" kern="1400" dirty="0">
              <a:ln>
                <a:noFill/>
              </a:ln>
              <a:solidFill>
                <a:srgbClr val="000000"/>
              </a:solidFill>
              <a:effectLst/>
              <a:latin typeface="Calibri" panose="020F0502020204030204" pitchFamily="34" charset="0"/>
              <a:cs typeface="Calibri"/>
            </a:endParaRPr>
          </a:p>
          <a:p>
            <a:pPr marL="285750" marR="0" indent="-285750" algn="l">
              <a:lnSpc>
                <a:spcPct val="119000"/>
              </a:lnSpc>
              <a:spcBef>
                <a:spcPts val="0"/>
              </a:spcBef>
              <a:spcAft>
                <a:spcPts val="600"/>
              </a:spcAft>
              <a:buFont typeface="Arial" panose="020B0604020202020204" pitchFamily="34" charset="0"/>
              <a:buChar char="•"/>
            </a:pPr>
            <a:r>
              <a:rPr lang="en-CA" sz="1000" kern="1400" dirty="0">
                <a:ln>
                  <a:noFill/>
                </a:ln>
                <a:solidFill>
                  <a:srgbClr val="000000"/>
                </a:solidFill>
                <a:effectLst/>
                <a:latin typeface="Calibri"/>
                <a:cs typeface="Calibri"/>
              </a:rPr>
              <a:t> Review the information included on the Getting Started tab found in the left side navigation bar</a:t>
            </a:r>
          </a:p>
          <a:p>
            <a:pPr marL="514350" indent="-285750">
              <a:lnSpc>
                <a:spcPct val="119000"/>
              </a:lnSpc>
              <a:spcAft>
                <a:spcPts val="600"/>
              </a:spcAft>
              <a:buFont typeface="Courier New" panose="02070309020205020404" pitchFamily="49" charset="0"/>
              <a:buChar char="o"/>
              <a:tabLst>
                <a:tab pos="84125" algn="l"/>
              </a:tabLst>
            </a:pPr>
            <a:r>
              <a:rPr lang="en-CA" sz="1000" kern="1400" dirty="0">
                <a:ln>
                  <a:noFill/>
                </a:ln>
                <a:solidFill>
                  <a:srgbClr val="000000"/>
                </a:solidFill>
                <a:effectLst/>
                <a:latin typeface="Calibri"/>
                <a:cs typeface="Calibri"/>
              </a:rPr>
              <a:t>Recommend watching the three expert videos to increase awareness of this important</a:t>
            </a:r>
            <a:r>
              <a:rPr lang="en-CA" sz="1000" kern="1400" dirty="0">
                <a:solidFill>
                  <a:srgbClr val="000000"/>
                </a:solidFill>
                <a:latin typeface="Calibri"/>
                <a:cs typeface="Calibri"/>
              </a:rPr>
              <a:t> </a:t>
            </a:r>
            <a:r>
              <a:rPr lang="en-CA" sz="1000" kern="1400" dirty="0">
                <a:ln>
                  <a:noFill/>
                </a:ln>
                <a:solidFill>
                  <a:srgbClr val="000000"/>
                </a:solidFill>
                <a:effectLst/>
                <a:latin typeface="Calibri"/>
                <a:cs typeface="Calibri"/>
              </a:rPr>
              <a:t>topic area, including rationale for teaching strategies to implement</a:t>
            </a:r>
            <a:r>
              <a:rPr lang="en-CA" sz="1000" kern="1400" dirty="0">
                <a:solidFill>
                  <a:srgbClr val="000000"/>
                </a:solidFill>
                <a:latin typeface="Calibri"/>
                <a:cs typeface="Calibri"/>
              </a:rPr>
              <a:t> </a:t>
            </a:r>
            <a:r>
              <a:rPr lang="en-CA" sz="1000" kern="1400" dirty="0">
                <a:ln>
                  <a:noFill/>
                </a:ln>
                <a:solidFill>
                  <a:srgbClr val="000000"/>
                </a:solidFill>
                <a:effectLst/>
                <a:latin typeface="Calibri"/>
                <a:cs typeface="Calibri"/>
              </a:rPr>
              <a:t>and strategies to avoid. Each video is only several minutes long.</a:t>
            </a:r>
          </a:p>
          <a:p>
            <a:pPr marL="971550" marR="0" lvl="1" indent="-285750" algn="l">
              <a:lnSpc>
                <a:spcPct val="119000"/>
              </a:lnSpc>
              <a:spcBef>
                <a:spcPts val="0"/>
              </a:spcBef>
              <a:spcAft>
                <a:spcPts val="600"/>
              </a:spcAft>
              <a:buFont typeface="Courier New" panose="02070309020205020404" pitchFamily="49" charset="0"/>
              <a:buChar char="o"/>
              <a:tabLst>
                <a:tab pos="84125" algn="l"/>
              </a:tabLst>
            </a:pPr>
            <a:r>
              <a:rPr lang="en-CA" sz="1000" kern="1400" dirty="0">
                <a:ln>
                  <a:noFill/>
                </a:ln>
                <a:solidFill>
                  <a:srgbClr val="000000"/>
                </a:solidFill>
                <a:effectLst/>
                <a:latin typeface="Calibri"/>
                <a:cs typeface="Calibri"/>
              </a:rPr>
              <a:t>Why do we need to talk about consent and gender-based violence prevention in schools? </a:t>
            </a:r>
            <a:br>
              <a:rPr lang="en-CA" sz="1000" kern="1400" dirty="0">
                <a:ln>
                  <a:noFill/>
                </a:ln>
                <a:effectLst/>
                <a:latin typeface="Calibri" panose="020F0502020204030204" pitchFamily="34" charset="0"/>
                <a:cs typeface="Calibri"/>
              </a:rPr>
            </a:br>
            <a:r>
              <a:rPr lang="en-CA" sz="1000" kern="1400" dirty="0">
                <a:ln>
                  <a:noFill/>
                </a:ln>
                <a:solidFill>
                  <a:srgbClr val="000000"/>
                </a:solidFill>
                <a:effectLst/>
                <a:latin typeface="Calibri"/>
                <a:cs typeface="Calibri"/>
              </a:rPr>
              <a:t>	</a:t>
            </a:r>
            <a:r>
              <a:rPr lang="en-CA" sz="1000" i="1" kern="1400" dirty="0">
                <a:ln>
                  <a:noFill/>
                </a:ln>
                <a:solidFill>
                  <a:srgbClr val="000000"/>
                </a:solidFill>
                <a:effectLst/>
                <a:latin typeface="Calibri"/>
                <a:cs typeface="Calibri"/>
              </a:rPr>
              <a:t>(Introduction to Sexual Violence Prevention 4:22 min)</a:t>
            </a:r>
            <a:endParaRPr lang="en-CA" sz="1000" kern="1400" dirty="0">
              <a:ln>
                <a:noFill/>
              </a:ln>
              <a:solidFill>
                <a:srgbClr val="000000"/>
              </a:solidFill>
              <a:effectLst/>
              <a:latin typeface="Calibri"/>
              <a:cs typeface="Calibri"/>
            </a:endParaRPr>
          </a:p>
          <a:p>
            <a:pPr marL="971550" lvl="1" indent="-285750">
              <a:lnSpc>
                <a:spcPct val="94000"/>
              </a:lnSpc>
              <a:spcAft>
                <a:spcPts val="500"/>
              </a:spcAft>
              <a:buFont typeface="Courier New" panose="02070309020205020404" pitchFamily="49" charset="0"/>
              <a:buChar char="o"/>
              <a:tabLst>
                <a:tab pos="-98755200" algn="l"/>
              </a:tabLst>
            </a:pPr>
            <a:r>
              <a:rPr lang="en-CA" sz="1000" kern="1400" dirty="0">
                <a:ln>
                  <a:noFill/>
                </a:ln>
                <a:solidFill>
                  <a:srgbClr val="000000"/>
                </a:solidFill>
                <a:effectLst/>
                <a:latin typeface="Calibri"/>
                <a:cs typeface="Calibri"/>
              </a:rPr>
              <a:t>Adopting a Consent-based Approach </a:t>
            </a:r>
            <a:br>
              <a:rPr lang="en-CA" sz="1000" kern="1400" dirty="0">
                <a:ln>
                  <a:noFill/>
                </a:ln>
                <a:effectLst/>
                <a:latin typeface="Calibri" panose="020F0502020204030204" pitchFamily="34" charset="0"/>
                <a:cs typeface="Calibri"/>
              </a:rPr>
            </a:br>
            <a:r>
              <a:rPr lang="en-CA" sz="1000" kern="1400" dirty="0">
                <a:ln>
                  <a:noFill/>
                </a:ln>
                <a:solidFill>
                  <a:srgbClr val="000000"/>
                </a:solidFill>
                <a:effectLst/>
                <a:latin typeface="Calibri"/>
                <a:cs typeface="Calibri"/>
              </a:rPr>
              <a:t>	</a:t>
            </a:r>
            <a:r>
              <a:rPr lang="en-CA" sz="1000" i="1" kern="1400" dirty="0">
                <a:ln>
                  <a:noFill/>
                </a:ln>
                <a:solidFill>
                  <a:srgbClr val="000000"/>
                </a:solidFill>
                <a:effectLst/>
                <a:latin typeface="Calibri"/>
                <a:cs typeface="Calibri"/>
              </a:rPr>
              <a:t>(Introduction to Consent</a:t>
            </a:r>
            <a:r>
              <a:rPr lang="en-CA" sz="1000" i="1" kern="1400" dirty="0">
                <a:solidFill>
                  <a:srgbClr val="000000"/>
                </a:solidFill>
                <a:latin typeface="Calibri"/>
                <a:cs typeface="Calibri"/>
              </a:rPr>
              <a:t> </a:t>
            </a:r>
            <a:r>
              <a:rPr lang="en-CA" sz="1000" i="1" kern="1400" dirty="0">
                <a:ln>
                  <a:noFill/>
                </a:ln>
                <a:solidFill>
                  <a:srgbClr val="000000"/>
                </a:solidFill>
                <a:effectLst/>
                <a:latin typeface="Calibri"/>
                <a:cs typeface="Calibri"/>
              </a:rPr>
              <a:t> 5:55 min)</a:t>
            </a:r>
            <a:endParaRPr lang="en-CA" sz="1000" kern="1400" dirty="0">
              <a:ln>
                <a:noFill/>
              </a:ln>
              <a:solidFill>
                <a:srgbClr val="000000"/>
              </a:solidFill>
              <a:effectLst/>
              <a:latin typeface="Calibri"/>
              <a:cs typeface="Calibri"/>
            </a:endParaRPr>
          </a:p>
          <a:p>
            <a:pPr marL="971550" marR="0" lvl="1" indent="-285750" algn="l">
              <a:lnSpc>
                <a:spcPct val="94000"/>
              </a:lnSpc>
              <a:spcBef>
                <a:spcPts val="0"/>
              </a:spcBef>
              <a:spcAft>
                <a:spcPts val="500"/>
              </a:spcAft>
              <a:buFont typeface="Courier New" panose="02070309020205020404" pitchFamily="49" charset="0"/>
              <a:buChar char="o"/>
              <a:tabLst>
                <a:tab pos="-98755200" algn="l"/>
              </a:tabLst>
            </a:pPr>
            <a:r>
              <a:rPr lang="en-CA" sz="1000" kern="1400" dirty="0">
                <a:ln>
                  <a:noFill/>
                </a:ln>
                <a:solidFill>
                  <a:srgbClr val="000000"/>
                </a:solidFill>
                <a:effectLst/>
                <a:latin typeface="Calibri"/>
                <a:cs typeface="Calibri"/>
              </a:rPr>
              <a:t>Tips for Constructive Classroom Conversations </a:t>
            </a:r>
            <a:br>
              <a:rPr lang="en-CA" sz="1000" kern="1400" dirty="0">
                <a:ln>
                  <a:noFill/>
                </a:ln>
                <a:effectLst/>
                <a:latin typeface="Calibri" panose="020F0502020204030204" pitchFamily="34" charset="0"/>
                <a:cs typeface="Calibri"/>
              </a:rPr>
            </a:br>
            <a:r>
              <a:rPr lang="en-CA" sz="1000" kern="1400" dirty="0">
                <a:ln>
                  <a:noFill/>
                </a:ln>
                <a:solidFill>
                  <a:srgbClr val="000000"/>
                </a:solidFill>
                <a:effectLst/>
                <a:latin typeface="Calibri"/>
                <a:cs typeface="Calibri"/>
              </a:rPr>
              <a:t>	</a:t>
            </a:r>
            <a:r>
              <a:rPr lang="en-CA" sz="1000" i="1" kern="1400" dirty="0">
                <a:ln>
                  <a:noFill/>
                </a:ln>
                <a:solidFill>
                  <a:srgbClr val="000000"/>
                </a:solidFill>
                <a:effectLst/>
                <a:latin typeface="Calibri"/>
                <a:cs typeface="Calibri"/>
              </a:rPr>
              <a:t>(Creating Space for Constructive Classroom Conversations 4:23 min)</a:t>
            </a:r>
            <a:endParaRPr lang="en-CA" sz="1000" kern="1400" dirty="0">
              <a:ln>
                <a:noFill/>
              </a:ln>
              <a:solidFill>
                <a:srgbClr val="000000"/>
              </a:solidFill>
              <a:effectLst/>
              <a:latin typeface="Calibri"/>
              <a:cs typeface="Calibri"/>
            </a:endParaRPr>
          </a:p>
          <a:p>
            <a:pPr marL="514350" marR="0" indent="-285750" algn="l">
              <a:lnSpc>
                <a:spcPct val="119000"/>
              </a:lnSpc>
              <a:spcBef>
                <a:spcPts val="0"/>
              </a:spcBef>
              <a:spcAft>
                <a:spcPts val="800"/>
              </a:spcAft>
              <a:buFont typeface="Courier New" panose="02070309020205020404" pitchFamily="49" charset="0"/>
              <a:buChar char="o"/>
              <a:tabLst>
                <a:tab pos="84125" algn="l"/>
              </a:tabLst>
            </a:pPr>
            <a:r>
              <a:rPr lang="en-CA" sz="1000" kern="1400" dirty="0">
                <a:ln>
                  <a:noFill/>
                </a:ln>
                <a:solidFill>
                  <a:srgbClr val="000000"/>
                </a:solidFill>
                <a:effectLst/>
                <a:latin typeface="Calibri"/>
                <a:cs typeface="Calibri"/>
              </a:rPr>
              <a:t>Recommend watching the video on Intersectional Approaches to Consent Education 8:39 min</a:t>
            </a:r>
          </a:p>
          <a:p>
            <a:pPr marL="457200" marR="0" indent="-457200" algn="l">
              <a:lnSpc>
                <a:spcPct val="119000"/>
              </a:lnSpc>
              <a:spcBef>
                <a:spcPts val="0"/>
              </a:spcBef>
              <a:spcAft>
                <a:spcPts val="600"/>
              </a:spcAft>
            </a:pPr>
            <a:endParaRPr lang="en-CA" sz="1000" b="1" kern="1400" dirty="0">
              <a:ln>
                <a:noFill/>
              </a:ln>
              <a:solidFill>
                <a:srgbClr val="000000"/>
              </a:solidFill>
              <a:effectLst/>
              <a:latin typeface="Calibri" panose="020F0502020204030204" pitchFamily="34" charset="0"/>
            </a:endParaRPr>
          </a:p>
          <a:p>
            <a:pPr marL="457200" marR="0" indent="-457200" algn="l">
              <a:lnSpc>
                <a:spcPct val="119000"/>
              </a:lnSpc>
              <a:spcBef>
                <a:spcPts val="0"/>
              </a:spcBef>
              <a:spcAft>
                <a:spcPts val="600"/>
              </a:spcAft>
            </a:pPr>
            <a:endParaRPr lang="en-CA" sz="1000" b="1" kern="1400" dirty="0">
              <a:ln>
                <a:noFill/>
              </a:ln>
              <a:solidFill>
                <a:srgbClr val="000000"/>
              </a:solidFill>
              <a:effectLst/>
              <a:latin typeface="Calibri" panose="020F0502020204030204" pitchFamily="34" charset="0"/>
            </a:endParaRPr>
          </a:p>
          <a:p>
            <a:pPr marL="457200" indent="-457200">
              <a:lnSpc>
                <a:spcPct val="119000"/>
              </a:lnSpc>
              <a:spcAft>
                <a:spcPts val="600"/>
              </a:spcAft>
            </a:pPr>
            <a:r>
              <a:rPr lang="en-CA" sz="1000" b="1" kern="1400" dirty="0">
                <a:ln>
                  <a:noFill/>
                </a:ln>
                <a:solidFill>
                  <a:srgbClr val="000000"/>
                </a:solidFill>
                <a:effectLst/>
                <a:latin typeface="Calibri"/>
                <a:cs typeface="Calibri"/>
              </a:rPr>
              <a:t>Activities:</a:t>
            </a:r>
            <a:r>
              <a:rPr lang="en-CA" sz="1000" b="1" kern="1400" dirty="0">
                <a:solidFill>
                  <a:srgbClr val="000000"/>
                </a:solidFill>
                <a:latin typeface="Calibri"/>
                <a:cs typeface="Calibri"/>
              </a:rPr>
              <a:t> </a:t>
            </a:r>
            <a:endParaRPr lang="en-CA" sz="1000" kern="1400" dirty="0">
              <a:ln>
                <a:noFill/>
              </a:ln>
              <a:solidFill>
                <a:srgbClr val="000000"/>
              </a:solidFill>
              <a:effectLst/>
              <a:latin typeface="Calibri" panose="020F0502020204030204" pitchFamily="34" charset="0"/>
            </a:endParaRPr>
          </a:p>
          <a:p>
            <a:pPr marL="971550" lvl="1" indent="-285750">
              <a:lnSpc>
                <a:spcPct val="119000"/>
              </a:lnSpc>
              <a:spcAft>
                <a:spcPts val="600"/>
              </a:spcAft>
              <a:buFont typeface="Courier New" panose="02070309020205020404" pitchFamily="49" charset="0"/>
              <a:buChar char="o"/>
              <a:tabLst>
                <a:tab pos="84125" algn="l"/>
              </a:tabLst>
            </a:pPr>
            <a:r>
              <a:rPr lang="en-CA" sz="1000" kern="1400" dirty="0">
                <a:ln>
                  <a:noFill/>
                </a:ln>
                <a:solidFill>
                  <a:srgbClr val="000000"/>
                </a:solidFill>
                <a:effectLst/>
                <a:latin typeface="Symbol"/>
                <a:sym typeface="Symbol"/>
              </a:rPr>
              <a:t>T</a:t>
            </a:r>
            <a:r>
              <a:rPr lang="en-CA" sz="1000" kern="1400" dirty="0">
                <a:ln>
                  <a:noFill/>
                </a:ln>
                <a:solidFill>
                  <a:srgbClr val="000000"/>
                </a:solidFill>
                <a:effectLst/>
                <a:latin typeface="Calibri"/>
                <a:cs typeface="Calibri"/>
              </a:rPr>
              <a:t>here are 7 Draw the Line activities in total.</a:t>
            </a:r>
            <a:r>
              <a:rPr lang="en-CA" sz="1000" kern="1400" dirty="0">
                <a:solidFill>
                  <a:srgbClr val="000000"/>
                </a:solidFill>
                <a:latin typeface="Calibri"/>
                <a:cs typeface="Calibri"/>
              </a:rPr>
              <a:t> </a:t>
            </a:r>
            <a:r>
              <a:rPr lang="en-CA" sz="1000" kern="1400" dirty="0">
                <a:ln>
                  <a:noFill/>
                </a:ln>
                <a:solidFill>
                  <a:srgbClr val="000000"/>
                </a:solidFill>
                <a:effectLst/>
                <a:latin typeface="Calibri"/>
                <a:cs typeface="Calibri"/>
              </a:rPr>
              <a:t> Each scenario includes a card with the scenario outlined on the front and further information on the back breaking down;</a:t>
            </a:r>
            <a:r>
              <a:rPr lang="en-CA" sz="1000" kern="1400" dirty="0">
                <a:solidFill>
                  <a:srgbClr val="000000"/>
                </a:solidFill>
                <a:latin typeface="Calibri"/>
                <a:cs typeface="Calibri"/>
              </a:rPr>
              <a:t> </a:t>
            </a:r>
            <a:endParaRPr lang="en-CA" sz="1000" kern="1400" dirty="0">
              <a:ln>
                <a:noFill/>
              </a:ln>
              <a:solidFill>
                <a:srgbClr val="000000"/>
              </a:solidFill>
              <a:effectLst/>
              <a:latin typeface="Calibri" panose="020F0502020204030204" pitchFamily="34" charset="0"/>
              <a:cs typeface="Calibri"/>
            </a:endParaRPr>
          </a:p>
          <a:p>
            <a:pPr marL="1367790" marR="0" lvl="1" indent="-285750" algn="l">
              <a:lnSpc>
                <a:spcPct val="94000"/>
              </a:lnSpc>
              <a:spcBef>
                <a:spcPts val="0"/>
              </a:spcBef>
              <a:spcAft>
                <a:spcPts val="500"/>
              </a:spcAft>
              <a:buFont typeface="Courier New" panose="02070309020205020404" pitchFamily="49" charset="0"/>
              <a:buChar char="o"/>
            </a:pPr>
            <a:r>
              <a:rPr lang="en-CA" sz="1000" kern="1400" dirty="0">
                <a:ln>
                  <a:noFill/>
                </a:ln>
                <a:solidFill>
                  <a:srgbClr val="000000"/>
                </a:solidFill>
                <a:effectLst/>
                <a:latin typeface="Calibri"/>
                <a:cs typeface="Calibri"/>
              </a:rPr>
              <a:t>Why Draw The Line- background stats and context to the scenario</a:t>
            </a:r>
          </a:p>
          <a:p>
            <a:pPr marL="1367790" marR="0" lvl="1" indent="-285750" algn="l">
              <a:lnSpc>
                <a:spcPct val="94000"/>
              </a:lnSpc>
              <a:spcBef>
                <a:spcPts val="0"/>
              </a:spcBef>
              <a:spcAft>
                <a:spcPts val="500"/>
              </a:spcAft>
              <a:buFont typeface="Courier New" panose="02070309020205020404" pitchFamily="49" charset="0"/>
              <a:buChar char="o"/>
            </a:pPr>
            <a:r>
              <a:rPr lang="en-CA" sz="1000" kern="1400" dirty="0">
                <a:ln>
                  <a:noFill/>
                </a:ln>
                <a:solidFill>
                  <a:srgbClr val="000000"/>
                </a:solidFill>
                <a:effectLst/>
                <a:latin typeface="Calibri"/>
                <a:cs typeface="Calibri"/>
              </a:rPr>
              <a:t>When to Draw The Line- possible red flags for sexual violence</a:t>
            </a:r>
          </a:p>
          <a:p>
            <a:pPr marL="1367790" lvl="1" indent="-285750">
              <a:lnSpc>
                <a:spcPct val="94000"/>
              </a:lnSpc>
              <a:spcAft>
                <a:spcPts val="500"/>
              </a:spcAft>
              <a:buFont typeface="Courier New" panose="02070309020205020404" pitchFamily="49" charset="0"/>
              <a:buChar char="o"/>
            </a:pPr>
            <a:r>
              <a:rPr lang="en-CA" sz="1000" kern="1400" dirty="0">
                <a:ln>
                  <a:noFill/>
                </a:ln>
                <a:solidFill>
                  <a:srgbClr val="000000"/>
                </a:solidFill>
                <a:effectLst/>
                <a:latin typeface="Calibri"/>
                <a:cs typeface="Calibri"/>
              </a:rPr>
              <a:t>How to Draw The Line- prompts or ways that someone could approach the scenario</a:t>
            </a:r>
            <a:r>
              <a:rPr lang="en-CA" sz="1000" kern="1400" dirty="0">
                <a:solidFill>
                  <a:srgbClr val="000000"/>
                </a:solidFill>
                <a:latin typeface="Calibri"/>
                <a:cs typeface="Calibri"/>
              </a:rPr>
              <a:t> </a:t>
            </a:r>
            <a:endParaRPr lang="en-CA" sz="1000" kern="1400" dirty="0">
              <a:ln>
                <a:noFill/>
              </a:ln>
              <a:solidFill>
                <a:srgbClr val="000000"/>
              </a:solidFill>
              <a:effectLst/>
              <a:latin typeface="Calibri" panose="020F0502020204030204" pitchFamily="34" charset="0"/>
              <a:cs typeface="Calibri"/>
            </a:endParaRPr>
          </a:p>
          <a:p>
            <a:pPr marL="514350" marR="0" indent="-285750" algn="l">
              <a:lnSpc>
                <a:spcPct val="119000"/>
              </a:lnSpc>
              <a:spcBef>
                <a:spcPts val="0"/>
              </a:spcBef>
              <a:spcAft>
                <a:spcPts val="600"/>
              </a:spcAft>
              <a:buFont typeface="Arial" panose="020B0604020202020204" pitchFamily="34" charset="0"/>
              <a:buChar char="•"/>
              <a:tabLst>
                <a:tab pos="84125" algn="l"/>
              </a:tabLst>
            </a:pPr>
            <a:r>
              <a:rPr lang="en-CA" sz="1000" kern="1400" dirty="0">
                <a:ln>
                  <a:noFill/>
                </a:ln>
                <a:solidFill>
                  <a:srgbClr val="000000"/>
                </a:solidFill>
                <a:effectLst/>
                <a:latin typeface="Calibri"/>
                <a:cs typeface="Calibri"/>
              </a:rPr>
              <a:t>A Video of same scenario that provides pauses in the video for reflection and discussion</a:t>
            </a:r>
          </a:p>
          <a:p>
            <a:pPr marL="514350" marR="0" indent="-285750" algn="l">
              <a:lnSpc>
                <a:spcPct val="119000"/>
              </a:lnSpc>
              <a:spcBef>
                <a:spcPts val="0"/>
              </a:spcBef>
              <a:spcAft>
                <a:spcPts val="600"/>
              </a:spcAft>
              <a:buFont typeface="Arial" panose="020B0604020202020204" pitchFamily="34" charset="0"/>
              <a:buChar char="•"/>
              <a:tabLst>
                <a:tab pos="84125" algn="l"/>
              </a:tabLst>
            </a:pPr>
            <a:r>
              <a:rPr lang="en-CA" sz="1000" kern="1400" dirty="0">
                <a:ln>
                  <a:noFill/>
                </a:ln>
                <a:solidFill>
                  <a:srgbClr val="000000"/>
                </a:solidFill>
                <a:effectLst/>
                <a:latin typeface="Calibri"/>
                <a:cs typeface="Calibri"/>
              </a:rPr>
              <a:t>Activity ideas and suggestions of how to cover the content, student worksheets etc.</a:t>
            </a:r>
          </a:p>
          <a:p>
            <a:pPr marL="0" marR="0" indent="0" algn="l">
              <a:lnSpc>
                <a:spcPct val="119000"/>
              </a:lnSpc>
              <a:spcBef>
                <a:spcPts val="0"/>
              </a:spcBef>
              <a:spcAft>
                <a:spcPts val="600"/>
              </a:spcAft>
            </a:pPr>
            <a:r>
              <a:rPr lang="en-CA" sz="1000" kern="1400" dirty="0">
                <a:ln>
                  <a:noFill/>
                </a:ln>
                <a:solidFill>
                  <a:srgbClr val="000000"/>
                </a:solidFill>
                <a:effectLst/>
                <a:latin typeface="Calibri"/>
                <a:cs typeface="Calibri"/>
              </a:rPr>
              <a:t> </a:t>
            </a:r>
          </a:p>
          <a:p>
            <a:pPr marL="228600" indent="-228600">
              <a:lnSpc>
                <a:spcPct val="118000"/>
              </a:lnSpc>
              <a:spcAft>
                <a:spcPts val="800"/>
              </a:spcAft>
            </a:pPr>
            <a:endParaRPr lang="en-CA" sz="1000" kern="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8000"/>
              </a:lnSpc>
              <a:spcAft>
                <a:spcPts val="800"/>
              </a:spcAft>
            </a:pPr>
            <a:endParaRPr lang="en-CA"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sz="1000" dirty="0"/>
          </a:p>
          <a:p>
            <a:endParaRPr lang="en-CA" sz="10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33</a:t>
            </a:fld>
            <a:endParaRPr lang="en-CA"/>
          </a:p>
        </p:txBody>
      </p:sp>
    </p:spTree>
    <p:extLst>
      <p:ext uri="{BB962C8B-B14F-4D97-AF65-F5344CB8AC3E}">
        <p14:creationId xmlns:p14="http://schemas.microsoft.com/office/powerpoint/2010/main" val="16622190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34</a:t>
            </a:fld>
            <a:endParaRPr lang="en-CA"/>
          </a:p>
        </p:txBody>
      </p:sp>
    </p:spTree>
    <p:extLst>
      <p:ext uri="{BB962C8B-B14F-4D97-AF65-F5344CB8AC3E}">
        <p14:creationId xmlns:p14="http://schemas.microsoft.com/office/powerpoint/2010/main" val="23427993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 </a:t>
            </a:r>
          </a:p>
          <a:p>
            <a:endParaRPr lang="en-CA" sz="1200" dirty="0"/>
          </a:p>
          <a:p>
            <a:r>
              <a:rPr lang="en-CA" sz="1200" dirty="0"/>
              <a:t>This power point presentation supports the information found in the Sexuality Teaching Kit for Grade 7 to 8.  </a:t>
            </a:r>
            <a:endParaRPr lang="en-CA" sz="1200" dirty="0">
              <a:cs typeface="Calibri"/>
            </a:endParaRPr>
          </a:p>
          <a:p>
            <a:endParaRPr lang="en-CA" sz="1200" dirty="0">
              <a:cs typeface="Calibri"/>
            </a:endParaRPr>
          </a:p>
          <a:p>
            <a:r>
              <a:rPr lang="en-CA" sz="1200" dirty="0"/>
              <a:t>Each slide throughout the presentation has suggested speaking notes, meant as a guide to help cover the content and facilitate discussion with students. </a:t>
            </a:r>
            <a:endParaRPr lang="en-CA" sz="1200" dirty="0">
              <a:cs typeface="Calibri"/>
            </a:endParaRPr>
          </a:p>
          <a:p>
            <a:endParaRPr lang="en-CA" sz="1200" dirty="0"/>
          </a:p>
          <a:p>
            <a:r>
              <a:rPr lang="en-CA" sz="1200" b="1" dirty="0"/>
              <a:t>*This power-point presentation and speaker notes are for educator use only.</a:t>
            </a:r>
            <a:endParaRPr lang="en-CA" sz="1200" b="1" dirty="0">
              <a:cs typeface="Calibri"/>
            </a:endParaRPr>
          </a:p>
          <a:p>
            <a:endParaRPr lang="en-CA" sz="1200" dirty="0"/>
          </a:p>
          <a:p>
            <a:r>
              <a:rPr lang="en-CA" sz="1200" dirty="0"/>
              <a:t>This power point is divided into five sections.  Each section can be taught independently.  </a:t>
            </a:r>
            <a:endParaRPr lang="en-CA" sz="1200" dirty="0">
              <a:cs typeface="Calibri"/>
            </a:endParaRPr>
          </a:p>
          <a:p>
            <a:pPr marL="228600" indent="-228600">
              <a:buAutoNum type="arabicPeriod"/>
            </a:pPr>
            <a:r>
              <a:rPr lang="en-CA" sz="1200" dirty="0"/>
              <a:t>Diversity and Inclusion </a:t>
            </a:r>
            <a:endParaRPr lang="en-CA" sz="1200" dirty="0">
              <a:cs typeface="Calibri"/>
            </a:endParaRPr>
          </a:p>
          <a:p>
            <a:pPr marL="228600" indent="-228600">
              <a:buAutoNum type="arabicPeriod"/>
            </a:pPr>
            <a:r>
              <a:rPr lang="en-CA" sz="1200" dirty="0">
                <a:cs typeface="Calibri"/>
              </a:rPr>
              <a:t>Puberty Review</a:t>
            </a:r>
            <a:endParaRPr lang="en-CA" sz="1200" dirty="0"/>
          </a:p>
          <a:p>
            <a:pPr marL="228600" indent="-228600">
              <a:buAutoNum type="arabicPeriod"/>
            </a:pPr>
            <a:r>
              <a:rPr lang="en-CA" sz="1200" dirty="0"/>
              <a:t>Healthy Relationships </a:t>
            </a:r>
            <a:endParaRPr lang="en-CA" sz="1200" dirty="0">
              <a:cs typeface="Calibri"/>
            </a:endParaRPr>
          </a:p>
          <a:p>
            <a:pPr marL="228600" indent="-228600">
              <a:buAutoNum type="arabicPeriod"/>
            </a:pPr>
            <a:r>
              <a:rPr lang="en-CA" sz="1200" dirty="0"/>
              <a:t>Contraception </a:t>
            </a:r>
            <a:endParaRPr lang="en-CA" sz="1200" dirty="0">
              <a:cs typeface="Calibri"/>
            </a:endParaRPr>
          </a:p>
          <a:p>
            <a:pPr marL="228600" indent="-228600">
              <a:buAutoNum type="arabicPeriod"/>
            </a:pPr>
            <a:r>
              <a:rPr lang="en-CA" sz="1200" dirty="0"/>
              <a:t>Sexually Transmitted and Blood-Borne Infections (STBBIs) </a:t>
            </a:r>
            <a:endParaRPr lang="en-CA" sz="1200" dirty="0">
              <a:cs typeface="Calibri"/>
            </a:endParaRPr>
          </a:p>
          <a:p>
            <a:r>
              <a:rPr lang="en-CA" sz="1200" dirty="0"/>
              <a:t> </a:t>
            </a:r>
            <a:endParaRPr lang="en-CA" sz="1200" dirty="0">
              <a:cs typeface="Calibri"/>
            </a:endParaRPr>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endParaRPr lang="en-CA" sz="1200" dirty="0">
              <a:cs typeface="Calibri"/>
            </a:endParaRPr>
          </a:p>
          <a:p>
            <a:endParaRPr lang="en-CA" sz="1200" dirty="0"/>
          </a:p>
          <a:p>
            <a:pPr defTabSz="915772">
              <a:defRPr/>
            </a:pPr>
            <a:r>
              <a:rPr lang="en-US" sz="1200" dirty="0"/>
              <a:t>It is important to make a conscious effort to include gender inclusive language throughout these discussions in order to support all students who are learning about this important health topic.</a:t>
            </a:r>
            <a:endParaRPr lang="en-US" sz="1200" dirty="0">
              <a:cs typeface="Calibri"/>
            </a:endParaRPr>
          </a:p>
          <a:p>
            <a:pPr defTabSz="915772">
              <a:defRPr/>
            </a:pPr>
            <a:endParaRPr lang="en-US" sz="1200" dirty="0"/>
          </a:p>
          <a:p>
            <a:r>
              <a:rPr lang="en-CA" sz="1200" dirty="0"/>
              <a:t>For more detailed information than what is found in the power point please refer to the Sexuality Teaching Kit. </a:t>
            </a:r>
            <a:endParaRPr lang="en-CA" sz="1200" dirty="0">
              <a:cs typeface="Calibri"/>
            </a:endParaRPr>
          </a:p>
          <a:p>
            <a:endParaRPr lang="en-CA" sz="1200" dirty="0"/>
          </a:p>
          <a:p>
            <a:r>
              <a:rPr lang="en-CA" sz="1200" dirty="0"/>
              <a:t> In addition, </a:t>
            </a:r>
            <a:r>
              <a:rPr lang="en-CA" sz="1200" b="1" dirty="0"/>
              <a:t>recommended</a:t>
            </a:r>
            <a:r>
              <a:rPr lang="en-CA" sz="1200" dirty="0"/>
              <a:t> </a:t>
            </a:r>
            <a:r>
              <a:rPr lang="en-CA" sz="1200" b="1" dirty="0"/>
              <a:t>websites </a:t>
            </a:r>
            <a:r>
              <a:rPr lang="en-CA" sz="1200" dirty="0"/>
              <a:t>for additional information include:  </a:t>
            </a:r>
            <a:endParaRPr lang="en-CA" sz="1200" dirty="0">
              <a:cs typeface="Calibri"/>
            </a:endParaRPr>
          </a:p>
          <a:p>
            <a:endParaRPr lang="en-CA" sz="1200" dirty="0"/>
          </a:p>
          <a:p>
            <a:pPr>
              <a:lnSpc>
                <a:spcPct val="119000"/>
              </a:lnSpc>
              <a:spcAft>
                <a:spcPts val="600"/>
              </a:spcAft>
            </a:pPr>
            <a:r>
              <a:rPr lang="en-CA" sz="1200" b="0" kern="1400" dirty="0">
                <a:ln>
                  <a:noFill/>
                </a:ln>
                <a:solidFill>
                  <a:srgbClr val="000000"/>
                </a:solidFill>
                <a:effectLst/>
                <a:latin typeface="Calibri"/>
                <a:cs typeface="Calibri"/>
              </a:rPr>
              <a:t>The Society of Obstetricians and Gynaecologists of Canada (SOGC) </a:t>
            </a:r>
            <a:r>
              <a:rPr lang="en-CA" sz="1200" b="0" u="none" strike="noStrike" kern="1400" dirty="0">
                <a:ln>
                  <a:noFill/>
                </a:ln>
                <a:solidFill>
                  <a:srgbClr val="ED0775"/>
                </a:solidFill>
                <a:effectLst/>
                <a:latin typeface="Calibri"/>
                <a:cs typeface="Calibri"/>
                <a:hlinkClick r:id="rId3"/>
              </a:rPr>
              <a:t>www.sexandu.ca</a:t>
            </a:r>
            <a:r>
              <a:rPr lang="en-CA" sz="1200" kern="1400" dirty="0">
                <a:solidFill>
                  <a:srgbClr val="ED0775"/>
                </a:solidFill>
                <a:latin typeface="Calibri"/>
                <a:cs typeface="Calibri"/>
              </a:rPr>
              <a:t> </a:t>
            </a:r>
            <a:endParaRPr lang="en-CA" sz="1200" b="0" kern="1400" dirty="0">
              <a:ln>
                <a:noFill/>
              </a:ln>
              <a:solidFill>
                <a:srgbClr val="000000"/>
              </a:solidFill>
              <a:effectLst/>
              <a:latin typeface="Calibri" panose="020F0502020204030204" pitchFamily="34" charset="0"/>
            </a:endParaRPr>
          </a:p>
          <a:p>
            <a:pPr algn="just">
              <a:lnSpc>
                <a:spcPct val="119000"/>
              </a:lnSpc>
              <a:spcAft>
                <a:spcPts val="600"/>
              </a:spcAft>
            </a:pPr>
            <a:r>
              <a:rPr lang="en-CA" sz="1200" b="0" kern="1400" dirty="0">
                <a:ln>
                  <a:noFill/>
                </a:ln>
                <a:solidFill>
                  <a:srgbClr val="000000"/>
                </a:solidFill>
                <a:effectLst/>
                <a:latin typeface="Calibri"/>
                <a:cs typeface="Calibri"/>
              </a:rPr>
              <a:t>Alberta Health Services</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ED0775"/>
                </a:solidFill>
                <a:effectLst/>
                <a:latin typeface="Calibri"/>
                <a:cs typeface="Calibri"/>
                <a:hlinkClick r:id="rId4"/>
              </a:rPr>
              <a:t>www.teachingsexualhealth.ca</a:t>
            </a:r>
            <a:endParaRPr lang="en-CA" sz="1200" b="0" kern="1400" dirty="0">
              <a:ln>
                <a:noFill/>
              </a:ln>
              <a:solidFill>
                <a:srgbClr val="000000"/>
              </a:solidFill>
              <a:effectLst/>
              <a:latin typeface="Calibri"/>
              <a:cs typeface="Calibri"/>
            </a:endParaRPr>
          </a:p>
          <a:p>
            <a:pPr>
              <a:lnSpc>
                <a:spcPct val="119000"/>
              </a:lnSpc>
              <a:spcAft>
                <a:spcPts val="600"/>
              </a:spcAft>
              <a:defRPr/>
            </a:pPr>
            <a:r>
              <a:rPr lang="en-CA" sz="1200" b="0" kern="1400" dirty="0">
                <a:ln>
                  <a:noFill/>
                </a:ln>
                <a:solidFill>
                  <a:srgbClr val="000000"/>
                </a:solidFill>
                <a:effectLst/>
                <a:latin typeface="Calibri"/>
                <a:cs typeface="Calibri"/>
              </a:rPr>
              <a:t>Kids Help Phone</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5"/>
              </a:rPr>
              <a:t>www.kidshelpphone.ca</a:t>
            </a:r>
            <a:endParaRPr lang="en-CA" sz="1200" b="0" kern="1400" dirty="0">
              <a:ln>
                <a:noFill/>
              </a:ln>
              <a:solidFill>
                <a:srgbClr val="000000"/>
              </a:solidFill>
              <a:effectLst/>
              <a:latin typeface="Calibri"/>
              <a:cs typeface="Calibri"/>
            </a:endParaRPr>
          </a:p>
          <a:p>
            <a:pPr marL="0" marR="0" indent="0" algn="l">
              <a:lnSpc>
                <a:spcPct val="119000"/>
              </a:lnSpc>
              <a:spcBef>
                <a:spcPts val="0"/>
              </a:spcBef>
              <a:spcAft>
                <a:spcPts val="600"/>
              </a:spcAft>
            </a:pPr>
            <a:endParaRPr lang="en-CA" sz="1200" kern="1400" dirty="0">
              <a:ln>
                <a:noFill/>
              </a:ln>
              <a:solidFill>
                <a:srgbClr val="000000"/>
              </a:solidFill>
              <a:effectLst/>
              <a:latin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36</a:t>
            </a:fld>
            <a:endParaRPr lang="en-CA"/>
          </a:p>
        </p:txBody>
      </p:sp>
    </p:spTree>
    <p:extLst>
      <p:ext uri="{BB962C8B-B14F-4D97-AF65-F5344CB8AC3E}">
        <p14:creationId xmlns:p14="http://schemas.microsoft.com/office/powerpoint/2010/main" val="9722417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026" fontAlgn="base">
              <a:spcBef>
                <a:spcPct val="30000"/>
              </a:spcBef>
              <a:spcAft>
                <a:spcPct val="0"/>
              </a:spcAft>
              <a:defRPr/>
            </a:pPr>
            <a:r>
              <a:rPr lang="en-US" sz="1200" dirty="0"/>
              <a:t>Suggested/optional speaking notes</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Before we move on and discuss contraception, remember our previous discussion regarding the many types of relationships that individuals engage in from social to intimate relationships. Relationships are multi-layered and navigating relationships and the interactions we have with others can be challenging at times. </a:t>
            </a:r>
            <a:endParaRPr lang="en-US" sz="1200" dirty="0">
              <a:cs typeface="Calibri"/>
            </a:endParaRP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Review the sexuality wheel with students to discuss the many parts that make up and influence who we are. Emphasize that the wheel depicts the parts being interconnected and influence one another.   </a:t>
            </a:r>
            <a:endParaRPr lang="en-US" sz="1200" dirty="0">
              <a:cs typeface="Calibri"/>
            </a:endParaRPr>
          </a:p>
          <a:p>
            <a:pPr defTabSz="933026" fontAlgn="base">
              <a:spcBef>
                <a:spcPct val="30000"/>
              </a:spcBef>
              <a:spcAft>
                <a:spcPct val="0"/>
              </a:spcAft>
              <a:defRPr/>
            </a:pPr>
            <a:endParaRPr lang="en-US" sz="1200" dirty="0">
              <a:cs typeface="Calibri"/>
            </a:endParaRPr>
          </a:p>
          <a:p>
            <a:pPr defTabSz="933026" fontAlgn="base">
              <a:spcBef>
                <a:spcPct val="30000"/>
              </a:spcBef>
              <a:spcAft>
                <a:spcPct val="0"/>
              </a:spcAft>
              <a:defRPr/>
            </a:pPr>
            <a:r>
              <a:rPr lang="en-US" sz="1200" dirty="0"/>
              <a:t>When it comes to making decisions regarding sexual health there are many things to consider.</a:t>
            </a:r>
            <a:endParaRPr lang="en-US" sz="1200" dirty="0">
              <a:cs typeface="Calibri"/>
            </a:endParaRPr>
          </a:p>
          <a:p>
            <a:pPr marL="174625" indent="-174625" defTabSz="933026" fontAlgn="base">
              <a:spcBef>
                <a:spcPct val="30000"/>
              </a:spcBef>
              <a:spcAft>
                <a:spcPct val="0"/>
              </a:spcAft>
              <a:buFont typeface="Arial" panose="020B0604020202020204" pitchFamily="34" charset="0"/>
              <a:buChar char="•"/>
              <a:defRPr/>
            </a:pPr>
            <a:r>
              <a:rPr lang="en-US" sz="1200" b="1" dirty="0"/>
              <a:t>Mind </a:t>
            </a:r>
            <a:r>
              <a:rPr lang="en-US" sz="1200" dirty="0"/>
              <a:t>– someone’s emotions, thoughts and feelings.  Does a certain decision lead to feelings of fear, worry, anxiety, anger, sadness, guilt? Do both partners have a common understanding of each other’s values</a:t>
            </a:r>
            <a:endParaRPr lang="en-US" sz="1200" dirty="0">
              <a:cs typeface="Calibri"/>
            </a:endParaRPr>
          </a:p>
          <a:p>
            <a:pPr marL="174625" indent="-174625" defTabSz="933026" fontAlgn="base">
              <a:spcBef>
                <a:spcPct val="30000"/>
              </a:spcBef>
              <a:spcAft>
                <a:spcPct val="0"/>
              </a:spcAft>
              <a:buFont typeface="Arial" panose="020B0604020202020204" pitchFamily="34" charset="0"/>
              <a:buChar char="•"/>
              <a:defRPr/>
            </a:pPr>
            <a:r>
              <a:rPr lang="en-US" sz="1200" b="1" dirty="0"/>
              <a:t>Body </a:t>
            </a:r>
            <a:r>
              <a:rPr lang="en-US" sz="1200" dirty="0"/>
              <a:t>– this is the physical stuff – risk of unintended pregnancy and STBBIs. We will talk more in-depth  about the physical part in next set of slides.</a:t>
            </a:r>
            <a:endParaRPr lang="en-US" sz="1200" dirty="0">
              <a:cs typeface="Calibri"/>
            </a:endParaRPr>
          </a:p>
          <a:p>
            <a:pPr marL="174625" indent="-174625" defTabSz="933026" fontAlgn="base">
              <a:spcBef>
                <a:spcPct val="30000"/>
              </a:spcBef>
              <a:spcAft>
                <a:spcPct val="0"/>
              </a:spcAft>
              <a:buFont typeface="Arial" panose="020B0604020202020204" pitchFamily="34" charset="0"/>
              <a:buChar char="•"/>
              <a:defRPr/>
            </a:pPr>
            <a:r>
              <a:rPr lang="en-US" sz="1200" b="1" dirty="0"/>
              <a:t>Spirit </a:t>
            </a:r>
            <a:r>
              <a:rPr lang="en-US" sz="1200" dirty="0"/>
              <a:t>–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parents/caregivers and they can be influenced by many factors such as:  family, peers, culture, religion, the media and personal experience.  </a:t>
            </a:r>
            <a:endParaRPr lang="en-US" sz="1200" dirty="0">
              <a:cs typeface="Calibri"/>
            </a:endParaRPr>
          </a:p>
          <a:p>
            <a:pPr marL="174942" indent="-174942" defTabSz="933026" fontAlgn="base">
              <a:spcBef>
                <a:spcPct val="30000"/>
              </a:spcBef>
              <a:spcAft>
                <a:spcPct val="0"/>
              </a:spcAft>
              <a:buFont typeface="Arial" panose="020B0604020202020204" pitchFamily="34" charset="0"/>
              <a:buChar char="•"/>
              <a:defRPr/>
            </a:pPr>
            <a:endParaRPr lang="en-US" sz="1200" dirty="0"/>
          </a:p>
          <a:p>
            <a:pPr defTabSz="914307">
              <a:defRPr/>
            </a:pPr>
            <a:r>
              <a:rPr lang="en-US" sz="1200" dirty="0"/>
              <a:t>“Data from Statistics Canada’s </a:t>
            </a:r>
            <a:r>
              <a:rPr lang="en-US" sz="1200" i="1" dirty="0"/>
              <a:t>Canadian Community Health Survey </a:t>
            </a:r>
            <a:r>
              <a:rPr lang="en-US" sz="1200" dirty="0"/>
              <a:t>indicate that </a:t>
            </a:r>
            <a:r>
              <a:rPr lang="en-US" sz="1200" b="1" dirty="0"/>
              <a:t>35% of Canadian youth reported experiencing first sexual intercourse before age 17” </a:t>
            </a:r>
            <a:r>
              <a:rPr lang="en-US" sz="1200" dirty="0"/>
              <a:t>(1) </a:t>
            </a:r>
            <a:endParaRPr lang="en-US" sz="1200" dirty="0">
              <a:cs typeface="Calibri"/>
            </a:endParaRPr>
          </a:p>
          <a:p>
            <a:endParaRPr lang="en-US" sz="1200" dirty="0"/>
          </a:p>
          <a:p>
            <a:r>
              <a:rPr lang="en-US" sz="1200" dirty="0"/>
              <a:t>For the next section we will talk more specifically about pregnancy risk and discuss why protection is very important.</a:t>
            </a:r>
            <a:endParaRPr lang="en-CA" sz="1200" dirty="0"/>
          </a:p>
          <a:p>
            <a:endParaRPr lang="en-CA" sz="1200" dirty="0"/>
          </a:p>
          <a:p>
            <a:pPr fontAlgn="base"/>
            <a:r>
              <a:rPr lang="en-CA" sz="1200" dirty="0"/>
              <a:t>Refer to the Grade 7 &amp; 8 Sexuality Teaching Kit, contraction section for additional information.</a:t>
            </a:r>
            <a:endParaRPr lang="en-CA" sz="1200" dirty="0">
              <a:cs typeface="Calibri"/>
            </a:endParaRPr>
          </a:p>
          <a:p>
            <a:pPr fontAlgn="base"/>
            <a:endParaRPr lang="en-CA" sz="1200" b="1" dirty="0"/>
          </a:p>
          <a:p>
            <a:r>
              <a:rPr lang="en-CA" sz="1200" dirty="0">
                <a:solidFill>
                  <a:srgbClr val="000000"/>
                </a:solidFill>
                <a:latin typeface="Open Sans"/>
                <a:ea typeface="Calibri" panose="020F0502020204030204" pitchFamily="34" charset="0"/>
                <a:cs typeface="Open Sans"/>
              </a:rPr>
              <a:t> </a:t>
            </a:r>
            <a:endParaRPr lang="en-CA" sz="1200" dirty="0">
              <a:latin typeface="Open Sans"/>
              <a:ea typeface="Calibri" panose="020F0502020204030204" pitchFamily="34" charset="0"/>
              <a:cs typeface="Open Sans"/>
            </a:endParaRPr>
          </a:p>
          <a:p>
            <a:pPr fontAlgn="base"/>
            <a:endParaRPr lang="en-CA" sz="1200" dirty="0"/>
          </a:p>
          <a:p>
            <a:endParaRPr lang="en-US" sz="1200" dirty="0"/>
          </a:p>
          <a:p>
            <a:endParaRPr lang="en-US" sz="1200" dirty="0"/>
          </a:p>
          <a:p>
            <a:endParaRPr lang="en-US" sz="1200" dirty="0"/>
          </a:p>
          <a:p>
            <a:endParaRPr lang="en-US" sz="1200" dirty="0"/>
          </a:p>
          <a:p>
            <a:endParaRPr lang="en-US" sz="1200" dirty="0"/>
          </a:p>
          <a:p>
            <a:pPr eaLnBrk="1" hangingPunct="1"/>
            <a:endParaRPr lang="en-US"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37</a:t>
            </a:fld>
            <a:endParaRPr lang="en-CA"/>
          </a:p>
        </p:txBody>
      </p:sp>
    </p:spTree>
    <p:extLst>
      <p:ext uri="{BB962C8B-B14F-4D97-AF65-F5344CB8AC3E}">
        <p14:creationId xmlns:p14="http://schemas.microsoft.com/office/powerpoint/2010/main" val="1960442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000" b="1" dirty="0"/>
              <a:t>Suggested/optional speaking notes:</a:t>
            </a:r>
          </a:p>
          <a:p>
            <a:endParaRPr lang="en-CA" sz="1000" dirty="0"/>
          </a:p>
          <a:p>
            <a:r>
              <a:rPr lang="en-CA" sz="1000" dirty="0"/>
              <a:t>Contraception is generally defined as any of several methods used to prevent pregnancy.  Most methods prevent the sperm from uniting with the egg, by preventing ovulation or putting up a barrier.  Some also prevent the fertilized egg from implanting in the uterus.</a:t>
            </a:r>
            <a:endParaRPr lang="en-CA" sz="1000" dirty="0">
              <a:cs typeface="Calibri"/>
            </a:endParaRPr>
          </a:p>
          <a:p>
            <a:endParaRPr lang="en-CA" sz="1000" dirty="0"/>
          </a:p>
          <a:p>
            <a:r>
              <a:rPr lang="en-CA" sz="10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Optional video:</a:t>
            </a:r>
            <a:r>
              <a:rPr lang="en-CA" sz="1000" dirty="0"/>
              <a:t> </a:t>
            </a:r>
            <a:r>
              <a:rPr lang="en-CA" sz="1000" dirty="0">
                <a:hlinkClick r:id="rId3"/>
              </a:rPr>
              <a:t>https://amaze.org/?topic=pregnancy-and-reproduction</a:t>
            </a:r>
            <a:r>
              <a:rPr lang="en-CA" sz="1000" dirty="0"/>
              <a:t>  </a:t>
            </a:r>
          </a:p>
          <a:p>
            <a:pPr marL="629285" lvl="1" indent="-171450">
              <a:buFont typeface="Arial" panose="020B0604020202020204" pitchFamily="34" charset="0"/>
              <a:buChar char="•"/>
            </a:pPr>
            <a:r>
              <a:rPr lang="en-CA" sz="1000" b="1" i="1" u="none" dirty="0"/>
              <a:t>The </a:t>
            </a:r>
            <a:r>
              <a:rPr lang="en-CA" sz="1000" b="1" i="1" u="none" dirty="0" err="1"/>
              <a:t>Contraceptinator</a:t>
            </a:r>
            <a:r>
              <a:rPr lang="en-CA" sz="1000" b="1" i="1" u="none" dirty="0"/>
              <a:t>; Birth Control: What is it?</a:t>
            </a:r>
            <a:r>
              <a:rPr lang="en-CA" sz="1000" b="1" i="1" dirty="0"/>
              <a:t> </a:t>
            </a:r>
            <a:r>
              <a:rPr lang="en-CA" sz="1000" b="1" i="1" u="none" dirty="0"/>
              <a:t> (3:44min)</a:t>
            </a:r>
            <a:endParaRPr lang="en-CA" sz="1000" b="1" i="1" u="none" dirty="0">
              <a:cs typeface="Calibri"/>
            </a:endParaRPr>
          </a:p>
          <a:p>
            <a:pPr marL="629285" lvl="1" indent="-171450">
              <a:buFont typeface="Arial" panose="020B0604020202020204" pitchFamily="34" charset="0"/>
              <a:buChar char="•"/>
            </a:pPr>
            <a:r>
              <a:rPr lang="en-CA" sz="1000" b="1" i="1" u="none" dirty="0"/>
              <a:t>Birth Control: The Final Frontier</a:t>
            </a:r>
            <a:r>
              <a:rPr lang="en-CA" sz="1000" b="1" i="1" dirty="0"/>
              <a:t> </a:t>
            </a:r>
            <a:r>
              <a:rPr lang="en-CA" sz="1000" b="1" i="1" u="none" dirty="0"/>
              <a:t> (4:50min)</a:t>
            </a:r>
            <a:endParaRPr lang="en-CA" sz="1000" b="1" i="1" u="none" dirty="0">
              <a:cs typeface="Calibri"/>
            </a:endParaRPr>
          </a:p>
        </p:txBody>
      </p:sp>
      <p:sp>
        <p:nvSpPr>
          <p:cNvPr id="4" name="Slide Number Placeholder 3"/>
          <p:cNvSpPr>
            <a:spLocks noGrp="1"/>
          </p:cNvSpPr>
          <p:nvPr>
            <p:ph type="sldNum" sz="quarter" idx="5"/>
          </p:nvPr>
        </p:nvSpPr>
        <p:spPr/>
        <p:txBody>
          <a:bodyPr/>
          <a:lstStyle/>
          <a:p>
            <a:fld id="{5DF89DEC-9752-44A4-915D-D6F3F8A2DE81}" type="slidenum">
              <a:rPr lang="en-CA" smtClean="0"/>
              <a:t>38</a:t>
            </a:fld>
            <a:endParaRPr lang="en-CA"/>
          </a:p>
        </p:txBody>
      </p:sp>
    </p:spTree>
    <p:extLst>
      <p:ext uri="{BB962C8B-B14F-4D97-AF65-F5344CB8AC3E}">
        <p14:creationId xmlns:p14="http://schemas.microsoft.com/office/powerpoint/2010/main" val="8168920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4637">
              <a:defRPr/>
            </a:pPr>
            <a:r>
              <a:rPr lang="en-US" sz="1000" b="1" dirty="0"/>
              <a:t>Suggested/optional speaking notes:</a:t>
            </a:r>
          </a:p>
          <a:p>
            <a:endParaRPr lang="en-CA" sz="1000" dirty="0"/>
          </a:p>
          <a:p>
            <a:r>
              <a:rPr lang="en-CA" sz="1000" b="1" dirty="0"/>
              <a:t>ABSTINENCE – Delaying sexual activity until later in life</a:t>
            </a:r>
            <a:endParaRPr lang="en-CA" sz="1000" b="1" dirty="0">
              <a:cs typeface="Calibri"/>
            </a:endParaRPr>
          </a:p>
          <a:p>
            <a:pPr defTabSz="933237">
              <a:defRPr/>
            </a:pPr>
            <a:r>
              <a:rPr lang="en-CA" sz="1000" dirty="0"/>
              <a:t>"In relation to birth control, abstinence means not engaging in sexual activity — specifically sex that could cause pregnancy — to prevent the possibility of unplanned pregnancy." (2)  </a:t>
            </a:r>
            <a:endParaRPr lang="en-CA" sz="1000" dirty="0">
              <a:cs typeface="Calibri"/>
            </a:endParaRPr>
          </a:p>
          <a:p>
            <a:endParaRPr lang="en-CA" sz="1000" dirty="0"/>
          </a:p>
          <a:p>
            <a:r>
              <a:rPr lang="en-CA" sz="1000" dirty="0"/>
              <a:t>It’s important to make note that abstinence </a:t>
            </a:r>
            <a:r>
              <a:rPr lang="en-CA" sz="1000" b="1" dirty="0"/>
              <a:t>can mean different things to different people</a:t>
            </a:r>
            <a:r>
              <a:rPr lang="en-CA" sz="1000" dirty="0"/>
              <a:t>, so it is important that an individual is clear on what it means to them.</a:t>
            </a:r>
            <a:endParaRPr lang="en-CA" sz="1000" dirty="0">
              <a:cs typeface="Calibri"/>
            </a:endParaRPr>
          </a:p>
          <a:p>
            <a:pPr marL="642248" lvl="1" indent="-174982">
              <a:buFont typeface="Arial" panose="020B0604020202020204" pitchFamily="34" charset="0"/>
              <a:buChar char="•"/>
            </a:pPr>
            <a:r>
              <a:rPr lang="en-CA" sz="1000" dirty="0"/>
              <a:t>For example: for some people, it may mean abstaining from ANY form of activities of a sexual nature.  For others it may mean refraining from specific activities such as vaginal, anal or oral intercourse.</a:t>
            </a:r>
            <a:endParaRPr lang="en-CA" sz="1000" dirty="0">
              <a:cs typeface="Calibri"/>
            </a:endParaRPr>
          </a:p>
          <a:p>
            <a:pPr marL="467318" lvl="1"/>
            <a:endParaRPr lang="en-CA" sz="1000" dirty="0"/>
          </a:p>
          <a:p>
            <a:r>
              <a:rPr lang="en-CA" sz="1000" dirty="0"/>
              <a:t>It’s important to acknowledge that delaying sexual activity until later in life is a </a:t>
            </a:r>
            <a:r>
              <a:rPr lang="en-CA" sz="1000" b="1" dirty="0"/>
              <a:t>healthy and acceptable choice </a:t>
            </a:r>
            <a:r>
              <a:rPr lang="en-CA" sz="1000" dirty="0"/>
              <a:t>for people.</a:t>
            </a:r>
            <a:endParaRPr lang="en-CA" sz="1000" dirty="0">
              <a:cs typeface="Calibri"/>
            </a:endParaRPr>
          </a:p>
          <a:p>
            <a:pPr marL="175244" indent="-175244">
              <a:buFont typeface="Arial" panose="020B0604020202020204" pitchFamily="34" charset="0"/>
              <a:buChar char="•"/>
            </a:pPr>
            <a:endParaRPr lang="en-CA" sz="1000" dirty="0"/>
          </a:p>
          <a:p>
            <a:r>
              <a:rPr lang="en-CA" sz="10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Optional video:</a:t>
            </a:r>
            <a:r>
              <a:rPr lang="en-CA" sz="1000" dirty="0"/>
              <a:t> </a:t>
            </a:r>
            <a:r>
              <a:rPr lang="en-CA" sz="1000" dirty="0">
                <a:hlinkClick r:id="rId3"/>
              </a:rPr>
              <a:t>https://amaze.org/?topic=pregnancy-and-reproduction</a:t>
            </a:r>
            <a:r>
              <a:rPr lang="en-CA" sz="1000" dirty="0"/>
              <a:t> </a:t>
            </a:r>
          </a:p>
          <a:p>
            <a:pPr marL="642248" lvl="1" indent="-174982">
              <a:buFont typeface="Arial" panose="020B0604020202020204" pitchFamily="34" charset="0"/>
              <a:buChar char="•"/>
            </a:pPr>
            <a:r>
              <a:rPr lang="en-CA" sz="1000" b="1" i="1" dirty="0"/>
              <a:t>What is Abstinence? (2:42min)</a:t>
            </a:r>
            <a:endParaRPr lang="en-CA" sz="1000" b="1" i="1"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39</a:t>
            </a:fld>
            <a:endParaRPr lang="en-CA"/>
          </a:p>
        </p:txBody>
      </p:sp>
    </p:spTree>
    <p:extLst>
      <p:ext uri="{BB962C8B-B14F-4D97-AF65-F5344CB8AC3E}">
        <p14:creationId xmlns:p14="http://schemas.microsoft.com/office/powerpoint/2010/main" val="10879856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Refer to the Grade 7 &amp; 8 Sexuality Teaching Kit, Contraception section, "What is abstinence" activity for additional information and activity suggestions.</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40</a:t>
            </a:fld>
            <a:endParaRPr lang="en-CA"/>
          </a:p>
        </p:txBody>
      </p:sp>
    </p:spTree>
    <p:extLst>
      <p:ext uri="{BB962C8B-B14F-4D97-AF65-F5344CB8AC3E}">
        <p14:creationId xmlns:p14="http://schemas.microsoft.com/office/powerpoint/2010/main" val="15672798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See the next slide for the answer.</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43</a:t>
            </a:fld>
            <a:endParaRPr lang="en-CA"/>
          </a:p>
        </p:txBody>
      </p:sp>
    </p:spTree>
    <p:extLst>
      <p:ext uri="{BB962C8B-B14F-4D97-AF65-F5344CB8AC3E}">
        <p14:creationId xmlns:p14="http://schemas.microsoft.com/office/powerpoint/2010/main" val="25904031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sz="1200" b="1" dirty="0"/>
              <a:t>One</a:t>
            </a:r>
            <a:r>
              <a:rPr lang="en-US" sz="1200" dirty="0"/>
              <a:t> sperm fertilizes one ovum</a:t>
            </a:r>
          </a:p>
          <a:p>
            <a:pPr eaLnBrk="1" hangingPunct="1">
              <a:buFontTx/>
              <a:buChar char="•"/>
            </a:pPr>
            <a:r>
              <a:rPr lang="en-US" sz="1200" dirty="0"/>
              <a:t>Fertilization occurs in the fallopian tubes</a:t>
            </a:r>
            <a:endParaRPr lang="en-US" sz="1200" dirty="0">
              <a:cs typeface="Calibri"/>
            </a:endParaRPr>
          </a:p>
          <a:p>
            <a:pPr eaLnBrk="1" hangingPunct="1"/>
            <a:endParaRPr lang="en-US" sz="1200" dirty="0"/>
          </a:p>
          <a:p>
            <a:r>
              <a:rPr lang="en-US" sz="1200" dirty="0"/>
              <a:t>Review the last three slides with students – there are hundreds of millions of sperm in one ejaculation AND sperm can live on average up to 3 days(4) and some sources indicate up to 5 days(5) in the genital tract (of someone with a vagina) AND it only takes one sperm to fertilize one egg.  </a:t>
            </a:r>
            <a:r>
              <a:rPr lang="en-US" sz="1200" b="1" dirty="0"/>
              <a:t>Unprotected penis vagina intercourse is risky in terms of pregnancy.</a:t>
            </a:r>
            <a:endParaRPr lang="en-US" sz="1200" b="1"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44</a:t>
            </a:fld>
            <a:endParaRPr lang="en-CA"/>
          </a:p>
        </p:txBody>
      </p:sp>
    </p:spTree>
    <p:extLst>
      <p:ext uri="{BB962C8B-B14F-4D97-AF65-F5344CB8AC3E}">
        <p14:creationId xmlns:p14="http://schemas.microsoft.com/office/powerpoint/2010/main" val="15348780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200" b="1" dirty="0"/>
              <a:t>Suggested/optional speaking notes:</a:t>
            </a:r>
          </a:p>
          <a:p>
            <a:endParaRPr lang="en-CA" sz="1200" dirty="0"/>
          </a:p>
          <a:p>
            <a:r>
              <a:rPr lang="en-CA" sz="1200" dirty="0"/>
              <a:t>Here we are going to bust some myths: </a:t>
            </a:r>
            <a:r>
              <a:rPr lang="en-CA" sz="1200" b="1" dirty="0"/>
              <a:t>People with vaginas can get pregnant EVEN if……….</a:t>
            </a:r>
            <a:endParaRPr lang="en-CA" sz="1200" b="1" dirty="0">
              <a:cs typeface="Calibri"/>
            </a:endParaRPr>
          </a:p>
          <a:p>
            <a:endParaRPr lang="en-CA" sz="1200" dirty="0"/>
          </a:p>
          <a:p>
            <a:pPr marL="171450" indent="-171450">
              <a:buFont typeface="Arial" panose="020B0604020202020204" pitchFamily="34" charset="0"/>
              <a:buChar char="•"/>
            </a:pPr>
            <a:r>
              <a:rPr lang="en-CA" sz="1200" b="1" dirty="0"/>
              <a:t>They haven’t had their first period yet </a:t>
            </a:r>
            <a:r>
              <a:rPr lang="en-CA" sz="1200" b="0" dirty="0"/>
              <a:t>– people with vaginas may ovulate before having their first period.</a:t>
            </a:r>
            <a:endParaRPr lang="en-CA" sz="1200" b="0" dirty="0">
              <a:cs typeface="Calibri"/>
            </a:endParaRPr>
          </a:p>
          <a:p>
            <a:pPr marL="171450" indent="-171450">
              <a:buFont typeface="Arial" panose="020B0604020202020204" pitchFamily="34" charset="0"/>
              <a:buChar char="•"/>
            </a:pPr>
            <a:r>
              <a:rPr lang="en-CA" sz="1200" b="1" dirty="0"/>
              <a:t>They are menstruating </a:t>
            </a:r>
            <a:r>
              <a:rPr lang="en-CA" sz="1200" b="0" dirty="0"/>
              <a:t>– some people with vaginas have a short cycle, and they may be close to ovulation when menstruating.</a:t>
            </a:r>
            <a:endParaRPr lang="en-CA" sz="1200" b="0" dirty="0">
              <a:cs typeface="Calibri"/>
            </a:endParaRPr>
          </a:p>
          <a:p>
            <a:pPr marL="171450" indent="-171450">
              <a:buFont typeface="Arial" panose="020B0604020202020204" pitchFamily="34" charset="0"/>
              <a:buChar char="•"/>
            </a:pPr>
            <a:r>
              <a:rPr lang="en-CA" sz="1200" b="1" dirty="0"/>
              <a:t>They have vaginal intercourse standing up </a:t>
            </a:r>
            <a:r>
              <a:rPr lang="en-CA" sz="1200" b="0" dirty="0"/>
              <a:t>– sexual position doesn’t matter.</a:t>
            </a:r>
            <a:r>
              <a:rPr lang="en-CA" sz="1200" dirty="0"/>
              <a:t> </a:t>
            </a:r>
            <a:r>
              <a:rPr lang="en-CA" sz="1200" b="0" dirty="0"/>
              <a:t> Sperm have the potential to penetrate and fertilize an egg if unprotected intercourse happens.</a:t>
            </a:r>
            <a:endParaRPr lang="en-CA" sz="1200" b="0" dirty="0">
              <a:cs typeface="Calibri"/>
            </a:endParaRPr>
          </a:p>
          <a:p>
            <a:pPr marL="171450" indent="-171450">
              <a:buFont typeface="Arial" panose="020B0604020202020204" pitchFamily="34" charset="0"/>
              <a:buChar char="•"/>
            </a:pPr>
            <a:r>
              <a:rPr lang="en-CA" sz="1200" b="1" dirty="0"/>
              <a:t>They urinate right after having vaginal intercourse </a:t>
            </a:r>
            <a:r>
              <a:rPr lang="en-CA" sz="1200" b="0" dirty="0"/>
              <a:t>– this has no effect on the risk of pregnancy</a:t>
            </a:r>
            <a:r>
              <a:rPr lang="en-CA" sz="1200" dirty="0"/>
              <a:t> </a:t>
            </a:r>
            <a:endParaRPr lang="en-CA" sz="1200" b="0" dirty="0">
              <a:cs typeface="Calibri"/>
            </a:endParaRPr>
          </a:p>
          <a:p>
            <a:pPr marL="171450" indent="-171450">
              <a:buFont typeface="Arial" panose="020B0604020202020204" pitchFamily="34" charset="0"/>
              <a:buChar char="•"/>
            </a:pPr>
            <a:r>
              <a:rPr lang="en-CA" sz="1200" b="1" dirty="0"/>
              <a:t>They douche </a:t>
            </a:r>
            <a:r>
              <a:rPr lang="en-CA" sz="1200" b="0" dirty="0"/>
              <a:t>– douching will not kill sperm!</a:t>
            </a:r>
            <a:endParaRPr lang="en-CA" sz="1200" b="0" dirty="0">
              <a:cs typeface="Calibri"/>
            </a:endParaRPr>
          </a:p>
          <a:p>
            <a:pPr marL="171450" indent="-171450">
              <a:buFont typeface="Arial" panose="020B0604020202020204" pitchFamily="34" charset="0"/>
              <a:buChar char="•"/>
            </a:pPr>
            <a:r>
              <a:rPr lang="en-CA" sz="1200" b="1" dirty="0"/>
              <a:t>The penis is removed from the vagina before ejaculation</a:t>
            </a:r>
            <a:r>
              <a:rPr lang="en-CA" sz="1200" b="0" dirty="0"/>
              <a:t> – there is still a risk of pregnancy because sperm can be present in the pre-ejaculatory fluids.</a:t>
            </a:r>
            <a:endParaRPr lang="en-CA" sz="1200" b="0" dirty="0">
              <a:cs typeface="Calibri"/>
            </a:endParaRPr>
          </a:p>
          <a:p>
            <a:pPr marL="0" indent="0">
              <a:buFont typeface="Arial" panose="020B0604020202020204" pitchFamily="34" charset="0"/>
              <a:buNone/>
            </a:pPr>
            <a:endParaRPr lang="en-CA" sz="1200" b="0" dirty="0">
              <a:cs typeface="Calibri"/>
            </a:endParaRPr>
          </a:p>
          <a:p>
            <a:pPr marL="171450" indent="-171450">
              <a:buFont typeface="Arial" panose="020B0604020202020204" pitchFamily="34" charset="0"/>
              <a:buChar char="•"/>
            </a:pPr>
            <a:endParaRPr lang="en-CA" sz="1200" dirty="0">
              <a:cs typeface="Calibri"/>
            </a:endParaRPr>
          </a:p>
          <a:p>
            <a:r>
              <a:rPr lang="en-CA" sz="1200" b="1" dirty="0">
                <a:cs typeface="Calibri"/>
              </a:rPr>
              <a:t>NOTE</a:t>
            </a:r>
            <a:r>
              <a:rPr lang="en-CA" sz="1200" dirty="0">
                <a:cs typeface="Calibri"/>
              </a:rPr>
              <a:t>: select the myths that might be most relevant to your class.</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45</a:t>
            </a:fld>
            <a:endParaRPr lang="en-CA"/>
          </a:p>
        </p:txBody>
      </p:sp>
    </p:spTree>
    <p:extLst>
      <p:ext uri="{BB962C8B-B14F-4D97-AF65-F5344CB8AC3E}">
        <p14:creationId xmlns:p14="http://schemas.microsoft.com/office/powerpoint/2010/main" val="37667475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Refer to the Grade 7 &amp; 8 Sexuality Teaching Kit, Contraception section, for additional information background information on each of the contraceptive methods, contraceptive booklet explaining each method in more detail, and contraceptive samples.</a:t>
            </a:r>
          </a:p>
          <a:p>
            <a:endParaRPr lang="en-US" sz="1000" b="1" dirty="0">
              <a:cs typeface="Calibri" panose="020F0502020204030204"/>
            </a:endParaRPr>
          </a:p>
          <a:p>
            <a:r>
              <a:rPr lang="en-US" sz="1000" b="1" dirty="0"/>
              <a:t>Suggested/optional speaking notes:</a:t>
            </a:r>
            <a:endParaRPr lang="en-US" sz="1000" b="1" dirty="0">
              <a:cs typeface="Calibri"/>
            </a:endParaRPr>
          </a:p>
          <a:p>
            <a:endParaRPr lang="en-US" sz="1000" b="1" dirty="0"/>
          </a:p>
          <a:p>
            <a:pPr defTabSz="915772">
              <a:defRPr/>
            </a:pPr>
            <a:r>
              <a:rPr lang="en-CA" sz="1000" dirty="0"/>
              <a:t>Listed on this slide are some of the examples of hormonal and non-hormonal contraceptive methods (6).</a:t>
            </a:r>
            <a:endParaRPr lang="en-CA" sz="1000" dirty="0">
              <a:cs typeface="Calibri"/>
            </a:endParaRPr>
          </a:p>
          <a:p>
            <a:endParaRPr lang="en-CA" sz="1000" dirty="0"/>
          </a:p>
          <a:p>
            <a:r>
              <a:rPr lang="en-CA" sz="1000" dirty="0"/>
              <a:t>There are many different contraceptive methods to choose from.  It's important to note, that </a:t>
            </a:r>
            <a:r>
              <a:rPr lang="en-CA" sz="1000" b="1" dirty="0"/>
              <a:t>contraceptive methods have varying rates of effectiveness and there is no 100% safe, and effective contraceptive method</a:t>
            </a:r>
            <a:r>
              <a:rPr lang="en-CA" sz="1000" dirty="0"/>
              <a:t>.</a:t>
            </a:r>
            <a:endParaRPr lang="en-CA" sz="1000" dirty="0">
              <a:cs typeface="Calibri"/>
            </a:endParaRPr>
          </a:p>
          <a:p>
            <a:endParaRPr lang="en-CA" sz="1000" dirty="0"/>
          </a:p>
          <a:p>
            <a:r>
              <a:rPr lang="en-CA" sz="1000" dirty="0"/>
              <a:t>When an individual(s) is considering becoming sexually active, it is a good idea to review what methods of contraception are available, the positive and negative factors associated with each, and consider them within the context of their personal situation. </a:t>
            </a:r>
            <a:endParaRPr lang="en-CA" sz="1000" dirty="0">
              <a:cs typeface="Calibri"/>
            </a:endParaRPr>
          </a:p>
          <a:p>
            <a:pPr defTabSz="915772">
              <a:defRPr/>
            </a:pPr>
            <a:endParaRPr lang="en-US" sz="1000" dirty="0"/>
          </a:p>
          <a:p>
            <a:pPr defTabSz="915772">
              <a:defRPr/>
            </a:pPr>
            <a:r>
              <a:rPr lang="en-US" sz="1000" dirty="0"/>
              <a:t>Someone wanting to start contraception will be assessed and counselled on the best option for them.</a:t>
            </a:r>
            <a:endParaRPr lang="en-US" sz="1000" dirty="0">
              <a:cs typeface="Calibri"/>
            </a:endParaRPr>
          </a:p>
          <a:p>
            <a:pPr defTabSz="915772">
              <a:defRPr/>
            </a:pPr>
            <a:endParaRPr lang="en-US" sz="1000" dirty="0"/>
          </a:p>
          <a:p>
            <a:pPr defTabSz="915772">
              <a:defRPr/>
            </a:pPr>
            <a:r>
              <a:rPr lang="en-US" sz="1000" dirty="0"/>
              <a:t>In addition to hormonal and non-hormonal methods of contraception, there are also more permanent as well as natural methods:</a:t>
            </a:r>
            <a:endParaRPr lang="en-US" sz="1000" dirty="0">
              <a:cs typeface="Calibri"/>
            </a:endParaRPr>
          </a:p>
          <a:p>
            <a:pPr defTabSz="915772">
              <a:defRPr/>
            </a:pPr>
            <a:endParaRPr lang="en-US" sz="1000" dirty="0"/>
          </a:p>
          <a:p>
            <a:pPr defTabSz="915772">
              <a:defRPr/>
            </a:pPr>
            <a:r>
              <a:rPr lang="en-US" sz="1000" dirty="0"/>
              <a:t>Permanent methods include: </a:t>
            </a:r>
            <a:endParaRPr lang="en-US" sz="1000" dirty="0">
              <a:cs typeface="Calibri"/>
            </a:endParaRPr>
          </a:p>
          <a:p>
            <a:pPr marL="629285" lvl="1" indent="-171450" defTabSz="915772">
              <a:buFont typeface="Arial" panose="020B0604020202020204" pitchFamily="34" charset="0"/>
              <a:buChar char="•"/>
              <a:defRPr/>
            </a:pPr>
            <a:r>
              <a:rPr lang="en-US" sz="1000" dirty="0"/>
              <a:t>Vasectomy </a:t>
            </a:r>
            <a:endParaRPr lang="en-US" sz="1000" dirty="0">
              <a:cs typeface="Calibri"/>
            </a:endParaRPr>
          </a:p>
          <a:p>
            <a:pPr marL="629285" lvl="1" indent="-171450" defTabSz="915772">
              <a:buFont typeface="Arial" panose="020B0604020202020204" pitchFamily="34" charset="0"/>
              <a:buChar char="•"/>
              <a:defRPr/>
            </a:pPr>
            <a:r>
              <a:rPr lang="en-US" sz="1000" dirty="0"/>
              <a:t>Tubal ligation</a:t>
            </a:r>
            <a:endParaRPr lang="en-US" sz="1000" dirty="0">
              <a:cs typeface="Calibri"/>
            </a:endParaRPr>
          </a:p>
          <a:p>
            <a:pPr defTabSz="915772">
              <a:defRPr/>
            </a:pPr>
            <a:endParaRPr lang="en-US" sz="1000" dirty="0"/>
          </a:p>
          <a:p>
            <a:pPr defTabSz="915772">
              <a:defRPr/>
            </a:pPr>
            <a:r>
              <a:rPr lang="en-US" sz="1000" dirty="0"/>
              <a:t>Natural methods include: </a:t>
            </a:r>
            <a:endParaRPr lang="en-US" sz="1000" dirty="0">
              <a:cs typeface="Calibri"/>
            </a:endParaRPr>
          </a:p>
          <a:p>
            <a:pPr marL="629285" lvl="1" indent="-171450" defTabSz="915772">
              <a:buFont typeface="Arial" panose="020B0604020202020204" pitchFamily="34" charset="0"/>
              <a:buChar char="•"/>
              <a:defRPr/>
            </a:pPr>
            <a:r>
              <a:rPr lang="en-US" sz="1000" dirty="0"/>
              <a:t>Fertility-awareness based methods</a:t>
            </a:r>
            <a:endParaRPr lang="en-US" sz="1000" dirty="0">
              <a:cs typeface="Calibri"/>
            </a:endParaRPr>
          </a:p>
          <a:p>
            <a:pPr marL="629285" lvl="1" indent="-171450" defTabSz="915772">
              <a:buFont typeface="Arial" panose="020B0604020202020204" pitchFamily="34" charset="0"/>
              <a:buChar char="•"/>
              <a:defRPr/>
            </a:pPr>
            <a:r>
              <a:rPr lang="en-US" sz="1000" dirty="0"/>
              <a:t>Withdrawal</a:t>
            </a:r>
            <a:endParaRPr lang="en-US" sz="1000" dirty="0">
              <a:cs typeface="Calibri"/>
            </a:endParaRPr>
          </a:p>
          <a:p>
            <a:pPr marL="629285" lvl="1" indent="-171450" defTabSz="915772">
              <a:buFont typeface="Arial" panose="020B0604020202020204" pitchFamily="34" charset="0"/>
              <a:buChar char="•"/>
              <a:defRPr/>
            </a:pPr>
            <a:r>
              <a:rPr lang="en-US" sz="1000" dirty="0"/>
              <a:t>Lactational amenorrhea method (LAM)</a:t>
            </a:r>
            <a:endParaRPr lang="en-US" sz="1000" dirty="0">
              <a:cs typeface="Calibri"/>
            </a:endParaRPr>
          </a:p>
          <a:p>
            <a:pPr marL="629285" lvl="1" indent="-171450" defTabSz="915772">
              <a:buFont typeface="Arial" panose="020B0604020202020204" pitchFamily="34" charset="0"/>
              <a:buChar char="•"/>
              <a:defRPr/>
            </a:pPr>
            <a:r>
              <a:rPr lang="en-US" sz="1000" dirty="0"/>
              <a:t>Abstinence</a:t>
            </a:r>
            <a:endParaRPr lang="en-US" sz="1000" dirty="0">
              <a:cs typeface="Calibri"/>
            </a:endParaRPr>
          </a:p>
          <a:p>
            <a:pPr defTabSz="915772">
              <a:defRPr/>
            </a:pPr>
            <a:endParaRPr lang="en-US" sz="1000" dirty="0"/>
          </a:p>
          <a:p>
            <a:pPr defTabSz="915772">
              <a:defRPr/>
            </a:pPr>
            <a:r>
              <a:rPr lang="en-US" sz="1000" dirty="0"/>
              <a:t>For more information related to permanent and natural methods check out the Contraception Booklet on </a:t>
            </a:r>
            <a:r>
              <a:rPr lang="en-US" sz="1000" dirty="0" err="1"/>
              <a:t>SexandU</a:t>
            </a:r>
            <a:r>
              <a:rPr lang="en-US" sz="1000" dirty="0"/>
              <a:t>: </a:t>
            </a:r>
            <a:r>
              <a:rPr lang="en-US" sz="1000" dirty="0">
                <a:hlinkClick r:id="rId3"/>
              </a:rPr>
              <a:t>https://www.sexandu.ca/wp-content/uploads/2021/05/SOGC_14372_Contraception_DownloadablePDF_ENG_WEB.pdf</a:t>
            </a:r>
            <a:r>
              <a:rPr lang="en-US" sz="1000" dirty="0"/>
              <a:t> </a:t>
            </a:r>
            <a:endParaRPr lang="en-US" sz="1000" dirty="0">
              <a:cs typeface="Calibri"/>
            </a:endParaRPr>
          </a:p>
          <a:p>
            <a:pPr defTabSz="915772">
              <a:defRPr/>
            </a:pPr>
            <a:endParaRPr lang="en-CA" sz="1000" dirty="0">
              <a:cs typeface="Calibri" panose="020F0502020204030204"/>
            </a:endParaRPr>
          </a:p>
          <a:p>
            <a:r>
              <a:rPr lang="en-CA" sz="1000" dirty="0">
                <a:latin typeface="+mn-lt"/>
              </a:rPr>
              <a:t>***The next few slides will go through some of these contraceptive methods in more detail***</a:t>
            </a:r>
            <a:endParaRPr lang="en-CA" sz="1000" dirty="0">
              <a:latin typeface="+mn-lt"/>
              <a:cs typeface="Calibri"/>
            </a:endParaRPr>
          </a:p>
          <a:p>
            <a:endParaRPr lang="en-CA" sz="1000" dirty="0">
              <a:latin typeface="+mn-lt"/>
            </a:endParaRPr>
          </a:p>
          <a:p>
            <a:endParaRPr lang="en-CA" sz="10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46</a:t>
            </a:fld>
            <a:endParaRPr lang="en-CA"/>
          </a:p>
        </p:txBody>
      </p:sp>
    </p:spTree>
    <p:extLst>
      <p:ext uri="{BB962C8B-B14F-4D97-AF65-F5344CB8AC3E}">
        <p14:creationId xmlns:p14="http://schemas.microsoft.com/office/powerpoint/2010/main" val="20703179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200" b="1" dirty="0"/>
              <a:t>Suggested/optional speaking notes:</a:t>
            </a:r>
          </a:p>
          <a:p>
            <a:endParaRPr lang="en-CA" sz="1200" dirty="0"/>
          </a:p>
          <a:p>
            <a:r>
              <a:rPr lang="en-CA" sz="1200" dirty="0"/>
              <a:t>Hormonal methods of contraception/birth control use synthetic hormones that mimic hormones that are naturally produced in the body – estrogen and progesterone to:</a:t>
            </a:r>
          </a:p>
          <a:p>
            <a:pPr>
              <a:buFont typeface="Arial" pitchFamily="34" charset="0"/>
              <a:buChar char="•"/>
            </a:pPr>
            <a:r>
              <a:rPr lang="en-CA" sz="1200" dirty="0"/>
              <a:t>Stop the egg from ripening in the ovary</a:t>
            </a:r>
          </a:p>
          <a:p>
            <a:pPr>
              <a:buFont typeface="Arial" pitchFamily="34" charset="0"/>
              <a:buChar char="•"/>
            </a:pPr>
            <a:r>
              <a:rPr lang="en-CA" sz="1200" dirty="0"/>
              <a:t>Stop ovulation from happening</a:t>
            </a:r>
          </a:p>
          <a:p>
            <a:pPr>
              <a:buFont typeface="Arial" pitchFamily="34" charset="0"/>
              <a:buChar char="•"/>
            </a:pPr>
            <a:r>
              <a:rPr lang="en-CA" sz="1200" dirty="0"/>
              <a:t>Thicken the mucous around the cervix so sperm can’t penetrate</a:t>
            </a:r>
          </a:p>
          <a:p>
            <a:pPr>
              <a:buFont typeface="Arial" pitchFamily="34" charset="0"/>
              <a:buChar char="•"/>
            </a:pPr>
            <a:r>
              <a:rPr lang="en-CA" sz="1200" dirty="0"/>
              <a:t>Prevent the lining of the uterus from thickening so an egg cannot successfully implant</a:t>
            </a:r>
          </a:p>
          <a:p>
            <a:pPr defTabSz="915772">
              <a:defRPr/>
            </a:pPr>
            <a:endParaRPr lang="en-CA" sz="1200" dirty="0"/>
          </a:p>
          <a:p>
            <a:pPr defTabSz="915772">
              <a:defRPr/>
            </a:pPr>
            <a:r>
              <a:rPr lang="en-CA" sz="1200" dirty="0"/>
              <a:t>When a person sees a doctor or nurse, a medical history will be taken – this is to make sure that the contraceptive method isn’t going to be harmful to their health.  They will ask the person questions such as “When was your last period?”, “Are your periods regular?”, “Are you sexually active?”.  Answering questions honestly helps to determine the best method of contraception and whether or not STBBI testing should be recommended.  It is common for health care providers to do a pregnancy test, even if a person is not sexually active, and it is done by providing a urine sample in a cup.</a:t>
            </a:r>
          </a:p>
          <a:p>
            <a:pPr defTabSz="915772">
              <a:defRPr/>
            </a:pPr>
            <a:endParaRPr lang="en-CA" sz="1200" dirty="0"/>
          </a:p>
          <a:p>
            <a:pPr eaLnBrk="1" hangingPunct="1">
              <a:buFontTx/>
              <a:buNone/>
            </a:pPr>
            <a:r>
              <a:rPr lang="en-US" sz="1200" dirty="0"/>
              <a:t>Brainstorm with students what questions someone would want to prepare ahead of time and ask, for example: </a:t>
            </a:r>
          </a:p>
          <a:p>
            <a:pPr marL="171707" indent="-171707">
              <a:buFont typeface="Arial" panose="020B0604020202020204" pitchFamily="34" charset="0"/>
              <a:buChar char="•"/>
            </a:pPr>
            <a:r>
              <a:rPr lang="en-US" sz="1200" dirty="0"/>
              <a:t>will my parents/guardians find out?</a:t>
            </a:r>
          </a:p>
          <a:p>
            <a:pPr marL="171707" indent="-171707">
              <a:buFont typeface="Arial" panose="020B0604020202020204" pitchFamily="34" charset="0"/>
              <a:buChar char="•"/>
            </a:pPr>
            <a:r>
              <a:rPr lang="en-US" sz="1200" dirty="0"/>
              <a:t>how much does it cost?</a:t>
            </a:r>
          </a:p>
          <a:p>
            <a:pPr marL="171707" indent="-171707">
              <a:buFont typeface="Arial" panose="020B0604020202020204" pitchFamily="34" charset="0"/>
              <a:buChar char="•"/>
            </a:pPr>
            <a:r>
              <a:rPr lang="en-US" sz="1200" dirty="0"/>
              <a:t>how long will it be until I am protected from pregnancy? </a:t>
            </a:r>
          </a:p>
          <a:p>
            <a:pPr marL="171707" indent="-171707">
              <a:buFont typeface="Arial" panose="020B0604020202020204" pitchFamily="34" charset="0"/>
              <a:buChar char="•"/>
            </a:pPr>
            <a:r>
              <a:rPr lang="en-US" sz="1200" dirty="0"/>
              <a:t>what happens if I don’t use the method properly?</a:t>
            </a:r>
          </a:p>
          <a:p>
            <a:pPr marL="171707" indent="-171707">
              <a:buFont typeface="Arial" panose="020B0604020202020204" pitchFamily="34" charset="0"/>
              <a:buChar char="•"/>
            </a:pPr>
            <a:r>
              <a:rPr lang="en-US" sz="1200" dirty="0"/>
              <a:t>what are the side effects, if any? etc.</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47</a:t>
            </a:fld>
            <a:endParaRPr lang="en-CA"/>
          </a:p>
        </p:txBody>
      </p:sp>
    </p:spTree>
    <p:extLst>
      <p:ext uri="{BB962C8B-B14F-4D97-AF65-F5344CB8AC3E}">
        <p14:creationId xmlns:p14="http://schemas.microsoft.com/office/powerpoint/2010/main" val="10091895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Oral Contraceptive Pill</a:t>
            </a:r>
          </a:p>
          <a:p>
            <a:pPr marL="171450" indent="-171450">
              <a:buFont typeface="Arial" panose="020B0604020202020204" pitchFamily="34" charset="0"/>
              <a:buChar char="•"/>
            </a:pPr>
            <a:r>
              <a:rPr lang="en-CA" sz="1200" dirty="0"/>
              <a:t>Must be taken at the same time every day (consider the difference in someone’s weekday and weekend schedules).  Many packs come with 28 pills so that a person takes one pill everyday of the month, but the last row of pills are placebos designed to keep them on track with taking pills consistently, and do not actually contain hormones. </a:t>
            </a:r>
            <a:endParaRPr lang="en-CA" sz="1200" dirty="0">
              <a:cs typeface="Calibri"/>
            </a:endParaRPr>
          </a:p>
          <a:p>
            <a:pPr marL="171450" indent="-171450">
              <a:buFont typeface="Arial" panose="020B0604020202020204" pitchFamily="34" charset="0"/>
              <a:buChar char="•"/>
            </a:pPr>
            <a:r>
              <a:rPr lang="en-CA" sz="1200" dirty="0"/>
              <a:t>There are also packs of 21 pills, in which the last week there would be no pills to take.</a:t>
            </a:r>
            <a:endParaRPr lang="en-CA" sz="1200" dirty="0">
              <a:cs typeface="Calibri"/>
            </a:endParaRPr>
          </a:p>
          <a:p>
            <a:pPr marL="171450" indent="-171450">
              <a:buFont typeface="Arial" panose="020B0604020202020204" pitchFamily="34" charset="0"/>
              <a:buChar char="•"/>
            </a:pPr>
            <a:r>
              <a:rPr lang="en-CA" sz="1200" dirty="0"/>
              <a:t>There are a variety of contraceptive pills and a discussion with a healthcare provider is important to determine the best pill for the individual.</a:t>
            </a:r>
            <a:endParaRPr lang="en-CA" sz="1200" dirty="0">
              <a:cs typeface="Calibri"/>
            </a:endParaRPr>
          </a:p>
          <a:p>
            <a:endParaRPr lang="en-CA" sz="1200" dirty="0"/>
          </a:p>
          <a:p>
            <a:r>
              <a:rPr lang="en-CA" sz="1200" b="1" dirty="0"/>
              <a:t>Contraceptive Patch </a:t>
            </a:r>
            <a:endParaRPr lang="en-CA" sz="1200" b="1" dirty="0">
              <a:cs typeface="Calibri"/>
            </a:endParaRPr>
          </a:p>
          <a:p>
            <a:pPr marL="171450" indent="-171450">
              <a:buFont typeface="Arial" panose="020B0604020202020204" pitchFamily="34" charset="0"/>
              <a:buChar char="•"/>
            </a:pPr>
            <a:r>
              <a:rPr lang="en-CA" sz="1200" dirty="0"/>
              <a:t>Worn on the skin for 1 week, then removed and replaced with a new patch.  3 patches are worn in a month, and then nothing for a week.</a:t>
            </a:r>
            <a:endParaRPr lang="en-CA" sz="1200" dirty="0">
              <a:cs typeface="Calibri"/>
            </a:endParaRPr>
          </a:p>
          <a:p>
            <a:pPr marL="171450" indent="-171450">
              <a:buFont typeface="Arial" panose="020B0604020202020204" pitchFamily="34" charset="0"/>
              <a:buChar char="•"/>
            </a:pPr>
            <a:r>
              <a:rPr lang="en-CA" sz="1200" dirty="0"/>
              <a:t>The patch can be placed on the buttocks, upper outer arms, lower abdomen, or upper torso (not on the breast).</a:t>
            </a:r>
            <a:endParaRPr lang="en-CA" sz="1200" dirty="0">
              <a:cs typeface="Calibri"/>
            </a:endParaRPr>
          </a:p>
          <a:p>
            <a:endParaRPr lang="en-CA" sz="1200" dirty="0"/>
          </a:p>
          <a:p>
            <a:r>
              <a:rPr lang="en-CA" sz="1200" b="1" dirty="0"/>
              <a:t>Vaginal Ring </a:t>
            </a:r>
            <a:endParaRPr lang="en-CA" sz="1200" b="1" dirty="0">
              <a:cs typeface="Calibri"/>
            </a:endParaRPr>
          </a:p>
          <a:p>
            <a:pPr marL="171450" indent="-171450">
              <a:buFont typeface="Arial" panose="020B0604020202020204" pitchFamily="34" charset="0"/>
              <a:buChar char="•"/>
            </a:pPr>
            <a:r>
              <a:rPr lang="en-CA" sz="1200" dirty="0"/>
              <a:t>Flexible, and the sides are squeezed together to insert into a female’s vagina, then it expands to hold in place.  It is left in for 3 weeks, then use a finger to pull it out.  Use nothing for a week.  There is an app to remind individuals when to put it in and take it out (6).</a:t>
            </a:r>
            <a:endParaRPr lang="en-CA" sz="1200"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48</a:t>
            </a:fld>
            <a:endParaRPr lang="en-CA"/>
          </a:p>
        </p:txBody>
      </p:sp>
    </p:spTree>
    <p:extLst>
      <p:ext uri="{BB962C8B-B14F-4D97-AF65-F5344CB8AC3E}">
        <p14:creationId xmlns:p14="http://schemas.microsoft.com/office/powerpoint/2010/main" val="17848700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Depo-Provera</a:t>
            </a:r>
          </a:p>
          <a:p>
            <a:r>
              <a:rPr lang="en-US" dirty="0"/>
              <a:t> Injections are given four times a year, every three months, don’t have to remember to take pills but need to remember to come back for next injection,</a:t>
            </a:r>
          </a:p>
          <a:p>
            <a:r>
              <a:rPr lang="en-US" dirty="0"/>
              <a:t> given in upper arm or buttocks, long lasting, reliable, lighter periods or no period after being on this method for approximately 12 months (6).</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49</a:t>
            </a:fld>
            <a:endParaRPr lang="en-CA"/>
          </a:p>
        </p:txBody>
      </p:sp>
    </p:spTree>
    <p:extLst>
      <p:ext uri="{BB962C8B-B14F-4D97-AF65-F5344CB8AC3E}">
        <p14:creationId xmlns:p14="http://schemas.microsoft.com/office/powerpoint/2010/main" val="7126912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b="1" dirty="0"/>
              <a:t>Intrauterine Contraception (IUC)</a:t>
            </a:r>
          </a:p>
          <a:p>
            <a:pPr marL="171450" indent="-171450">
              <a:buFont typeface="Arial" panose="020B0604020202020204" pitchFamily="34" charset="0"/>
              <a:buChar char="•"/>
            </a:pPr>
            <a:r>
              <a:rPr lang="en-CA" sz="1000" dirty="0"/>
              <a:t>Also referred to as IUD (Intrauterine device)</a:t>
            </a:r>
            <a:endParaRPr lang="en-CA" sz="1000" dirty="0">
              <a:cs typeface="Calibri"/>
            </a:endParaRPr>
          </a:p>
          <a:p>
            <a:pPr marL="171450" indent="-171450">
              <a:buFont typeface="Arial" panose="020B0604020202020204" pitchFamily="34" charset="0"/>
              <a:buChar char="•"/>
            </a:pPr>
            <a:r>
              <a:rPr lang="en-CA" sz="1000" dirty="0"/>
              <a:t>This a T-shaped device that is inserted &amp; removed from the uterus by a health care provider (HCP)</a:t>
            </a:r>
            <a:endParaRPr lang="en-CA" sz="1000" dirty="0">
              <a:cs typeface="Calibri"/>
            </a:endParaRPr>
          </a:p>
          <a:p>
            <a:pPr marL="171450" indent="-171450">
              <a:buFont typeface="Arial" panose="020B0604020202020204" pitchFamily="34" charset="0"/>
              <a:buChar char="•"/>
            </a:pPr>
            <a:r>
              <a:rPr lang="en-CA" sz="1000" dirty="0"/>
              <a:t>Inserted every 5 years</a:t>
            </a:r>
            <a:endParaRPr lang="en-CA" sz="1000" dirty="0">
              <a:cs typeface="Calibri"/>
            </a:endParaRPr>
          </a:p>
          <a:p>
            <a:pPr marL="171450" indent="-171450">
              <a:buFont typeface="Arial" panose="020B0604020202020204" pitchFamily="34" charset="0"/>
              <a:buChar char="•"/>
            </a:pPr>
            <a:r>
              <a:rPr lang="en-CA" sz="1000" dirty="0"/>
              <a:t>Is a long lasting, reversable contraceptive method, safe, convenient and discreet</a:t>
            </a:r>
            <a:endParaRPr lang="en-CA" sz="1000" dirty="0">
              <a:cs typeface="Calibri"/>
            </a:endParaRPr>
          </a:p>
          <a:p>
            <a:endParaRPr lang="en-CA" sz="1000" dirty="0"/>
          </a:p>
          <a:p>
            <a:endParaRPr lang="en-CA" sz="1000" dirty="0"/>
          </a:p>
          <a:p>
            <a:r>
              <a:rPr lang="en-CA" sz="1000" b="1" dirty="0"/>
              <a:t>Contraceptive Implant </a:t>
            </a:r>
            <a:endParaRPr lang="en-CA" sz="1000" b="1" dirty="0">
              <a:cs typeface="Calibri"/>
            </a:endParaRPr>
          </a:p>
          <a:p>
            <a:pPr marL="171450" indent="-171450">
              <a:buFont typeface="Arial" panose="020B0604020202020204" pitchFamily="34" charset="0"/>
              <a:buChar char="•"/>
            </a:pPr>
            <a:r>
              <a:rPr lang="en-CA" sz="1000" dirty="0"/>
              <a:t>This contraceptive method was approved for use in Canada in May 2020 (it had been used in many other countries)</a:t>
            </a:r>
            <a:endParaRPr lang="en-CA" sz="1000" dirty="0">
              <a:cs typeface="Calibri"/>
            </a:endParaRPr>
          </a:p>
          <a:p>
            <a:pPr marL="171450" indent="-171450">
              <a:buFont typeface="Arial" panose="020B0604020202020204" pitchFamily="34" charset="0"/>
              <a:buChar char="•"/>
            </a:pPr>
            <a:r>
              <a:rPr lang="en-CA" sz="1000" dirty="0"/>
              <a:t>A 4 cm long flexible rod that is inserted into the arm (sitting just below the skin)</a:t>
            </a:r>
            <a:endParaRPr lang="en-CA" sz="1000" dirty="0">
              <a:cs typeface="Calibri"/>
            </a:endParaRPr>
          </a:p>
          <a:p>
            <a:pPr marL="171450" indent="-171450">
              <a:buFont typeface="Arial" panose="020B0604020202020204" pitchFamily="34" charset="0"/>
              <a:buChar char="•"/>
            </a:pPr>
            <a:r>
              <a:rPr lang="en-CA" sz="1000" dirty="0"/>
              <a:t>It is highly effective, reversible and long lasting</a:t>
            </a:r>
            <a:endParaRPr lang="en-CA" sz="1000" dirty="0">
              <a:cs typeface="Calibri"/>
            </a:endParaRPr>
          </a:p>
          <a:p>
            <a:pPr marL="171450" indent="-171450">
              <a:buFont typeface="Arial" panose="020B0604020202020204" pitchFamily="34" charset="0"/>
              <a:buChar char="•"/>
            </a:pPr>
            <a:r>
              <a:rPr lang="en-CA" sz="1000" dirty="0"/>
              <a:t>It’s inserted every 3 years</a:t>
            </a:r>
            <a:endParaRPr lang="en-CA" sz="1000" dirty="0">
              <a:cs typeface="Calibri"/>
            </a:endParaRPr>
          </a:p>
          <a:p>
            <a:pPr marL="171450" indent="-171450">
              <a:buFont typeface="Arial" panose="020B0604020202020204" pitchFamily="34" charset="0"/>
              <a:buChar char="•"/>
            </a:pPr>
            <a:r>
              <a:rPr lang="en-CA" sz="1000" dirty="0"/>
              <a:t>Inserted by a health care provider (HCP) using local anaesthetic to numb the skin (6).</a:t>
            </a:r>
            <a:endParaRPr lang="en-CA" sz="1000" dirty="0">
              <a:cs typeface="Calibri"/>
            </a:endParaRPr>
          </a:p>
          <a:p>
            <a:pPr marL="171707" indent="-171707">
              <a:buFont typeface="Arial" panose="020B0604020202020204" pitchFamily="34" charset="0"/>
              <a:buChar char="•"/>
            </a:pPr>
            <a:endParaRPr lang="en-CA" sz="1000" dirty="0"/>
          </a:p>
          <a:p>
            <a:endParaRPr lang="en-CA" sz="1000" dirty="0"/>
          </a:p>
          <a:p>
            <a:r>
              <a:rPr lang="en-CA" sz="10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Optional video:</a:t>
            </a:r>
            <a:r>
              <a:rPr lang="en-CA" sz="1000" dirty="0"/>
              <a:t>  </a:t>
            </a:r>
            <a:r>
              <a:rPr lang="en-CA" sz="1000" dirty="0">
                <a:solidFill>
                  <a:schemeClr val="tx1"/>
                </a:solidFill>
                <a:hlinkClick r:id="rId3"/>
              </a:rPr>
              <a:t>https://amaze.org/?topic=pregnancy-and-reproduction</a:t>
            </a:r>
            <a:r>
              <a:rPr lang="en-CA" sz="1000" dirty="0"/>
              <a:t>  </a:t>
            </a:r>
          </a:p>
          <a:p>
            <a:pPr marL="629285" lvl="1" indent="-171450">
              <a:buFont typeface="Arial" panose="020B0604020202020204" pitchFamily="34" charset="0"/>
              <a:buChar char="•"/>
            </a:pPr>
            <a:r>
              <a:rPr lang="en-CA" sz="1000" b="1" i="1" dirty="0"/>
              <a:t>Long-Acting Contraception Explained (2:13min)</a:t>
            </a:r>
            <a:endParaRPr lang="en-CA" sz="1000" b="1" i="1" dirty="0">
              <a:cs typeface="Calibri"/>
            </a:endParaRPr>
          </a:p>
          <a:p>
            <a:pPr marL="0" indent="0">
              <a:buFont typeface="Arial" panose="020B0604020202020204" pitchFamily="34" charset="0"/>
              <a:buNone/>
            </a:pPr>
            <a:endParaRPr lang="en-CA" sz="1000" dirty="0"/>
          </a:p>
          <a:p>
            <a:pPr marL="0" indent="0">
              <a:buFont typeface="Arial" panose="020B0604020202020204" pitchFamily="34" charset="0"/>
              <a:buNone/>
            </a:pPr>
            <a:endParaRPr lang="en-CA" sz="1000" dirty="0">
              <a:latin typeface="+mn-lt"/>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50</a:t>
            </a:fld>
            <a:endParaRPr lang="en-CA"/>
          </a:p>
        </p:txBody>
      </p:sp>
    </p:spTree>
    <p:extLst>
      <p:ext uri="{BB962C8B-B14F-4D97-AF65-F5344CB8AC3E}">
        <p14:creationId xmlns:p14="http://schemas.microsoft.com/office/powerpoint/2010/main" val="10079347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Emergency Contraception</a:t>
            </a:r>
          </a:p>
          <a:p>
            <a:pPr marL="171450" indent="-171450">
              <a:buFont typeface="Arial" panose="020B0604020202020204" pitchFamily="34" charset="0"/>
              <a:buChar char="•"/>
            </a:pPr>
            <a:r>
              <a:rPr lang="en-US" sz="1000" dirty="0"/>
              <a:t>Also known as the morning after pill or Plan B.</a:t>
            </a:r>
            <a:endParaRPr lang="en-US" sz="1000" dirty="0">
              <a:cs typeface="Calibri"/>
            </a:endParaRPr>
          </a:p>
          <a:p>
            <a:pPr marL="171450" indent="-171450">
              <a:buFont typeface="Arial" panose="020B0604020202020204" pitchFamily="34" charset="0"/>
              <a:buChar char="•"/>
            </a:pPr>
            <a:r>
              <a:rPr lang="en-US" sz="1000" dirty="0"/>
              <a:t>Not a regular form of birth control.</a:t>
            </a:r>
            <a:endParaRPr lang="en-US" sz="1000" dirty="0">
              <a:cs typeface="Calibri"/>
            </a:endParaRPr>
          </a:p>
          <a:p>
            <a:pPr marL="171450" indent="-171450">
              <a:buFont typeface="Arial" panose="020B0604020202020204" pitchFamily="34" charset="0"/>
              <a:buChar char="•"/>
            </a:pPr>
            <a:r>
              <a:rPr lang="en-US" sz="1000" dirty="0"/>
              <a:t>“Emergency Contraception </a:t>
            </a:r>
            <a:r>
              <a:rPr lang="en-US" sz="1000" b="1" dirty="0"/>
              <a:t>cannot</a:t>
            </a:r>
            <a:r>
              <a:rPr lang="en-US" sz="1000" dirty="0"/>
              <a:t> interrupt an established pregnancy or harm a developing embryo” (7)</a:t>
            </a:r>
            <a:endParaRPr lang="en-US" sz="1000" dirty="0">
              <a:cs typeface="Calibri"/>
            </a:endParaRPr>
          </a:p>
          <a:p>
            <a:pPr marL="171450" indent="-171450">
              <a:buFont typeface="Arial" panose="020B0604020202020204" pitchFamily="34" charset="0"/>
              <a:buChar char="•"/>
            </a:pPr>
            <a:r>
              <a:rPr lang="en-US" sz="1000" dirty="0"/>
              <a:t>Emergency contraception works to prevent a pregnancy by temporarily delaying ovulation.  </a:t>
            </a:r>
            <a:endParaRPr lang="en-US" sz="1000" dirty="0">
              <a:cs typeface="Calibri" panose="020F0502020204030204"/>
            </a:endParaRPr>
          </a:p>
          <a:p>
            <a:pPr marL="628650" lvl="1" indent="-171450">
              <a:buFont typeface="Arial" panose="020B0604020202020204" pitchFamily="34" charset="0"/>
              <a:buChar char="•"/>
            </a:pPr>
            <a:r>
              <a:rPr lang="en-US" sz="1000" dirty="0"/>
              <a:t>So basically, it stops the ovary from releasing an egg so that there is no egg available to meet the sperm.  </a:t>
            </a:r>
            <a:endParaRPr lang="en-US" sz="1000" dirty="0">
              <a:cs typeface="Calibri"/>
            </a:endParaRPr>
          </a:p>
          <a:p>
            <a:pPr marL="628650" lvl="1" indent="-171450">
              <a:buFont typeface="Arial" panose="020B0604020202020204" pitchFamily="34" charset="0"/>
              <a:buChar char="•"/>
            </a:pPr>
            <a:r>
              <a:rPr lang="en-US" sz="1000" b="1" dirty="0"/>
              <a:t>No egg=No fertilization=No pregnancy</a:t>
            </a:r>
            <a:endParaRPr lang="en-US" sz="1000" b="1" dirty="0">
              <a:cs typeface="Calibri"/>
            </a:endParaRPr>
          </a:p>
          <a:p>
            <a:pPr marL="0" indent="0">
              <a:buFont typeface="Arial" panose="020B0604020202020204" pitchFamily="34" charset="0"/>
              <a:buNone/>
            </a:pPr>
            <a:r>
              <a:rPr lang="en-CA" sz="1000" b="0" i="0" dirty="0">
                <a:solidFill>
                  <a:srgbClr val="646464"/>
                </a:solidFill>
                <a:effectLst/>
                <a:latin typeface="Montserrat"/>
              </a:rPr>
              <a:t>.</a:t>
            </a:r>
            <a:endParaRPr lang="en-US" sz="1000" dirty="0">
              <a:latin typeface="Montserrat"/>
            </a:endParaRPr>
          </a:p>
          <a:p>
            <a:pPr marL="171450" indent="-171450">
              <a:buFont typeface="Arial" panose="020B0604020202020204" pitchFamily="34" charset="0"/>
              <a:buChar char="•"/>
            </a:pPr>
            <a:r>
              <a:rPr lang="en-US" sz="1000" dirty="0"/>
              <a:t>Can be used if: someone is not on birth control, if someone is on the pill BUT misses a dose, forgets to apply a contraceptive patch or insert vaginal ring, or if oral contraceptive pill is not taken properly.</a:t>
            </a:r>
            <a:endParaRPr lang="en-US" sz="1000" dirty="0">
              <a:cs typeface="Calibri"/>
            </a:endParaRPr>
          </a:p>
          <a:p>
            <a:pPr marL="171450" indent="-171450">
              <a:buFont typeface="Arial" panose="020B0604020202020204" pitchFamily="34" charset="0"/>
              <a:buChar char="•"/>
            </a:pPr>
            <a:r>
              <a:rPr lang="en-US" sz="1000" dirty="0"/>
              <a:t>Can be taken up to 5 days after unprotected sex but the sooner the better. (7) Sperm can live on average up to 3 days (4) and some sources indicate up to 5 days (5) in the female genital tract. </a:t>
            </a:r>
            <a:endParaRPr lang="en-US" sz="1000" dirty="0">
              <a:cs typeface="Calibri"/>
            </a:endParaRPr>
          </a:p>
          <a:p>
            <a:pPr marL="171450" indent="-171450">
              <a:buFont typeface="Arial" panose="020B0604020202020204" pitchFamily="34" charset="0"/>
              <a:buChar char="•"/>
            </a:pPr>
            <a:r>
              <a:rPr lang="en-US" sz="1000" dirty="0"/>
              <a:t>Does not bring on menstruation, spotting may be experienced a few days later. The next menstrual period should come on time. If the period is more than a week late, the person should see their doctor. </a:t>
            </a:r>
            <a:endParaRPr lang="en-US" sz="1000" dirty="0">
              <a:cs typeface="Calibri"/>
            </a:endParaRPr>
          </a:p>
          <a:p>
            <a:endParaRPr lang="en-US" sz="1000" dirty="0"/>
          </a:p>
          <a:p>
            <a:r>
              <a:rPr lang="en-US" sz="1000" b="1" dirty="0"/>
              <a:t>! Important point </a:t>
            </a:r>
            <a:r>
              <a:rPr lang="en-US" sz="1000" dirty="0"/>
              <a:t>to review with students after discussing the hormonal methods of contraception</a:t>
            </a:r>
            <a:endParaRPr lang="en-US" sz="1000" dirty="0">
              <a:cs typeface="Calibri"/>
            </a:endParaRPr>
          </a:p>
          <a:p>
            <a:pPr marL="171450" indent="-171450">
              <a:buFont typeface="Arial" panose="020B0604020202020204" pitchFamily="34" charset="0"/>
              <a:buChar char="•"/>
            </a:pPr>
            <a:r>
              <a:rPr lang="en-US" sz="1000" dirty="0"/>
              <a:t>Do any of these hormonal methods protect against STBBIs?</a:t>
            </a:r>
            <a:endParaRPr lang="en-US" sz="1000" dirty="0">
              <a:cs typeface="Calibri"/>
            </a:endParaRPr>
          </a:p>
          <a:p>
            <a:pPr marL="629285" lvl="1" indent="-171450">
              <a:buFont typeface="Arial" panose="020B0604020202020204" pitchFamily="34" charset="0"/>
              <a:buChar char="•"/>
            </a:pPr>
            <a:r>
              <a:rPr lang="en-US" sz="1000" dirty="0"/>
              <a:t>No</a:t>
            </a:r>
            <a:endParaRPr lang="en-CA" sz="1000" dirty="0">
              <a:cs typeface="Calibri" panose="020F0502020204030204"/>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51</a:t>
            </a:fld>
            <a:endParaRPr lang="en-CA"/>
          </a:p>
        </p:txBody>
      </p:sp>
    </p:spTree>
    <p:extLst>
      <p:ext uri="{BB962C8B-B14F-4D97-AF65-F5344CB8AC3E}">
        <p14:creationId xmlns:p14="http://schemas.microsoft.com/office/powerpoint/2010/main" val="4522950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External condom (covers the penis) – also known as the male condom</a:t>
            </a:r>
          </a:p>
          <a:p>
            <a:r>
              <a:rPr lang="en-US" sz="1200" dirty="0">
                <a:latin typeface="+mn-lt"/>
              </a:rPr>
              <a:t>Internal condom (inserted into the vagina or anus) – also known as the female condom</a:t>
            </a:r>
            <a:endParaRPr lang="en-US" sz="1200" dirty="0">
              <a:latin typeface="+mn-lt"/>
              <a:cs typeface="Calibri"/>
            </a:endParaRPr>
          </a:p>
          <a:p>
            <a:endParaRPr lang="en-US" sz="1200" dirty="0">
              <a:latin typeface="+mn-lt"/>
            </a:endParaRPr>
          </a:p>
          <a:p>
            <a:r>
              <a:rPr lang="en-US" sz="1200" dirty="0">
                <a:latin typeface="+mn-lt"/>
              </a:rPr>
              <a:t>Barrier methods are inserted or applied before intercourse and provide a barrier or a block at the opening of the cervix, which prevents sperm from getting through the cervix.</a:t>
            </a:r>
            <a:endParaRPr lang="en-US" sz="1200" dirty="0">
              <a:latin typeface="+mn-lt"/>
              <a:cs typeface="Calibri"/>
            </a:endParaRPr>
          </a:p>
          <a:p>
            <a:endParaRPr lang="en-US" sz="1200" dirty="0">
              <a:latin typeface="+mn-lt"/>
            </a:endParaRPr>
          </a:p>
          <a:p>
            <a:r>
              <a:rPr lang="en-US" sz="1200" dirty="0">
                <a:latin typeface="+mn-lt"/>
              </a:rPr>
              <a:t>Condoms are a barrier method of contraception and the only form of contraception, besides abstinence, that can provide protection from sexually transmitted and blood-borne infections (STBBIs). Using a condom correctly and consistently reduces the risk of STBBIs and pregnancy. We will review the steps for proper condom use on the next slide.</a:t>
            </a:r>
            <a:endParaRPr lang="en-US" sz="1200" dirty="0">
              <a:latin typeface="+mn-lt"/>
              <a:cs typeface="Calibri"/>
            </a:endParaRPr>
          </a:p>
          <a:p>
            <a:endParaRPr lang="en-US" sz="1200" dirty="0">
              <a:latin typeface="+mn-lt"/>
            </a:endParaRPr>
          </a:p>
          <a:p>
            <a:r>
              <a:rPr lang="en-US" sz="1200" dirty="0">
                <a:latin typeface="+mn-lt"/>
              </a:rPr>
              <a:t>Barrier methods, such as condoms offer very good STBBI protection, however they do not protect against </a:t>
            </a:r>
            <a:r>
              <a:rPr lang="en-US" sz="1200" b="1" dirty="0">
                <a:latin typeface="+mn-lt"/>
              </a:rPr>
              <a:t>every</a:t>
            </a:r>
            <a:r>
              <a:rPr lang="en-US" sz="1200" dirty="0">
                <a:latin typeface="+mn-lt"/>
              </a:rPr>
              <a:t> STBBI, only what is covered by the condom. Some STBBIs can present anywhere in the ‘boxer short region’ i.e. Herpes</a:t>
            </a:r>
            <a:r>
              <a:rPr lang="en-US" sz="1200" dirty="0"/>
              <a:t>, genital</a:t>
            </a:r>
            <a:r>
              <a:rPr lang="en-US" sz="1200" dirty="0">
                <a:latin typeface="+mn-lt"/>
              </a:rPr>
              <a:t> warts and can happen with skin-to-skin contact.</a:t>
            </a:r>
            <a:endParaRPr lang="en-US" sz="1200" dirty="0">
              <a:latin typeface="+mn-lt"/>
              <a:cs typeface="Calibri"/>
            </a:endParaRPr>
          </a:p>
          <a:p>
            <a:endParaRPr lang="en-US" sz="1200" dirty="0">
              <a:latin typeface="+mn-lt"/>
            </a:endParaRPr>
          </a:p>
          <a:p>
            <a:r>
              <a:rPr lang="en-US" sz="1200" b="1" dirty="0">
                <a:latin typeface="+mn-lt"/>
              </a:rPr>
              <a:t>!IMPORTANT!</a:t>
            </a:r>
            <a:r>
              <a:rPr lang="en-US" sz="1200" dirty="0">
                <a:latin typeface="+mn-lt"/>
              </a:rPr>
              <a:t> Water based lubricants are the only safe lubricant to use with condoms.</a:t>
            </a:r>
            <a:r>
              <a:rPr lang="en-US" sz="1200" dirty="0"/>
              <a:t> </a:t>
            </a:r>
            <a:r>
              <a:rPr lang="en-US" sz="1200" dirty="0">
                <a:latin typeface="+mn-lt"/>
              </a:rPr>
              <a:t> They can be found in the same section of the store as the condoms.</a:t>
            </a:r>
            <a:r>
              <a:rPr lang="en-US" sz="1200" dirty="0"/>
              <a:t> </a:t>
            </a:r>
            <a:r>
              <a:rPr lang="en-US" sz="1200" dirty="0">
                <a:latin typeface="+mn-lt"/>
              </a:rPr>
              <a:t> DO </a:t>
            </a:r>
            <a:r>
              <a:rPr lang="en-US" sz="1200" b="1" dirty="0">
                <a:latin typeface="+mn-lt"/>
              </a:rPr>
              <a:t>NOT</a:t>
            </a:r>
            <a:r>
              <a:rPr lang="en-US" sz="1200" dirty="0">
                <a:latin typeface="+mn-lt"/>
              </a:rPr>
              <a:t> USE regular lotions, creams, petroleum or oil-based lubricants example Vaseline.</a:t>
            </a:r>
            <a:endParaRPr lang="en-US" sz="1200" dirty="0">
              <a:latin typeface="+mn-lt"/>
              <a:cs typeface="Calibri"/>
            </a:endParaRPr>
          </a:p>
          <a:p>
            <a:endParaRPr lang="en-US" sz="1200" dirty="0">
              <a:latin typeface="+mn-lt"/>
            </a:endParaRPr>
          </a:p>
          <a:p>
            <a:r>
              <a:rPr lang="en-US" sz="1200" dirty="0">
                <a:latin typeface="+mn-lt"/>
              </a:rPr>
              <a:t>“Petroleum or oil-based lubricants should not be used with latex condoms. These substances weaken the latex and can lead to breakage” (</a:t>
            </a:r>
            <a:r>
              <a:rPr lang="en-US" sz="1200" dirty="0"/>
              <a:t>8</a:t>
            </a:r>
            <a:r>
              <a:rPr lang="en-US" sz="1200" dirty="0">
                <a:latin typeface="+mn-lt"/>
              </a:rPr>
              <a:t>)</a:t>
            </a:r>
            <a:endParaRPr lang="en-US" sz="1200" dirty="0">
              <a:latin typeface="+mn-lt"/>
              <a:cs typeface="Calibri"/>
            </a:endParaRPr>
          </a:p>
          <a:p>
            <a:endParaRPr lang="en-US" sz="1200" baseline="0" dirty="0">
              <a:latin typeface="+mn-lt"/>
            </a:endParaRPr>
          </a:p>
          <a:p>
            <a:r>
              <a:rPr lang="en-US" sz="1200" baseline="0" dirty="0">
                <a:latin typeface="+mn-lt"/>
              </a:rPr>
              <a:t>“</a:t>
            </a:r>
            <a:r>
              <a:rPr lang="en-CA" sz="1200" b="0" i="0" dirty="0">
                <a:solidFill>
                  <a:srgbClr val="333333"/>
                </a:solidFill>
                <a:effectLst/>
                <a:latin typeface="+mn-lt"/>
              </a:rPr>
              <a:t>Spermicidal lubricated condoms containing nonoxynol-9 (N-9) are not recommended for STBBI prevention because N-9 can increase the potential for transmission of STBBIs by causing disruptions and lesions in the genital and anal mucosa</a:t>
            </a:r>
            <a:r>
              <a:rPr lang="en-CA" sz="1200" dirty="0">
                <a:solidFill>
                  <a:srgbClr val="333333"/>
                </a:solidFill>
              </a:rPr>
              <a:t>". (9)</a:t>
            </a:r>
            <a:endParaRPr lang="en-US" sz="1200" baseline="0" dirty="0">
              <a:latin typeface="+mn-lt"/>
            </a:endParaRPr>
          </a:p>
          <a:p>
            <a:endParaRPr lang="en-US" sz="1200" baseline="0" dirty="0">
              <a:latin typeface="+mn-lt"/>
            </a:endParaRPr>
          </a:p>
          <a:p>
            <a:r>
              <a:rPr lang="en-US" sz="1200" baseline="0" dirty="0">
                <a:latin typeface="+mn-lt"/>
              </a:rPr>
              <a:t>Other examples of barrier methods are the diaphragm, cervical cap and sponge</a:t>
            </a:r>
            <a:r>
              <a:rPr lang="en-US" sz="1200" dirty="0"/>
              <a:t>. </a:t>
            </a:r>
            <a:r>
              <a:rPr lang="en-US" sz="1200" baseline="0" dirty="0">
                <a:latin typeface="+mn-lt"/>
              </a:rPr>
              <a:t> These barrier methods would NOT be good protection against STBBIs.</a:t>
            </a:r>
            <a:r>
              <a:rPr lang="en-US" sz="1200" dirty="0"/>
              <a:t> (6)</a:t>
            </a:r>
            <a:endParaRPr lang="en-US" sz="1200" baseline="0" dirty="0">
              <a:latin typeface="+mn-lt"/>
              <a:cs typeface="Calibri"/>
            </a:endParaRPr>
          </a:p>
          <a:p>
            <a:endParaRPr lang="en-US" sz="1200" baseline="0" dirty="0">
              <a:latin typeface="+mn-lt"/>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52</a:t>
            </a:fld>
            <a:endParaRPr lang="en-CA"/>
          </a:p>
        </p:txBody>
      </p:sp>
    </p:spTree>
    <p:extLst>
      <p:ext uri="{BB962C8B-B14F-4D97-AF65-F5344CB8AC3E}">
        <p14:creationId xmlns:p14="http://schemas.microsoft.com/office/powerpoint/2010/main" val="16725034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Refer to the Sexuality Teaching Kit, Contraception section for the paper version of the 'Contraceptive</a:t>
            </a:r>
            <a:r>
              <a:rPr lang="en-CA" sz="1200" dirty="0">
                <a:cs typeface="Calibri" panose="020F0502020204030204"/>
              </a:rPr>
              <a:t> quiz'.  Kahoot format is available here: </a:t>
            </a:r>
            <a:r>
              <a:rPr lang="en-CA" dirty="0">
                <a:hlinkClick r:id="rId3"/>
              </a:rPr>
              <a:t>tinyurl.com/</a:t>
            </a:r>
            <a:r>
              <a:rPr lang="en-CA" dirty="0" err="1">
                <a:hlinkClick r:id="rId3"/>
              </a:rPr>
              <a:t>HealthySchoolsKahoot</a:t>
            </a:r>
            <a:r>
              <a:rPr lang="en-CA" sz="1200" dirty="0">
                <a:cs typeface="Calibri" panose="020F0502020204030204"/>
              </a:rPr>
              <a:t> </a:t>
            </a:r>
            <a:endParaRPr lang="en-CA" sz="1200" dirty="0">
              <a:highlight>
                <a:srgbClr val="FFFF00"/>
              </a:highlight>
              <a:cs typeface="Calibri" panose="020F0502020204030204"/>
            </a:endParaRPr>
          </a:p>
          <a:p>
            <a:endParaRPr lang="en-CA" sz="1200" dirty="0">
              <a:highlight>
                <a:srgbClr val="FFFF00"/>
              </a:highlight>
              <a:cs typeface="Calibri" panose="020F0502020204030204"/>
            </a:endParaRPr>
          </a:p>
          <a:p>
            <a:r>
              <a:rPr lang="en-CA" sz="1200" dirty="0">
                <a:cs typeface="Calibri" panose="020F0502020204030204"/>
              </a:rPr>
              <a:t>Also available in the binder is:</a:t>
            </a:r>
          </a:p>
          <a:p>
            <a:pPr marL="285750" indent="-285750">
              <a:buFont typeface="Arial"/>
              <a:buChar char="•"/>
            </a:pPr>
            <a:r>
              <a:rPr lang="en-CA" sz="1200" dirty="0">
                <a:cs typeface="Calibri" panose="020F0502020204030204"/>
              </a:rPr>
              <a:t>Matching Contraception Activity – Match different forms of birth control to frequency of use</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53</a:t>
            </a:fld>
            <a:endParaRPr lang="en-CA"/>
          </a:p>
        </p:txBody>
      </p:sp>
    </p:spTree>
    <p:extLst>
      <p:ext uri="{BB962C8B-B14F-4D97-AF65-F5344CB8AC3E}">
        <p14:creationId xmlns:p14="http://schemas.microsoft.com/office/powerpoint/2010/main" val="42457025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Refer to the Sexuality Teaching Kit, Contraception section:</a:t>
            </a:r>
          </a:p>
          <a:p>
            <a:pPr marL="285750" indent="-285750">
              <a:buFont typeface="Arial"/>
              <a:buChar char="•"/>
            </a:pPr>
            <a:endParaRPr lang="en-CA" sz="1200" dirty="0">
              <a:cs typeface="Calibri" panose="020F0502020204030204"/>
            </a:endParaRPr>
          </a:p>
          <a:p>
            <a:pPr marL="285750" indent="-285750">
              <a:buFont typeface="Arial"/>
              <a:buChar char="•"/>
            </a:pPr>
            <a:r>
              <a:rPr lang="en-CA" sz="1200" dirty="0">
                <a:cs typeface="Calibri" panose="020F0502020204030204"/>
              </a:rPr>
              <a:t>Condom Game – follow instruction in kit or review steps on next slide.</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54</a:t>
            </a:fld>
            <a:endParaRPr lang="en-CA"/>
          </a:p>
        </p:txBody>
      </p:sp>
    </p:spTree>
    <p:extLst>
      <p:ext uri="{BB962C8B-B14F-4D97-AF65-F5344CB8AC3E}">
        <p14:creationId xmlns:p14="http://schemas.microsoft.com/office/powerpoint/2010/main" val="29098531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latin typeface="+mn-lt"/>
              </a:rPr>
              <a:t>Review steps for proper condom use.</a:t>
            </a:r>
            <a:endParaRPr lang="en-CA" sz="1200" dirty="0"/>
          </a:p>
          <a:p>
            <a:endParaRPr lang="en-CA" sz="1200" dirty="0">
              <a:latin typeface="+mn-lt"/>
            </a:endParaRPr>
          </a:p>
          <a:p>
            <a:r>
              <a:rPr lang="en-CA" sz="1200" dirty="0">
                <a:latin typeface="+mn-lt"/>
              </a:rPr>
              <a:t>Refer to the Sexuality Teaching Kit, Contraception section, Condom Game for additional information and activity cards.</a:t>
            </a:r>
            <a:endParaRPr lang="en-CA" sz="1200" dirty="0">
              <a:latin typeface="+mn-lt"/>
              <a:cs typeface="Calibri"/>
            </a:endParaRPr>
          </a:p>
          <a:p>
            <a:endParaRPr lang="en-CA" sz="1200" dirty="0">
              <a:latin typeface="+mn-lt"/>
            </a:endParaRPr>
          </a:p>
          <a:p>
            <a:pPr marL="12700" marR="8255">
              <a:lnSpc>
                <a:spcPct val="117000"/>
              </a:lnSpc>
            </a:pPr>
            <a:r>
              <a:rPr lang="en-CA" sz="1200" b="1" kern="1400" dirty="0">
                <a:ln>
                  <a:noFill/>
                </a:ln>
                <a:solidFill>
                  <a:srgbClr val="000000"/>
                </a:solidFill>
                <a:effectLst/>
                <a:latin typeface="+mn-lt"/>
              </a:rPr>
              <a:t>Answers for proper order:</a:t>
            </a:r>
            <a:r>
              <a:rPr lang="en-CA" sz="1200" kern="1400" dirty="0">
                <a:solidFill>
                  <a:srgbClr val="000000"/>
                </a:solidFill>
              </a:rPr>
              <a:t> </a:t>
            </a:r>
            <a:endParaRPr lang="en-CA" sz="1200" kern="1400" dirty="0">
              <a:ln>
                <a:noFill/>
              </a:ln>
              <a:solidFill>
                <a:srgbClr val="000000"/>
              </a:solidFill>
              <a:effectLst/>
              <a:latin typeface="+mn-lt"/>
              <a:cs typeface="Calibri"/>
            </a:endParaRPr>
          </a:p>
          <a:p>
            <a:pPr marL="12700" marR="8255">
              <a:lnSpc>
                <a:spcPct val="117000"/>
              </a:lnSpc>
            </a:pPr>
            <a:r>
              <a:rPr lang="en-CA" sz="1200" kern="1400" dirty="0">
                <a:ln>
                  <a:noFill/>
                </a:ln>
                <a:solidFill>
                  <a:srgbClr val="000000"/>
                </a:solidFill>
                <a:effectLst/>
                <a:latin typeface="+mn-lt"/>
              </a:rPr>
              <a:t> </a:t>
            </a:r>
            <a:endParaRPr lang="en-CA" sz="1200" kern="1400" dirty="0">
              <a:solidFill>
                <a:srgbClr val="000000"/>
              </a:solidFill>
            </a:endParaRPr>
          </a:p>
          <a:p>
            <a:pPr marL="12700" marR="8255">
              <a:lnSpc>
                <a:spcPct val="117000"/>
              </a:lnSpc>
            </a:pPr>
            <a:r>
              <a:rPr lang="en-CA" sz="1200" b="1" kern="1400" dirty="0">
                <a:solidFill>
                  <a:srgbClr val="000000"/>
                </a:solidFill>
              </a:rPr>
              <a:t>NOTE:</a:t>
            </a:r>
            <a:r>
              <a:rPr lang="en-CA" sz="1200" kern="1400" dirty="0">
                <a:solidFill>
                  <a:srgbClr val="000000"/>
                </a:solidFill>
              </a:rPr>
              <a:t> Consent should be included at any point in the process as it should be ongoing (i.e. before, during and after activity)</a:t>
            </a:r>
            <a:endParaRPr lang="en-CA" sz="1200" kern="1400" dirty="0">
              <a:ln>
                <a:noFill/>
              </a:ln>
              <a:solidFill>
                <a:srgbClr val="000000"/>
              </a:solidFill>
              <a:effectLst/>
              <a:latin typeface="+mn-lt"/>
              <a:cs typeface="Calibri"/>
            </a:endParaRPr>
          </a:p>
          <a:p>
            <a:pPr marL="228600" marR="8255" indent="-228600">
              <a:lnSpc>
                <a:spcPct val="117000"/>
              </a:lnSpc>
              <a:spcAft>
                <a:spcPts val="600"/>
              </a:spcAft>
            </a:pPr>
            <a:endParaRPr lang="en-CA" sz="1200" kern="1400" dirty="0">
              <a:solidFill>
                <a:srgbClr val="000000"/>
              </a:solidFill>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1. </a:t>
            </a:r>
            <a:r>
              <a:rPr lang="en-CA" sz="1200" b="1" kern="1400" dirty="0">
                <a:ln>
                  <a:noFill/>
                </a:ln>
                <a:solidFill>
                  <a:srgbClr val="000000"/>
                </a:solidFill>
                <a:effectLst/>
                <a:latin typeface="+mn-lt"/>
              </a:rPr>
              <a:t>Purchase condoms.</a:t>
            </a:r>
            <a:br>
              <a:rPr lang="en-CA" sz="1200" b="1" kern="1400" dirty="0">
                <a:ln>
                  <a:noFill/>
                </a:ln>
                <a:effectLst/>
                <a:cs typeface="+mn-lt"/>
              </a:rPr>
            </a:br>
            <a:r>
              <a:rPr lang="en-CA" sz="1200" i="1" kern="1400" dirty="0">
                <a:ln>
                  <a:noFill/>
                </a:ln>
                <a:solidFill>
                  <a:srgbClr val="000000"/>
                </a:solidFill>
                <a:effectLst/>
                <a:latin typeface="+mn-lt"/>
              </a:rPr>
              <a:t>Available from drug stores, retail stores, sexual health clinics.</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2. </a:t>
            </a:r>
            <a:r>
              <a:rPr lang="en-CA" sz="1200" b="1" kern="1400" dirty="0">
                <a:ln>
                  <a:noFill/>
                </a:ln>
                <a:solidFill>
                  <a:srgbClr val="000000"/>
                </a:solidFill>
                <a:effectLst/>
                <a:latin typeface="+mn-lt"/>
              </a:rPr>
              <a:t>Check expiry date on condom.</a:t>
            </a:r>
            <a:br>
              <a:rPr lang="en-CA" sz="1200" b="1" kern="1400" dirty="0">
                <a:ln>
                  <a:noFill/>
                </a:ln>
                <a:effectLst/>
                <a:cs typeface="+mn-lt"/>
              </a:rPr>
            </a:br>
            <a:r>
              <a:rPr lang="en-CA" sz="1200" i="1" kern="1400" dirty="0">
                <a:ln>
                  <a:noFill/>
                </a:ln>
                <a:solidFill>
                  <a:srgbClr val="000000"/>
                </a:solidFill>
                <a:effectLst/>
                <a:latin typeface="+mn-lt"/>
              </a:rPr>
              <a:t>Students often put this step before Purchase Condoms. Either order </a:t>
            </a:r>
            <a:br>
              <a:rPr lang="en-CA" sz="1200" i="1" kern="1400" dirty="0">
                <a:ln>
                  <a:noFill/>
                </a:ln>
                <a:effectLst/>
                <a:cs typeface="+mn-lt"/>
              </a:rPr>
            </a:br>
            <a:r>
              <a:rPr lang="en-CA" sz="1200" i="1" kern="1400" dirty="0">
                <a:ln>
                  <a:noFill/>
                </a:ln>
                <a:solidFill>
                  <a:srgbClr val="000000"/>
                </a:solidFill>
                <a:effectLst/>
                <a:latin typeface="+mn-lt"/>
              </a:rPr>
              <a:t>is acceptable. Remind students to check expiry date every time. </a:t>
            </a:r>
            <a:br>
              <a:rPr lang="en-CA" sz="1200" i="1" kern="1400" dirty="0">
                <a:ln>
                  <a:noFill/>
                </a:ln>
                <a:effectLst/>
                <a:cs typeface="+mn-lt"/>
              </a:rPr>
            </a:br>
            <a:r>
              <a:rPr lang="en-CA" sz="1200" i="1" kern="1400" dirty="0">
                <a:ln>
                  <a:noFill/>
                </a:ln>
                <a:solidFill>
                  <a:srgbClr val="000000"/>
                </a:solidFill>
                <a:effectLst/>
                <a:latin typeface="+mn-lt"/>
              </a:rPr>
              <a:t>The expiry date is written on each individual condom</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3. </a:t>
            </a:r>
            <a:r>
              <a:rPr lang="en-CA" sz="1200" b="1" kern="1400" dirty="0">
                <a:ln>
                  <a:noFill/>
                </a:ln>
                <a:solidFill>
                  <a:srgbClr val="000000"/>
                </a:solidFill>
                <a:effectLst/>
                <a:latin typeface="+mn-lt"/>
              </a:rPr>
              <a:t>Check for holes or tears in package.</a:t>
            </a:r>
            <a:br>
              <a:rPr lang="en-CA" sz="1200" b="1" kern="1400" dirty="0">
                <a:ln>
                  <a:noFill/>
                </a:ln>
                <a:effectLst/>
                <a:cs typeface="+mn-lt"/>
              </a:rPr>
            </a:br>
            <a:r>
              <a:rPr lang="en-CA" sz="1200" i="1" kern="1400" dirty="0">
                <a:ln>
                  <a:noFill/>
                </a:ln>
                <a:solidFill>
                  <a:srgbClr val="000000"/>
                </a:solidFill>
                <a:effectLst/>
                <a:latin typeface="+mn-lt"/>
              </a:rPr>
              <a:t>Store condom in a cool, dry place. Never in your wallet. Heat and </a:t>
            </a:r>
            <a:br>
              <a:rPr lang="en-CA" sz="1200" i="1" kern="1400" dirty="0">
                <a:ln>
                  <a:noFill/>
                </a:ln>
                <a:effectLst/>
                <a:cs typeface="+mn-lt"/>
              </a:rPr>
            </a:br>
            <a:r>
              <a:rPr lang="en-CA" sz="1200" i="1" kern="1400" dirty="0">
                <a:ln>
                  <a:noFill/>
                </a:ln>
                <a:solidFill>
                  <a:srgbClr val="000000"/>
                </a:solidFill>
                <a:effectLst/>
                <a:latin typeface="+mn-lt"/>
              </a:rPr>
              <a:t>friction will break down condoms</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4. </a:t>
            </a:r>
            <a:r>
              <a:rPr lang="en-CA" sz="1200" b="1" kern="1400" dirty="0">
                <a:ln>
                  <a:noFill/>
                </a:ln>
                <a:solidFill>
                  <a:srgbClr val="000000"/>
                </a:solidFill>
                <a:effectLst/>
                <a:latin typeface="+mn-lt"/>
              </a:rPr>
              <a:t>Open package carefully.</a:t>
            </a:r>
            <a:br>
              <a:rPr lang="en-CA" sz="1200" b="1" kern="1400" dirty="0">
                <a:ln>
                  <a:noFill/>
                </a:ln>
                <a:effectLst/>
                <a:cs typeface="+mn-lt"/>
              </a:rPr>
            </a:br>
            <a:r>
              <a:rPr lang="en-CA" sz="1200" i="1" kern="1400" dirty="0">
                <a:ln>
                  <a:noFill/>
                </a:ln>
                <a:solidFill>
                  <a:srgbClr val="000000"/>
                </a:solidFill>
                <a:effectLst/>
                <a:latin typeface="+mn-lt"/>
              </a:rPr>
              <a:t>Use only water based lubricants</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5. </a:t>
            </a:r>
            <a:r>
              <a:rPr lang="en-CA" sz="1200" b="1" kern="1400" dirty="0">
                <a:ln>
                  <a:noFill/>
                </a:ln>
                <a:solidFill>
                  <a:srgbClr val="000000"/>
                </a:solidFill>
                <a:effectLst/>
                <a:latin typeface="+mn-lt"/>
              </a:rPr>
              <a:t>Press the air out of the tip of the condom.</a:t>
            </a:r>
            <a:br>
              <a:rPr lang="en-CA" sz="1200" b="1" kern="1400" dirty="0">
                <a:ln>
                  <a:noFill/>
                </a:ln>
                <a:effectLst/>
                <a:cs typeface="+mn-lt"/>
              </a:rPr>
            </a:br>
            <a:r>
              <a:rPr lang="en-CA" sz="1200" i="1" kern="1400" dirty="0">
                <a:ln>
                  <a:noFill/>
                </a:ln>
                <a:solidFill>
                  <a:srgbClr val="000000"/>
                </a:solidFill>
                <a:effectLst/>
                <a:latin typeface="+mn-lt"/>
              </a:rPr>
              <a:t>Pinching the end will create space for semen and help prevent </a:t>
            </a:r>
            <a:br>
              <a:rPr lang="en-CA" sz="1200" i="1" kern="1400" dirty="0">
                <a:ln>
                  <a:noFill/>
                </a:ln>
                <a:effectLst/>
                <a:cs typeface="+mn-lt"/>
              </a:rPr>
            </a:br>
            <a:r>
              <a:rPr lang="en-CA" sz="1200" i="1" kern="1400" dirty="0">
                <a:ln>
                  <a:noFill/>
                </a:ln>
                <a:solidFill>
                  <a:srgbClr val="000000"/>
                </a:solidFill>
                <a:effectLst/>
                <a:latin typeface="+mn-lt"/>
              </a:rPr>
              <a:t>breakage</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6. </a:t>
            </a:r>
            <a:r>
              <a:rPr lang="en-CA" sz="1200" b="1" kern="1400" dirty="0">
                <a:ln>
                  <a:noFill/>
                </a:ln>
                <a:solidFill>
                  <a:srgbClr val="000000"/>
                </a:solidFill>
                <a:effectLst/>
                <a:latin typeface="+mn-lt"/>
              </a:rPr>
              <a:t>Place condom (unrolled) on top of penis.</a:t>
            </a:r>
            <a:br>
              <a:rPr lang="en-CA" sz="1200" b="1" kern="1400" dirty="0">
                <a:ln>
                  <a:noFill/>
                </a:ln>
                <a:effectLst/>
                <a:cs typeface="+mn-lt"/>
              </a:rPr>
            </a:br>
            <a:r>
              <a:rPr lang="en-CA" sz="1200" i="1" kern="1400" dirty="0">
                <a:ln>
                  <a:noFill/>
                </a:ln>
                <a:solidFill>
                  <a:srgbClr val="000000"/>
                </a:solidFill>
                <a:effectLst/>
                <a:latin typeface="+mn-lt"/>
              </a:rPr>
              <a:t>If you put a condom on the tip of the penis the wrong way, don’t just </a:t>
            </a:r>
            <a:br>
              <a:rPr lang="en-CA" sz="1200" i="1" kern="1400" dirty="0">
                <a:ln>
                  <a:noFill/>
                </a:ln>
                <a:effectLst/>
                <a:cs typeface="+mn-lt"/>
              </a:rPr>
            </a:br>
            <a:r>
              <a:rPr lang="en-CA" sz="1200" i="1" kern="1400" dirty="0">
                <a:ln>
                  <a:noFill/>
                </a:ln>
                <a:solidFill>
                  <a:srgbClr val="000000"/>
                </a:solidFill>
                <a:effectLst/>
                <a:latin typeface="+mn-lt"/>
              </a:rPr>
              <a:t>flip it over—get a new one. It is the right way if it looks like a sombrero, </a:t>
            </a:r>
            <a:br>
              <a:rPr lang="en-CA" sz="1200" i="1" kern="1400" dirty="0">
                <a:ln>
                  <a:noFill/>
                </a:ln>
                <a:effectLst/>
                <a:cs typeface="+mn-lt"/>
              </a:rPr>
            </a:br>
            <a:r>
              <a:rPr lang="en-CA" sz="1200" i="1" kern="1400" dirty="0">
                <a:ln>
                  <a:noFill/>
                </a:ln>
                <a:solidFill>
                  <a:srgbClr val="000000"/>
                </a:solidFill>
                <a:effectLst/>
                <a:latin typeface="+mn-lt"/>
              </a:rPr>
              <a:t>not a toque</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7. </a:t>
            </a:r>
            <a:r>
              <a:rPr lang="en-CA" sz="1200" b="1" kern="1400" dirty="0">
                <a:ln>
                  <a:noFill/>
                </a:ln>
                <a:solidFill>
                  <a:srgbClr val="000000"/>
                </a:solidFill>
                <a:effectLst/>
                <a:latin typeface="+mn-lt"/>
              </a:rPr>
              <a:t>Carefully roll condom down over as much of the erect penis as </a:t>
            </a:r>
            <a:br>
              <a:rPr lang="en-CA" sz="1200" b="1" kern="1400" dirty="0">
                <a:ln>
                  <a:noFill/>
                </a:ln>
                <a:effectLst/>
                <a:cs typeface="+mn-lt"/>
              </a:rPr>
            </a:br>
            <a:r>
              <a:rPr lang="en-CA" sz="1200" b="1" kern="1400" dirty="0">
                <a:ln>
                  <a:noFill/>
                </a:ln>
                <a:solidFill>
                  <a:srgbClr val="000000"/>
                </a:solidFill>
                <a:effectLst/>
                <a:latin typeface="+mn-lt"/>
              </a:rPr>
              <a:t>possible.</a:t>
            </a:r>
            <a:br>
              <a:rPr lang="en-CA" sz="1200" b="1" kern="1400" dirty="0">
                <a:ln>
                  <a:noFill/>
                </a:ln>
                <a:effectLst/>
                <a:cs typeface="+mn-lt"/>
              </a:rPr>
            </a:br>
            <a:r>
              <a:rPr lang="en-CA" sz="1200" i="1" kern="1400" dirty="0">
                <a:ln>
                  <a:noFill/>
                </a:ln>
                <a:solidFill>
                  <a:srgbClr val="000000"/>
                </a:solidFill>
                <a:effectLst/>
                <a:latin typeface="+mn-lt"/>
              </a:rPr>
              <a:t>Never “double bag” condoms. Using more than one causes </a:t>
            </a:r>
            <a:br>
              <a:rPr lang="en-CA" sz="1200" i="1" kern="1400" dirty="0">
                <a:ln>
                  <a:noFill/>
                </a:ln>
                <a:effectLst/>
                <a:cs typeface="+mn-lt"/>
              </a:rPr>
            </a:br>
            <a:r>
              <a:rPr lang="en-CA" sz="1200" i="1" kern="1400" dirty="0">
                <a:ln>
                  <a:noFill/>
                </a:ln>
                <a:solidFill>
                  <a:srgbClr val="000000"/>
                </a:solidFill>
                <a:effectLst/>
                <a:latin typeface="+mn-lt"/>
              </a:rPr>
              <a:t>friction and the condom is more likely to break</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8. </a:t>
            </a:r>
            <a:r>
              <a:rPr lang="en-CA" sz="1200" b="1" kern="1400" dirty="0">
                <a:ln>
                  <a:noFill/>
                </a:ln>
                <a:solidFill>
                  <a:srgbClr val="000000"/>
                </a:solidFill>
                <a:effectLst/>
                <a:latin typeface="+mn-lt"/>
              </a:rPr>
              <a:t>After ejaculation, hold base of condom and withdraw.</a:t>
            </a:r>
            <a:br>
              <a:rPr lang="en-CA" sz="1200" b="1" kern="1400" dirty="0">
                <a:ln>
                  <a:noFill/>
                </a:ln>
                <a:effectLst/>
                <a:cs typeface="+mn-lt"/>
              </a:rPr>
            </a:br>
            <a:r>
              <a:rPr lang="en-CA" sz="1200" i="1" kern="1400" dirty="0">
                <a:ln>
                  <a:noFill/>
                </a:ln>
                <a:solidFill>
                  <a:srgbClr val="000000"/>
                </a:solidFill>
                <a:effectLst/>
                <a:latin typeface="+mn-lt"/>
              </a:rPr>
              <a:t>Use a new condom for every sex act</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9. </a:t>
            </a:r>
            <a:r>
              <a:rPr lang="en-CA" sz="1200" b="1" kern="1400" dirty="0">
                <a:ln>
                  <a:noFill/>
                </a:ln>
                <a:solidFill>
                  <a:srgbClr val="000000"/>
                </a:solidFill>
                <a:effectLst/>
                <a:latin typeface="+mn-lt"/>
              </a:rPr>
              <a:t>Check and dispose of properly. Do not reuse.</a:t>
            </a:r>
            <a:br>
              <a:rPr lang="en-CA" sz="1200" b="1" kern="1400" dirty="0">
                <a:ln>
                  <a:noFill/>
                </a:ln>
                <a:effectLst/>
                <a:cs typeface="+mn-lt"/>
              </a:rPr>
            </a:br>
            <a:r>
              <a:rPr lang="en-CA" sz="1200" i="1" kern="1400" dirty="0">
                <a:ln>
                  <a:noFill/>
                </a:ln>
                <a:solidFill>
                  <a:srgbClr val="000000"/>
                </a:solidFill>
                <a:effectLst/>
                <a:latin typeface="+mn-lt"/>
              </a:rPr>
              <a:t>Wrap condom in tissue after use, and place in the garbage.</a:t>
            </a:r>
            <a:br>
              <a:rPr lang="en-CA" sz="1200" i="1" kern="1400" dirty="0">
                <a:ln>
                  <a:noFill/>
                </a:ln>
                <a:effectLst/>
                <a:cs typeface="+mn-lt"/>
              </a:rPr>
            </a:br>
            <a:r>
              <a:rPr lang="en-CA" sz="1200" i="1" kern="1400" dirty="0">
                <a:ln>
                  <a:noFill/>
                </a:ln>
                <a:solidFill>
                  <a:srgbClr val="000000"/>
                </a:solidFill>
                <a:effectLst/>
                <a:latin typeface="+mn-lt"/>
              </a:rPr>
              <a:t>DO NOT flush.</a:t>
            </a:r>
            <a:endParaRPr lang="en-CA" sz="1200" kern="1400" dirty="0">
              <a:ln>
                <a:noFill/>
              </a:ln>
              <a:solidFill>
                <a:srgbClr val="000000"/>
              </a:solidFill>
              <a:effectLst/>
              <a:latin typeface="+mn-lt"/>
            </a:endParaRPr>
          </a:p>
          <a:p>
            <a:pPr marL="0" marR="0" indent="0" algn="l">
              <a:lnSpc>
                <a:spcPct val="119000"/>
              </a:lnSpc>
              <a:spcBef>
                <a:spcPts val="0"/>
              </a:spcBef>
              <a:spcAft>
                <a:spcPts val="600"/>
              </a:spcAft>
            </a:pPr>
            <a:r>
              <a:rPr lang="en-CA" sz="1200" kern="1400" dirty="0">
                <a:ln>
                  <a:noFill/>
                </a:ln>
                <a:solidFill>
                  <a:srgbClr val="000000"/>
                </a:solidFill>
                <a:effectLst/>
                <a:latin typeface="+mn-lt"/>
              </a:rPr>
              <a:t> </a:t>
            </a:r>
            <a:endParaRPr lang="en-CA" sz="1200" kern="1400" dirty="0">
              <a:ln>
                <a:noFill/>
              </a:ln>
              <a:solidFill>
                <a:srgbClr val="000000"/>
              </a:solidFill>
              <a:effectLst/>
              <a:latin typeface="+mn-lt"/>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55</a:t>
            </a:fld>
            <a:endParaRPr lang="en-CA"/>
          </a:p>
        </p:txBody>
      </p:sp>
    </p:spTree>
    <p:extLst>
      <p:ext uri="{BB962C8B-B14F-4D97-AF65-F5344CB8AC3E}">
        <p14:creationId xmlns:p14="http://schemas.microsoft.com/office/powerpoint/2010/main" val="27029496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56</a:t>
            </a:fld>
            <a:endParaRPr lang="en-CA"/>
          </a:p>
        </p:txBody>
      </p:sp>
    </p:spTree>
    <p:extLst>
      <p:ext uri="{BB962C8B-B14F-4D97-AF65-F5344CB8AC3E}">
        <p14:creationId xmlns:p14="http://schemas.microsoft.com/office/powerpoint/2010/main" val="19663821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 </a:t>
            </a:r>
          </a:p>
          <a:p>
            <a:endParaRPr lang="en-CA" sz="1200" dirty="0"/>
          </a:p>
          <a:p>
            <a:r>
              <a:rPr lang="en-CA" sz="1200" dirty="0"/>
              <a:t>This power point presentation supports the information found in the Sexuality Teaching Kit for Grade 7 to 8. </a:t>
            </a:r>
          </a:p>
          <a:p>
            <a:endParaRPr lang="en-CA" sz="1200" dirty="0"/>
          </a:p>
          <a:p>
            <a:r>
              <a:rPr lang="en-CA" sz="1200" dirty="0"/>
              <a:t>Each slide throughout the presentation has suggested speaking notes, meant as a guide, to help cover the content and facilitate discussion with students. </a:t>
            </a:r>
          </a:p>
          <a:p>
            <a:endParaRPr lang="en-CA" sz="1200" dirty="0"/>
          </a:p>
          <a:p>
            <a:r>
              <a:rPr lang="en-CA" sz="1200" b="1" dirty="0"/>
              <a:t>*This power-point presentation and speaker notes are for educator use only.</a:t>
            </a:r>
            <a:endParaRPr lang="en-CA" sz="1200" dirty="0"/>
          </a:p>
          <a:p>
            <a:endParaRPr lang="en-CA" sz="1200" dirty="0"/>
          </a:p>
          <a:p>
            <a:r>
              <a:rPr lang="en-CA" sz="1200" dirty="0"/>
              <a:t>This power point is divided into five sections.  Each section can be taught independently.  </a:t>
            </a:r>
          </a:p>
          <a:p>
            <a:pPr marL="228943" indent="-228943">
              <a:buAutoNum type="arabicPeriod"/>
            </a:pPr>
            <a:r>
              <a:rPr lang="en-CA" sz="1200" dirty="0"/>
              <a:t>Diversity and Inclusion </a:t>
            </a:r>
          </a:p>
          <a:p>
            <a:pPr marL="228943" indent="-228943">
              <a:buAutoNum type="arabicPeriod"/>
            </a:pPr>
            <a:r>
              <a:rPr lang="en-CA" sz="1200" dirty="0"/>
              <a:t>Puberty Review</a:t>
            </a:r>
          </a:p>
          <a:p>
            <a:pPr marL="228943" indent="-228943">
              <a:buAutoNum type="arabicPeriod"/>
            </a:pPr>
            <a:r>
              <a:rPr lang="en-CA" sz="1200" dirty="0"/>
              <a:t>Healthy Relationships </a:t>
            </a:r>
          </a:p>
          <a:p>
            <a:pPr marL="228943" indent="-228943">
              <a:buAutoNum type="arabicPeriod"/>
            </a:pPr>
            <a:r>
              <a:rPr lang="en-CA" sz="1200" dirty="0"/>
              <a:t>Contraception </a:t>
            </a:r>
          </a:p>
          <a:p>
            <a:pPr marL="228943" indent="-228943">
              <a:buAutoNum type="arabicPeriod"/>
            </a:pPr>
            <a:r>
              <a:rPr lang="en-CA" sz="1200" dirty="0"/>
              <a:t>Sexually Transmitted and Blood-Borne Infections (STBBIs)  </a:t>
            </a:r>
          </a:p>
          <a:p>
            <a:r>
              <a:rPr lang="en-CA" sz="1200" dirty="0"/>
              <a:t> </a:t>
            </a:r>
          </a:p>
          <a:p>
            <a:endParaRPr lang="en-CA" sz="1200" dirty="0"/>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p>
          <a:p>
            <a:endParaRPr lang="en-CA" sz="1200" dirty="0"/>
          </a:p>
          <a:p>
            <a:pPr defTabSz="915772">
              <a:defRPr/>
            </a:pPr>
            <a:r>
              <a:rPr lang="en-US" sz="1200" dirty="0"/>
              <a:t>It is important to make a conscious effort to include gender inclusive language throughout these discussions in order to support all students who are learning about this important health topic.</a:t>
            </a:r>
          </a:p>
          <a:p>
            <a:pPr defTabSz="915772">
              <a:defRPr/>
            </a:pPr>
            <a:endParaRPr lang="en-US" sz="1200" dirty="0"/>
          </a:p>
          <a:p>
            <a:r>
              <a:rPr lang="en-US" sz="1200" dirty="0"/>
              <a:t>This next section we will address STBBIs.  For more information refer to the Sexuality Teaching Kit, Sexually Transmitted and Blood-borne Infections section for additional information and activities.</a:t>
            </a:r>
          </a:p>
          <a:p>
            <a:endParaRPr lang="en-US" sz="1200" dirty="0"/>
          </a:p>
          <a:p>
            <a:pPr defTabSz="914307">
              <a:defRPr/>
            </a:pPr>
            <a:r>
              <a:rPr lang="en-CA" sz="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use of STBBIs is used throughout this resource and refers to Sexually Transmitted and Blood-borne Infections (STBBIs)  which are a group of infections that are primarily passed from person to person during unprotected sexual contact (vaginal, oral or anal sex). It also includes infections that can be spread through intimate contact (genital to genital skin contact), contact with infected blood or body fluids. Some STBBIs can also be spread to a baby during pregnancy or childbirth. </a:t>
            </a:r>
          </a:p>
          <a:p>
            <a:endParaRPr lang="en-CA" sz="1200" dirty="0"/>
          </a:p>
          <a:p>
            <a:r>
              <a:rPr lang="en-CA" sz="1200" dirty="0"/>
              <a:t> In addition, </a:t>
            </a:r>
            <a:r>
              <a:rPr lang="en-CA" sz="1200" b="1" dirty="0"/>
              <a:t>recommended</a:t>
            </a:r>
            <a:r>
              <a:rPr lang="en-CA" sz="1200" dirty="0"/>
              <a:t> </a:t>
            </a:r>
            <a:r>
              <a:rPr lang="en-CA" sz="1200" b="1" dirty="0"/>
              <a:t>websites </a:t>
            </a:r>
            <a:r>
              <a:rPr lang="en-CA" sz="1200" dirty="0"/>
              <a:t>for additional information include:  </a:t>
            </a:r>
          </a:p>
          <a:p>
            <a:pPr defTabSz="914307">
              <a:defRPr/>
            </a:pPr>
            <a:endParaRPr lang="en-US" sz="1200" b="1" dirty="0"/>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The Society of Obstetricians and Gynaecologists of Canada (SOGC)  </a:t>
            </a:r>
            <a:r>
              <a:rPr lang="en-CA" sz="1200" b="0" u="none" strike="noStrike" kern="1400" dirty="0">
                <a:ln>
                  <a:noFill/>
                </a:ln>
                <a:solidFill>
                  <a:srgbClr val="0070C0"/>
                </a:solidFill>
                <a:effectLst/>
                <a:latin typeface="Calibri" panose="020F0502020204030204" pitchFamily="34" charset="0"/>
                <a:hlinkClick r:id="rId3"/>
              </a:rPr>
              <a:t>www.sexandu.ca</a:t>
            </a:r>
            <a:r>
              <a:rPr lang="en-CA" sz="1200" b="0" kern="1400" dirty="0">
                <a:ln>
                  <a:noFill/>
                </a:ln>
                <a:solidFill>
                  <a:srgbClr val="0070C0"/>
                </a:solidFill>
                <a:effectLst/>
                <a:latin typeface="Calibri" panose="020F0502020204030204" pitchFamily="34" charset="0"/>
              </a:rPr>
              <a:t> </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Alberta Health Services </a:t>
            </a:r>
            <a:r>
              <a:rPr lang="en-CA" sz="1200" b="0" u="none" strike="noStrike" kern="1400" dirty="0">
                <a:ln>
                  <a:noFill/>
                </a:ln>
                <a:solidFill>
                  <a:srgbClr val="0070C0"/>
                </a:solidFill>
                <a:effectLst/>
                <a:latin typeface="Calibri" panose="020F0502020204030204" pitchFamily="34" charset="0"/>
                <a:hlinkClick r:id="rId4"/>
              </a:rPr>
              <a:t>www.teachingsexualhealth.ca</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Sex Information &amp; Education Council of Canada </a:t>
            </a:r>
            <a:r>
              <a:rPr lang="en-CA" sz="1200" b="0" u="none" strike="noStrike" kern="1400" dirty="0">
                <a:ln>
                  <a:noFill/>
                </a:ln>
                <a:solidFill>
                  <a:srgbClr val="0070C0"/>
                </a:solidFill>
                <a:effectLst/>
                <a:latin typeface="Calibri" panose="020F0502020204030204" pitchFamily="34" charset="0"/>
                <a:hlinkClick r:id="rId5"/>
              </a:rPr>
              <a:t>www.sieccan .org</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The Society of Obstetricians and Gynaecologists of Canada (SOGC) </a:t>
            </a:r>
            <a:r>
              <a:rPr lang="en-CA" sz="1200" b="0" u="none" strike="noStrike" kern="1400" dirty="0">
                <a:ln>
                  <a:noFill/>
                </a:ln>
                <a:solidFill>
                  <a:srgbClr val="0070C0"/>
                </a:solidFill>
                <a:effectLst/>
                <a:latin typeface="Calibri" panose="020F0502020204030204" pitchFamily="34" charset="0"/>
                <a:hlinkClick r:id="rId6"/>
              </a:rPr>
              <a:t>www.hpvinfo.ca</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Public Health Ontario </a:t>
            </a:r>
            <a:r>
              <a:rPr lang="en-CA" sz="1200" b="0" u="none" strike="noStrike" kern="1400" dirty="0">
                <a:ln>
                  <a:noFill/>
                </a:ln>
                <a:solidFill>
                  <a:srgbClr val="0070C0"/>
                </a:solidFill>
                <a:effectLst/>
                <a:latin typeface="Calibri" panose="020F0502020204030204" pitchFamily="34" charset="0"/>
                <a:hlinkClick r:id="rId7"/>
              </a:rPr>
              <a:t>www.publichealthontario.ca</a:t>
            </a:r>
            <a:endParaRPr lang="en-CA" sz="1200" b="0" kern="1400" dirty="0">
              <a:ln>
                <a:noFill/>
              </a:ln>
              <a:solidFill>
                <a:srgbClr val="000000"/>
              </a:solidFill>
              <a:effectLst/>
              <a:latin typeface="Calibri" panose="020F0502020204030204" pitchFamily="34" charset="0"/>
            </a:endParaRPr>
          </a:p>
          <a:p>
            <a:pPr defTabSz="914307">
              <a:defRPr/>
            </a:pPr>
            <a:endParaRPr lang="en-US" sz="1200" b="1" dirty="0"/>
          </a:p>
          <a:p>
            <a:pPr marL="0" marR="0" indent="0" algn="l">
              <a:lnSpc>
                <a:spcPct val="119000"/>
              </a:lnSpc>
              <a:spcBef>
                <a:spcPts val="0"/>
              </a:spcBef>
              <a:spcAft>
                <a:spcPts val="600"/>
              </a:spcAft>
            </a:pPr>
            <a:r>
              <a:rPr lang="en-CA" sz="1200" kern="1400" dirty="0">
                <a:ln>
                  <a:noFill/>
                </a:ln>
                <a:solidFill>
                  <a:srgbClr val="000000"/>
                </a:solidFill>
                <a:effectLst/>
                <a:latin typeface="Calibri" panose="020F0502020204030204" pitchFamily="34" charset="0"/>
              </a:rPr>
              <a:t>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58</a:t>
            </a:fld>
            <a:endParaRPr lang="en-CA"/>
          </a:p>
        </p:txBody>
      </p:sp>
    </p:spTree>
    <p:extLst>
      <p:ext uri="{BB962C8B-B14F-4D97-AF65-F5344CB8AC3E}">
        <p14:creationId xmlns:p14="http://schemas.microsoft.com/office/powerpoint/2010/main" val="8656783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026" fontAlgn="base">
              <a:spcBef>
                <a:spcPct val="30000"/>
              </a:spcBef>
              <a:spcAft>
                <a:spcPct val="0"/>
              </a:spcAft>
              <a:defRPr/>
            </a:pPr>
            <a:r>
              <a:rPr lang="en-US" sz="1200" dirty="0"/>
              <a:t>Suggested/optional speaking notes</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Before we move on and discuss STBBIs, remember our previous discussion regarding the many types of relationships that individuals engage in from social to intimate relationships. Relationships are multi-layered and navigating relationships and the interactions we have with others can be challenging at times. </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Review the sexuality wheel with students to discuss the many parts that make up and influence who we are. Emphasize that the wheel depicts the parts being interconnected and influence one another.   </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When it comes to making decisions regarding sexual health there are many things to consider.</a:t>
            </a:r>
          </a:p>
          <a:p>
            <a:pPr marL="174942" marR="0" lvl="0" indent="-174942" algn="l" defTabSz="933026"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a:t>Mind – someone’s emotions, thoughts and feelings.  Does a certain decision lead to feelings of fear, worry, anxiety, anger, sadness, guilt? Do both partners have a common understanding of each other’s values.</a:t>
            </a:r>
          </a:p>
          <a:p>
            <a:pPr marL="174942" indent="-174942" defTabSz="933026" fontAlgn="base">
              <a:spcBef>
                <a:spcPct val="30000"/>
              </a:spcBef>
              <a:spcAft>
                <a:spcPct val="0"/>
              </a:spcAft>
              <a:buFont typeface="Arial" panose="020B0604020202020204" pitchFamily="34" charset="0"/>
              <a:buChar char="•"/>
              <a:defRPr/>
            </a:pPr>
            <a:r>
              <a:rPr lang="en-US" sz="1200" dirty="0"/>
              <a:t>Body – this is the physical stuff – risk of unintended pregnancy and STBBIs. We will talk more in-depth  about the physical part in next set of slides.</a:t>
            </a:r>
          </a:p>
          <a:p>
            <a:pPr marL="174942" indent="-174942" defTabSz="933026" fontAlgn="base">
              <a:spcBef>
                <a:spcPct val="30000"/>
              </a:spcBef>
              <a:spcAft>
                <a:spcPct val="0"/>
              </a:spcAft>
              <a:buFont typeface="Arial" panose="020B0604020202020204" pitchFamily="34" charset="0"/>
              <a:buChar char="•"/>
              <a:defRPr/>
            </a:pPr>
            <a:r>
              <a:rPr lang="en-US" sz="1200" dirty="0"/>
              <a:t>Spirit –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parents/caregivers and they can be influenced by many factors such as:  family, peers, culture, religion, the media and personal experience.  </a:t>
            </a:r>
          </a:p>
          <a:p>
            <a:pPr marL="174942" indent="-174942" defTabSz="933026" fontAlgn="base">
              <a:spcBef>
                <a:spcPct val="30000"/>
              </a:spcBef>
              <a:spcAft>
                <a:spcPct val="0"/>
              </a:spcAft>
              <a:buFont typeface="Arial" panose="020B0604020202020204" pitchFamily="34" charset="0"/>
              <a:buChar char="•"/>
              <a:defRPr/>
            </a:pPr>
            <a:endParaRPr lang="en-US" sz="1200" dirty="0"/>
          </a:p>
          <a:p>
            <a:endParaRPr lang="en-US" sz="1200" dirty="0"/>
          </a:p>
          <a:p>
            <a:pPr defTabSz="914307">
              <a:defRPr/>
            </a:pPr>
            <a:r>
              <a:rPr lang="en-US" sz="1200" dirty="0"/>
              <a:t>Reinforce the importance of abstinence as a healthy, acceptable choice for young people.</a:t>
            </a:r>
          </a:p>
          <a:p>
            <a:pPr defTabSz="914307">
              <a:defRPr/>
            </a:pPr>
            <a:r>
              <a:rPr lang="en-US" sz="1200" dirty="0"/>
              <a:t>“Data from Statistics Canada’s </a:t>
            </a:r>
            <a:r>
              <a:rPr lang="en-US" sz="1200" i="1" dirty="0"/>
              <a:t>Canadian Community Health Survey </a:t>
            </a:r>
            <a:r>
              <a:rPr lang="en-US" sz="1200" dirty="0"/>
              <a:t>indicate that only </a:t>
            </a:r>
            <a:r>
              <a:rPr lang="en-US" sz="1200" b="1" dirty="0"/>
              <a:t>35% of Canadian youth reported experiencing first sexual intercourse before age 17” </a:t>
            </a:r>
            <a:r>
              <a:rPr lang="en-US" sz="1200" dirty="0"/>
              <a:t>(1) </a:t>
            </a:r>
          </a:p>
          <a:p>
            <a:endParaRPr lang="en-US" sz="1200" dirty="0"/>
          </a:p>
          <a:p>
            <a:r>
              <a:rPr lang="en-US" sz="1200" dirty="0"/>
              <a:t>Now we will talk more specifically about STBBIs.</a:t>
            </a:r>
          </a:p>
          <a:p>
            <a:pPr defTabSz="933026" fontAlgn="base">
              <a:spcBef>
                <a:spcPct val="30000"/>
              </a:spcBef>
              <a:spcAft>
                <a:spcPct val="0"/>
              </a:spcAft>
              <a:defRPr/>
            </a:pPr>
            <a:endParaRPr lang="en-US" sz="1200" dirty="0"/>
          </a:p>
          <a:p>
            <a:pPr fontAlgn="base"/>
            <a:r>
              <a:rPr lang="en-CA" sz="1200" dirty="0"/>
              <a:t>Refer to the Sexuality Teaching Kit, STBBI section for additional information.</a:t>
            </a:r>
          </a:p>
          <a:p>
            <a:pPr fontAlgn="base"/>
            <a:endParaRPr lang="en-CA" sz="1200" b="1" dirty="0"/>
          </a:p>
          <a:p>
            <a:r>
              <a:rPr lang="en-CA" sz="1200" dirty="0">
                <a:solidFill>
                  <a:srgbClr val="000000"/>
                </a:solidFill>
                <a:latin typeface="Open Sans" panose="020B0606030504020204" pitchFamily="34" charset="0"/>
                <a:ea typeface="Calibri" panose="020F0502020204030204" pitchFamily="34" charset="0"/>
              </a:rPr>
              <a:t> </a:t>
            </a:r>
            <a:endParaRPr lang="en-CA" sz="1200" dirty="0">
              <a:latin typeface="Calibri" panose="020F0502020204030204" pitchFamily="34" charset="0"/>
              <a:ea typeface="Calibri" panose="020F0502020204030204" pitchFamily="34" charset="0"/>
            </a:endParaRPr>
          </a:p>
          <a:p>
            <a:pPr fontAlgn="base"/>
            <a:endParaRPr lang="en-CA" sz="1200" dirty="0"/>
          </a:p>
          <a:p>
            <a:endParaRPr lang="en-US" sz="1200" dirty="0"/>
          </a:p>
          <a:p>
            <a:endParaRPr lang="en-US" sz="1200" dirty="0"/>
          </a:p>
          <a:p>
            <a:endParaRPr lang="en-US" sz="1200" dirty="0"/>
          </a:p>
          <a:p>
            <a:endParaRPr lang="en-US" sz="1200" dirty="0"/>
          </a:p>
          <a:p>
            <a:endParaRPr lang="en-US" sz="1200" dirty="0"/>
          </a:p>
          <a:p>
            <a:pPr eaLnBrk="1" hangingPunct="1"/>
            <a:endParaRPr lang="en-US"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59</a:t>
            </a:fld>
            <a:endParaRPr lang="en-CA"/>
          </a:p>
        </p:txBody>
      </p:sp>
    </p:spTree>
    <p:extLst>
      <p:ext uri="{BB962C8B-B14F-4D97-AF65-F5344CB8AC3E}">
        <p14:creationId xmlns:p14="http://schemas.microsoft.com/office/powerpoint/2010/main" val="42599426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latin typeface="+mn-lt"/>
              </a:rPr>
              <a:t>Review the slide making note of the following regarding STBBIs:</a:t>
            </a:r>
          </a:p>
          <a:p>
            <a:r>
              <a:rPr lang="en-CA" sz="1200" dirty="0">
                <a:latin typeface="+mn-lt"/>
              </a:rPr>
              <a:t>-Categorized into the following 3 categories: Viral, Bacterial or Parasitic. Viral have no cure but can be treated. Bacterial can be treated and cured with antibiotics.</a:t>
            </a:r>
            <a:r>
              <a:rPr lang="en-CA" sz="1200" dirty="0"/>
              <a:t>  </a:t>
            </a:r>
            <a:endParaRPr lang="en-CA" sz="1200" dirty="0">
              <a:latin typeface="+mn-lt"/>
              <a:cs typeface="Calibri"/>
            </a:endParaRPr>
          </a:p>
          <a:p>
            <a:r>
              <a:rPr lang="en-CA" sz="1200" dirty="0">
                <a:latin typeface="+mn-lt"/>
              </a:rPr>
              <a:t>-Some infections are vaccine preventable (Hep B, HPV)</a:t>
            </a:r>
            <a:endParaRPr lang="en-CA" sz="1200" dirty="0">
              <a:latin typeface="+mn-lt"/>
              <a:cs typeface="Calibri"/>
            </a:endParaRPr>
          </a:p>
          <a:p>
            <a:r>
              <a:rPr lang="en-CA" sz="1200" dirty="0">
                <a:latin typeface="+mn-lt"/>
              </a:rPr>
              <a:t>-Some are Blood-borne infections (Hep B, HIV)</a:t>
            </a:r>
            <a:endParaRPr lang="en-CA" sz="1200" dirty="0">
              <a:latin typeface="+mn-lt"/>
              <a:cs typeface="Calibri"/>
            </a:endParaRPr>
          </a:p>
          <a:p>
            <a:endParaRPr lang="en-CA" sz="1200" dirty="0">
              <a:latin typeface="+mn-lt"/>
            </a:endParaRPr>
          </a:p>
          <a:p>
            <a:r>
              <a:rPr lang="en-CA" sz="1200" dirty="0">
                <a:latin typeface="+mn-lt"/>
              </a:rPr>
              <a:t>Educator Note: Students knowing each STBBI in great detail is not imperative, instead knowing which category an STBBI belongs to, if they are curable or treatable, and how to prevent contracting and/or passing on STBBIs will be more helpful. Individuals who see a health care provider with an STBBI concern will be counselled and provided with more detailed information on a case by case basis.</a:t>
            </a:r>
            <a:endParaRPr lang="en-CA" sz="1200" dirty="0">
              <a:latin typeface="+mn-lt"/>
              <a:cs typeface="Calibri"/>
            </a:endParaRPr>
          </a:p>
          <a:p>
            <a:endParaRPr lang="en-CA" sz="1200" dirty="0">
              <a:latin typeface="+mn-lt"/>
            </a:endParaRPr>
          </a:p>
          <a:p>
            <a:endParaRPr lang="en-CA" sz="1200" b="1" dirty="0">
              <a:latin typeface="+mn-lt"/>
            </a:endParaRPr>
          </a:p>
          <a:p>
            <a:r>
              <a:rPr lang="en-CA" sz="1200" b="1" dirty="0">
                <a:latin typeface="+mn-lt"/>
              </a:rPr>
              <a:t>Optional activity:</a:t>
            </a:r>
            <a:endParaRPr lang="en-CA" sz="1200" b="1" dirty="0">
              <a:latin typeface="+mn-lt"/>
              <a:cs typeface="Calibri"/>
            </a:endParaRPr>
          </a:p>
          <a:p>
            <a:r>
              <a:rPr lang="en-CA" sz="1200" dirty="0">
                <a:latin typeface="+mn-lt"/>
              </a:rPr>
              <a:t>Have students review STBBIs in more detail by visiting:</a:t>
            </a:r>
            <a:r>
              <a:rPr lang="en-CA" sz="1200" dirty="0"/>
              <a:t> </a:t>
            </a:r>
            <a:endParaRPr lang="en-CA" sz="1200" dirty="0">
              <a:latin typeface="+mn-lt"/>
              <a:cs typeface="Calibri"/>
            </a:endParaRPr>
          </a:p>
          <a:p>
            <a:endParaRPr lang="en-CA" sz="1200" dirty="0">
              <a:latin typeface="+mn-lt"/>
            </a:endParaRPr>
          </a:p>
          <a:p>
            <a:r>
              <a:rPr lang="en-CA" sz="1200" b="1" dirty="0">
                <a:latin typeface="+mn-lt"/>
              </a:rPr>
              <a:t>Sexandu.ca </a:t>
            </a:r>
            <a:r>
              <a:rPr lang="en-CA" sz="1200" dirty="0">
                <a:latin typeface="+mn-lt"/>
                <a:hlinkClick r:id="rId3"/>
              </a:rPr>
              <a:t>https://www.sexandu.ca/stis/</a:t>
            </a:r>
            <a:endParaRPr lang="en-CA" sz="1200" dirty="0">
              <a:latin typeface="+mn-lt"/>
              <a:cs typeface="Calibri"/>
              <a:hlinkClick r:id="rId3"/>
            </a:endParaRPr>
          </a:p>
          <a:p>
            <a:endParaRPr lang="en-CA" sz="1200" dirty="0">
              <a:latin typeface="+mn-lt"/>
              <a:cs typeface="Calibri"/>
            </a:endParaRPr>
          </a:p>
          <a:p>
            <a:r>
              <a:rPr lang="en-CA" sz="1200" b="1" dirty="0">
                <a:latin typeface="+mn-lt"/>
              </a:rPr>
              <a:t>Public Health Agency of Canada, STI booklet</a:t>
            </a:r>
            <a:r>
              <a:rPr lang="en-CA" sz="1200" dirty="0">
                <a:latin typeface="+mn-lt"/>
              </a:rPr>
              <a:t>: </a:t>
            </a:r>
            <a:r>
              <a:rPr lang="en-CA" sz="1200" u="sng" dirty="0">
                <a:solidFill>
                  <a:srgbClr val="0563C1"/>
                </a:solidFill>
                <a:latin typeface="+mn-lt"/>
                <a:ea typeface="Calibri" panose="020F0502020204030204" pitchFamily="34" charset="0"/>
                <a:cs typeface="Calibri"/>
                <a:hlinkClick r:id="rId4">
                  <a:extLst>
                    <a:ext uri="{A12FA001-AC4F-418D-AE19-62706E023703}">
                      <ahyp:hlinkClr xmlns:ahyp="http://schemas.microsoft.com/office/drawing/2018/hyperlinkcolor" val="tx"/>
                    </a:ext>
                  </a:extLst>
                </a:hlinkClick>
              </a:rPr>
              <a:t>https://www.canada.ca/content/dam/phac-aspc/documents/services/publications/diseases-conditions/booklet-sexually-transmitted-infections/booklet-sexually-transmitted-infections-eng.</a:t>
            </a:r>
            <a:r>
              <a:rPr lang="en-CA" sz="1200" dirty="0">
                <a:solidFill>
                  <a:srgbClr val="0563C1"/>
                </a:solidFill>
                <a:latin typeface="+mn-lt"/>
                <a:ea typeface="Calibri" panose="020F0502020204030204" pitchFamily="34" charset="0"/>
                <a:cs typeface="Calibri"/>
                <a:hlinkClick r:id="rId4">
                  <a:extLst>
                    <a:ext uri="{A12FA001-AC4F-418D-AE19-62706E023703}">
                      <ahyp:hlinkClr xmlns:ahyp="http://schemas.microsoft.com/office/drawing/2018/hyperlinkcolor" val="tx"/>
                    </a:ext>
                  </a:extLst>
                </a:hlinkClick>
              </a:rPr>
              <a:t>pdf</a:t>
            </a:r>
            <a:r>
              <a:rPr lang="en-CA" sz="1200" dirty="0">
                <a:solidFill>
                  <a:srgbClr val="0563C1"/>
                </a:solidFill>
                <a:ea typeface="Calibri" panose="020F0502020204030204" pitchFamily="34" charset="0"/>
                <a:cs typeface="Calibri"/>
              </a:rPr>
              <a:t>  </a:t>
            </a:r>
            <a:r>
              <a:rPr lang="en-CA" sz="1200" dirty="0">
                <a:solidFill>
                  <a:srgbClr val="0563C1"/>
                </a:solidFill>
                <a:latin typeface="+mn-lt"/>
                <a:ea typeface="Calibri" panose="020F0502020204030204" pitchFamily="34" charset="0"/>
                <a:cs typeface="Calibri"/>
              </a:rPr>
              <a:t> *A hardcopy of this booklet is also included in the Sexuality Teaching Kit, STBBI section.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60</a:t>
            </a:fld>
            <a:endParaRPr lang="en-CA"/>
          </a:p>
        </p:txBody>
      </p:sp>
    </p:spTree>
    <p:extLst>
      <p:ext uri="{BB962C8B-B14F-4D97-AF65-F5344CB8AC3E}">
        <p14:creationId xmlns:p14="http://schemas.microsoft.com/office/powerpoint/2010/main" val="29708795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dirty="0"/>
              <a:t>It is important to decrease stigma for individuals to seek testing.</a:t>
            </a:r>
          </a:p>
          <a:p>
            <a:endParaRPr lang="en-CA" sz="1000" dirty="0"/>
          </a:p>
          <a:p>
            <a:r>
              <a:rPr lang="en-CA" sz="1000" dirty="0"/>
              <a:t>For a visual of STBBI symptoms in bodies with penises and bodies with vaginas, refer to page’s 84/85 and 86/87 from: </a:t>
            </a:r>
            <a:endParaRPr lang="en-CA" sz="1000" dirty="0">
              <a:cs typeface="Calibri"/>
            </a:endParaRPr>
          </a:p>
          <a:p>
            <a:r>
              <a:rPr lang="en-CA" u="sng" dirty="0">
                <a:hlinkClick r:id="rId3"/>
              </a:rPr>
              <a:t>https://www.canada.ca/content/dam/phac-aspc/documents/services/publications/diseases-conditions/booklet-sexually-transmitted-infections/booklet-sexually-transmitted-infections-eng.</a:t>
            </a:r>
            <a:r>
              <a:rPr lang="en-CA" dirty="0">
                <a:hlinkClick r:id="rId3"/>
              </a:rPr>
              <a:t>pdf</a:t>
            </a:r>
            <a:r>
              <a:rPr lang="en-CA" dirty="0"/>
              <a:t>  (2)</a:t>
            </a:r>
            <a:endParaRPr lang="en-CA"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61</a:t>
            </a:fld>
            <a:endParaRPr lang="en-CA"/>
          </a:p>
        </p:txBody>
      </p:sp>
    </p:spTree>
    <p:extLst>
      <p:ext uri="{BB962C8B-B14F-4D97-AF65-F5344CB8AC3E}">
        <p14:creationId xmlns:p14="http://schemas.microsoft.com/office/powerpoint/2010/main" val="40066415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HPE Public Health provides an STI Quick Test Clinic for individuals who </a:t>
            </a:r>
            <a:r>
              <a:rPr lang="en-CA" sz="1200" b="1" dirty="0"/>
              <a:t>do not have symptoms</a:t>
            </a:r>
            <a:r>
              <a:rPr lang="en-CA" sz="1200" b="1" dirty="0">
                <a:solidFill>
                  <a:srgbClr val="333333"/>
                </a:solidFill>
                <a:latin typeface="Open Sans"/>
                <a:ea typeface="Open Sans"/>
                <a:cs typeface="Open Sans"/>
              </a:rPr>
              <a:t> </a:t>
            </a:r>
            <a:r>
              <a:rPr lang="en-CA" sz="1200" dirty="0">
                <a:solidFill>
                  <a:srgbClr val="333333"/>
                </a:solidFill>
                <a:latin typeface="Open Sans"/>
                <a:ea typeface="Open Sans"/>
                <a:cs typeface="Open Sans"/>
              </a:rPr>
              <a:t>(e.g. discharge, pelvic or testicular pain or sores on your genitals) and are looking for </a:t>
            </a:r>
            <a:r>
              <a:rPr lang="en-CA" sz="1200" b="1" dirty="0">
                <a:solidFill>
                  <a:srgbClr val="333333"/>
                </a:solidFill>
                <a:latin typeface="Open Sans"/>
                <a:ea typeface="Open Sans"/>
                <a:cs typeface="Open Sans"/>
              </a:rPr>
              <a:t>chlamydia</a:t>
            </a:r>
            <a:r>
              <a:rPr lang="en-CA" sz="1200" dirty="0">
                <a:solidFill>
                  <a:srgbClr val="333333"/>
                </a:solidFill>
                <a:latin typeface="Open Sans"/>
                <a:ea typeface="Open Sans"/>
                <a:cs typeface="Open Sans"/>
              </a:rPr>
              <a:t> and </a:t>
            </a:r>
            <a:r>
              <a:rPr lang="en-CA" sz="1200" b="1" dirty="0">
                <a:solidFill>
                  <a:srgbClr val="333333"/>
                </a:solidFill>
                <a:latin typeface="Open Sans"/>
                <a:ea typeface="Open Sans"/>
                <a:cs typeface="Open Sans"/>
              </a:rPr>
              <a:t>gonorrhea</a:t>
            </a:r>
            <a:r>
              <a:rPr lang="en-CA" sz="1200" dirty="0">
                <a:solidFill>
                  <a:srgbClr val="333333"/>
                </a:solidFill>
                <a:latin typeface="Open Sans"/>
                <a:ea typeface="Open Sans"/>
                <a:cs typeface="Open Sans"/>
              </a:rPr>
              <a:t> testing; the Quick Test Clinic might be right for you. There is no health care provider at this clinic. You simply fill out a form and give a sample, no appointment necessary!</a:t>
            </a:r>
          </a:p>
          <a:p>
            <a:pPr algn="l"/>
            <a:r>
              <a:rPr lang="en-CA" sz="1200" b="1" dirty="0">
                <a:solidFill>
                  <a:srgbClr val="333333"/>
                </a:solidFill>
                <a:latin typeface="Open Sans"/>
                <a:ea typeface="Open Sans"/>
                <a:cs typeface="Open Sans"/>
              </a:rPr>
              <a:t>Please do not attend this clinic if you have symptoms</a:t>
            </a:r>
            <a:r>
              <a:rPr lang="en-CA" sz="1200" dirty="0">
                <a:solidFill>
                  <a:srgbClr val="333333"/>
                </a:solidFill>
                <a:latin typeface="Open Sans"/>
                <a:ea typeface="Open Sans"/>
                <a:cs typeface="Open Sans"/>
              </a:rPr>
              <a:t>. Book an in-person assessment with your family doctor, student health services, or visit a walk-in clinic. </a:t>
            </a:r>
          </a:p>
          <a:p>
            <a:endParaRPr lang="en-CA" sz="1200" dirty="0"/>
          </a:p>
          <a:p>
            <a:r>
              <a:rPr lang="en-CA" sz="1200" dirty="0"/>
              <a:t>A health card is not required to attend this clinic.</a:t>
            </a:r>
            <a:endParaRPr lang="en-CA" sz="1200" dirty="0">
              <a:cs typeface="Calibri"/>
            </a:endParaRPr>
          </a:p>
          <a:p>
            <a:endParaRPr lang="en-CA" sz="1200" dirty="0"/>
          </a:p>
          <a:p>
            <a:r>
              <a:rPr lang="en-CA" sz="1200" dirty="0"/>
              <a:t>Please check the HPE Public Health website for up to date clinic information as well as a list of other Quick Test clinics available in HPEPH at:</a:t>
            </a:r>
            <a:endParaRPr lang="en-CA" sz="1200" dirty="0">
              <a:cs typeface="Calibri"/>
            </a:endParaRPr>
          </a:p>
          <a:p>
            <a:r>
              <a:rPr lang="en-CA" sz="1200" dirty="0">
                <a:cs typeface="Calibri"/>
              </a:rPr>
              <a:t>https://www.hpepublichealth.ca/clinic/sexual-health-clinic/#quick</a:t>
            </a:r>
          </a:p>
          <a:p>
            <a:endParaRPr lang="en-CA" sz="1200" dirty="0">
              <a:cs typeface="Calibri"/>
            </a:endParaRPr>
          </a:p>
          <a:p>
            <a:endParaRPr lang="en-CA"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A0A0A"/>
                </a:solidFill>
                <a:effectLst/>
                <a:latin typeface="Open Sans" panose="020B0606030504020204" pitchFamily="34" charset="0"/>
              </a:rPr>
              <a:t>You can also visit your secondary school public health nurse (if your school offers a public health clinic).</a:t>
            </a:r>
            <a:endParaRPr lang="en-US" b="0" i="0" dirty="0">
              <a:solidFill>
                <a:srgbClr val="0A0A0A"/>
              </a:solidFill>
              <a:effectLst/>
              <a:latin typeface="Open Sans" panose="020B0606030504020204" pitchFamily="34"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62</a:t>
            </a:fld>
            <a:endParaRPr lang="en-CA"/>
          </a:p>
        </p:txBody>
      </p:sp>
    </p:spTree>
    <p:extLst>
      <p:ext uri="{BB962C8B-B14F-4D97-AF65-F5344CB8AC3E}">
        <p14:creationId xmlns:p14="http://schemas.microsoft.com/office/powerpoint/2010/main" val="17193266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rgbClr val="000000"/>
                </a:solidFill>
                <a:latin typeface="+mn-lt"/>
                <a:ea typeface="Calibri" panose="020F0502020204030204" pitchFamily="34" charset="0"/>
                <a:cs typeface="Times New Roman" panose="02020603050405020304" pitchFamily="18" charset="0"/>
              </a:rPr>
              <a:t>Review content on the slide with students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63</a:t>
            </a:fld>
            <a:endParaRPr lang="en-CA"/>
          </a:p>
        </p:txBody>
      </p:sp>
    </p:spTree>
    <p:extLst>
      <p:ext uri="{BB962C8B-B14F-4D97-AF65-F5344CB8AC3E}">
        <p14:creationId xmlns:p14="http://schemas.microsoft.com/office/powerpoint/2010/main" val="35932069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dirty="0"/>
              <a:t>Play the STBBI Trivia Game to cover more information with students in an interactive way.</a:t>
            </a:r>
          </a:p>
          <a:p>
            <a:endParaRPr lang="en-CA" sz="1000" dirty="0"/>
          </a:p>
          <a:p>
            <a:endParaRPr lang="en-CA" sz="1000" dirty="0"/>
          </a:p>
          <a:p>
            <a:pPr>
              <a:lnSpc>
                <a:spcPct val="119000"/>
              </a:lnSpc>
              <a:spcAft>
                <a:spcPts val="599"/>
              </a:spcAft>
            </a:pPr>
            <a:r>
              <a:rPr lang="en-CA" sz="1000" b="1" kern="1400" dirty="0">
                <a:solidFill>
                  <a:srgbClr val="000000"/>
                </a:solidFill>
                <a:latin typeface="Calibri" panose="020F0502020204030204" pitchFamily="34" charset="0"/>
              </a:rPr>
              <a:t>Materials:</a:t>
            </a:r>
            <a:endParaRPr lang="en-CA" sz="1000" kern="1400" dirty="0">
              <a:solidFill>
                <a:srgbClr val="000000"/>
              </a:solidFill>
              <a:latin typeface="Calibri" panose="020F0502020204030204" pitchFamily="34" charset="0"/>
            </a:endParaRPr>
          </a:p>
          <a:p>
            <a:pPr marL="285293" indent="-285293">
              <a:lnSpc>
                <a:spcPct val="119000"/>
              </a:lnSpc>
              <a:spcAft>
                <a:spcPts val="599"/>
              </a:spcAft>
              <a:buFont typeface="Arial" panose="020B0604020202020204" pitchFamily="34" charset="0"/>
              <a:buChar char="•"/>
            </a:pPr>
            <a:r>
              <a:rPr lang="en-CA" sz="1000" kern="1400" dirty="0">
                <a:solidFill>
                  <a:srgbClr val="000000"/>
                </a:solidFill>
                <a:latin typeface="Calibri" panose="020F0502020204030204" pitchFamily="34" charset="0"/>
              </a:rPr>
              <a:t>Scoreboard (chalk and chalkboard, or marker and paper)</a:t>
            </a:r>
          </a:p>
          <a:p>
            <a:pPr>
              <a:lnSpc>
                <a:spcPct val="119000"/>
              </a:lnSpc>
              <a:spcAft>
                <a:spcPts val="599"/>
              </a:spcAft>
              <a:tabLst>
                <a:tab pos="-2058672845" algn="l"/>
              </a:tabLst>
            </a:pPr>
            <a:r>
              <a:rPr lang="en-CA" sz="1000" kern="1400" dirty="0">
                <a:solidFill>
                  <a:srgbClr val="000000"/>
                </a:solidFill>
                <a:latin typeface="Calibri" panose="020F0502020204030204" pitchFamily="34" charset="0"/>
              </a:rPr>
              <a:t>	*Note: this could also be done with a show of hands and not keeping score.</a:t>
            </a:r>
          </a:p>
          <a:p>
            <a:pPr>
              <a:lnSpc>
                <a:spcPct val="119000"/>
              </a:lnSpc>
              <a:spcAft>
                <a:spcPts val="599"/>
              </a:spcAft>
            </a:pPr>
            <a:r>
              <a:rPr lang="en-CA" sz="1000" kern="1400" dirty="0">
                <a:solidFill>
                  <a:srgbClr val="000000"/>
                </a:solidFill>
                <a:latin typeface="Calibri" panose="020F0502020204030204" pitchFamily="34" charset="0"/>
              </a:rPr>
              <a:t> </a:t>
            </a:r>
          </a:p>
          <a:p>
            <a:pPr>
              <a:lnSpc>
                <a:spcPct val="119000"/>
              </a:lnSpc>
              <a:spcAft>
                <a:spcPts val="599"/>
              </a:spcAft>
            </a:pPr>
            <a:r>
              <a:rPr lang="en-CA" sz="1000" b="1" kern="1400" dirty="0">
                <a:solidFill>
                  <a:srgbClr val="000000"/>
                </a:solidFill>
                <a:latin typeface="Calibri" panose="020F0502020204030204" pitchFamily="34" charset="0"/>
              </a:rPr>
              <a:t>Activity:</a:t>
            </a:r>
            <a:endParaRPr lang="en-CA" sz="1000" kern="1400" dirty="0">
              <a:solidFill>
                <a:srgbClr val="000000"/>
              </a:solidFill>
              <a:latin typeface="Calibri" panose="020F0502020204030204" pitchFamily="34" charset="0"/>
            </a:endParaRPr>
          </a:p>
          <a:p>
            <a:pPr marL="228234" indent="-228234">
              <a:lnSpc>
                <a:spcPct val="119000"/>
              </a:lnSpc>
              <a:spcAft>
                <a:spcPts val="599"/>
              </a:spcAft>
            </a:pPr>
            <a:r>
              <a:rPr lang="en-CA" sz="1000" kern="1400" dirty="0">
                <a:solidFill>
                  <a:srgbClr val="000000"/>
                </a:solidFill>
                <a:latin typeface="Calibri" panose="020F0502020204030204" pitchFamily="34" charset="0"/>
              </a:rPr>
              <a:t>1. Divide the class into two teams. Use the interactive PowerPoint STBBI Trivia Game available on the USB included in the Sexuality Teaching Kit or write the topic area on the board.  Assign point values to each question in each topic area (ex: 10 points for Question 1, 20 points for question 2 etc.).  It is suggested that the questions with the lowest point value are completed first, as the knowledge builds as the points value gets higher. </a:t>
            </a:r>
          </a:p>
          <a:p>
            <a:pPr marL="228234" indent="-228234">
              <a:lnSpc>
                <a:spcPct val="119000"/>
              </a:lnSpc>
              <a:spcAft>
                <a:spcPts val="599"/>
              </a:spcAft>
            </a:pPr>
            <a:r>
              <a:rPr lang="en-CA" sz="1000" kern="1400" dirty="0">
                <a:solidFill>
                  <a:srgbClr val="000000"/>
                </a:solidFill>
                <a:latin typeface="Calibri" panose="020F0502020204030204" pitchFamily="34" charset="0"/>
              </a:rPr>
              <a:t>    There is a total of 5 categories with 5 questions in each category.</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1: Safety First</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2: To Share or Not to Share</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3: Miscellaneous</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4: What’s Up With That</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5: End Result </a:t>
            </a:r>
          </a:p>
          <a:p>
            <a:pPr marL="228234" indent="-228234">
              <a:lnSpc>
                <a:spcPct val="119000"/>
              </a:lnSpc>
              <a:spcAft>
                <a:spcPts val="599"/>
              </a:spcAft>
            </a:pPr>
            <a:r>
              <a:rPr lang="en-CA" sz="1000" kern="1400" dirty="0">
                <a:solidFill>
                  <a:srgbClr val="000000"/>
                </a:solidFill>
                <a:latin typeface="Calibri" panose="020F0502020204030204" pitchFamily="34" charset="0"/>
              </a:rPr>
              <a:t>2. Rotate between the teams in providing the answers to the questions for the specific values. If a team answers incorrectly, the opposing team can “steal” the point value with a correct answer. Continue alternating play until all categories are completed or a specific time period has elapsed.</a:t>
            </a:r>
          </a:p>
          <a:p>
            <a:pPr marL="228234" indent="-228234">
              <a:lnSpc>
                <a:spcPct val="119000"/>
              </a:lnSpc>
              <a:spcAft>
                <a:spcPts val="599"/>
              </a:spcAft>
            </a:pPr>
            <a:r>
              <a:rPr lang="en-CA" sz="1000" kern="1400" dirty="0">
                <a:solidFill>
                  <a:srgbClr val="000000"/>
                </a:solidFill>
                <a:latin typeface="Calibri" panose="020F0502020204030204" pitchFamily="34" charset="0"/>
              </a:rPr>
              <a:t>3. Alternate between groups and keep track of the points on the chalkboard or paper.</a:t>
            </a:r>
          </a:p>
          <a:p>
            <a:pPr>
              <a:lnSpc>
                <a:spcPct val="119000"/>
              </a:lnSpc>
              <a:spcAft>
                <a:spcPts val="599"/>
              </a:spcAft>
            </a:pPr>
            <a:r>
              <a:rPr lang="en-CA" sz="1000" kern="1400" dirty="0">
                <a:solidFill>
                  <a:srgbClr val="000000"/>
                </a:solidFill>
                <a:latin typeface="Calibri" panose="020F0502020204030204" pitchFamily="34" charset="0"/>
              </a:rPr>
              <a:t> </a:t>
            </a:r>
          </a:p>
          <a:p>
            <a:r>
              <a:rPr lang="en-CA" sz="1000" b="1" dirty="0"/>
              <a:t>NOTE to educator:  </a:t>
            </a:r>
            <a:r>
              <a:rPr lang="en-CA" sz="1000" dirty="0"/>
              <a:t>The questions will NOT disappear from the trivia game board after they have been selected, therefore it will be important to keep track of which questions have already been asked/completed.</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64</a:t>
            </a:fld>
            <a:endParaRPr lang="en-CA"/>
          </a:p>
        </p:txBody>
      </p:sp>
    </p:spTree>
    <p:extLst>
      <p:ext uri="{BB962C8B-B14F-4D97-AF65-F5344CB8AC3E}">
        <p14:creationId xmlns:p14="http://schemas.microsoft.com/office/powerpoint/2010/main" val="25604597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65</a:t>
            </a:fld>
            <a:endParaRPr lang="en-CA"/>
          </a:p>
        </p:txBody>
      </p:sp>
    </p:spTree>
    <p:extLst>
      <p:ext uri="{BB962C8B-B14F-4D97-AF65-F5344CB8AC3E}">
        <p14:creationId xmlns:p14="http://schemas.microsoft.com/office/powerpoint/2010/main" val="280452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66</a:t>
            </a:fld>
            <a:endParaRPr lang="en-CA"/>
          </a:p>
        </p:txBody>
      </p:sp>
    </p:spTree>
    <p:extLst>
      <p:ext uri="{BB962C8B-B14F-4D97-AF65-F5344CB8AC3E}">
        <p14:creationId xmlns:p14="http://schemas.microsoft.com/office/powerpoint/2010/main" val="23240355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67</a:t>
            </a:fld>
            <a:endParaRPr lang="en-CA"/>
          </a:p>
        </p:txBody>
      </p:sp>
    </p:spTree>
    <p:extLst>
      <p:ext uri="{BB962C8B-B14F-4D97-AF65-F5344CB8AC3E}">
        <p14:creationId xmlns:p14="http://schemas.microsoft.com/office/powerpoint/2010/main" val="24650043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68</a:t>
            </a:fld>
            <a:endParaRPr lang="en-CA"/>
          </a:p>
        </p:txBody>
      </p:sp>
    </p:spTree>
    <p:extLst>
      <p:ext uri="{BB962C8B-B14F-4D97-AF65-F5344CB8AC3E}">
        <p14:creationId xmlns:p14="http://schemas.microsoft.com/office/powerpoint/2010/main" val="7829314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69</a:t>
            </a:fld>
            <a:endParaRPr lang="en-CA"/>
          </a:p>
        </p:txBody>
      </p:sp>
    </p:spTree>
    <p:extLst>
      <p:ext uri="{BB962C8B-B14F-4D97-AF65-F5344CB8AC3E}">
        <p14:creationId xmlns:p14="http://schemas.microsoft.com/office/powerpoint/2010/main" val="31814145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82</a:t>
            </a:fld>
            <a:endParaRPr lang="en-CA"/>
          </a:p>
        </p:txBody>
      </p:sp>
    </p:spTree>
    <p:extLst>
      <p:ext uri="{BB962C8B-B14F-4D97-AF65-F5344CB8AC3E}">
        <p14:creationId xmlns:p14="http://schemas.microsoft.com/office/powerpoint/2010/main" val="2715526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DF89DEC-9752-44A4-915D-D6F3F8A2DE81}" type="slidenum">
              <a:rPr lang="en-CA" smtClean="0"/>
              <a:t>99</a:t>
            </a:fld>
            <a:endParaRPr lang="en-CA"/>
          </a:p>
        </p:txBody>
      </p:sp>
    </p:spTree>
    <p:extLst>
      <p:ext uri="{BB962C8B-B14F-4D97-AF65-F5344CB8AC3E}">
        <p14:creationId xmlns:p14="http://schemas.microsoft.com/office/powerpoint/2010/main" val="262337468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104</a:t>
            </a:fld>
            <a:endParaRPr lang="en-CA"/>
          </a:p>
        </p:txBody>
      </p:sp>
    </p:spTree>
    <p:extLst>
      <p:ext uri="{BB962C8B-B14F-4D97-AF65-F5344CB8AC3E}">
        <p14:creationId xmlns:p14="http://schemas.microsoft.com/office/powerpoint/2010/main" val="14787570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School health clinics are offered in HPE Public and Catholic Secondary Schools.</a:t>
            </a:r>
          </a:p>
          <a:p>
            <a:endParaRPr lang="en-US" dirty="0"/>
          </a:p>
          <a:p>
            <a:r>
              <a:rPr lang="en-US" dirty="0"/>
              <a:t>*Some services may differ in ALCDSB Schools.</a:t>
            </a:r>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128</a:t>
            </a:fld>
            <a:endParaRPr lang="en-CA"/>
          </a:p>
        </p:txBody>
      </p:sp>
    </p:spTree>
    <p:extLst>
      <p:ext uri="{BB962C8B-B14F-4D97-AF65-F5344CB8AC3E}">
        <p14:creationId xmlns:p14="http://schemas.microsoft.com/office/powerpoint/2010/main" val="23111188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7">
              <a:defRPr/>
            </a:pPr>
            <a:r>
              <a:rPr lang="en-US" sz="1200"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129</a:t>
            </a:fld>
            <a:endParaRPr lang="en-CA"/>
          </a:p>
        </p:txBody>
      </p:sp>
    </p:spTree>
    <p:extLst>
      <p:ext uri="{BB962C8B-B14F-4D97-AF65-F5344CB8AC3E}">
        <p14:creationId xmlns:p14="http://schemas.microsoft.com/office/powerpoint/2010/main" val="26947940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6FBD-5508-3EFB-A9B5-51F54146A054}"/>
              </a:ext>
            </a:extLst>
          </p:cNvPr>
          <p:cNvSpPr>
            <a:spLocks noGrp="1"/>
          </p:cNvSpPr>
          <p:nvPr>
            <p:ph type="ctrTitle"/>
          </p:nvPr>
        </p:nvSpPr>
        <p:spPr>
          <a:xfrm>
            <a:off x="4157931" y="3822551"/>
            <a:ext cx="7806905" cy="946440"/>
          </a:xfrm>
        </p:spPr>
        <p:txBody>
          <a:bodyPr anchor="b">
            <a:noAutofit/>
          </a:bodyPr>
          <a:lstStyle>
            <a:lvl1pPr algn="r">
              <a:defRPr sz="5400">
                <a:solidFill>
                  <a:srgbClr val="005A96"/>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F23CD5EB-1954-3912-1D27-A610BD3D23A5}"/>
              </a:ext>
            </a:extLst>
          </p:cNvPr>
          <p:cNvSpPr>
            <a:spLocks noGrp="1"/>
          </p:cNvSpPr>
          <p:nvPr>
            <p:ph type="subTitle" idx="1"/>
          </p:nvPr>
        </p:nvSpPr>
        <p:spPr>
          <a:xfrm>
            <a:off x="5497660" y="4986458"/>
            <a:ext cx="6467178" cy="527795"/>
          </a:xfrm>
        </p:spPr>
        <p:txBody>
          <a:bodyPr/>
          <a:lstStyle>
            <a:lvl1pPr marL="0" indent="0" algn="r">
              <a:buNone/>
              <a:defRPr sz="2400">
                <a:solidFill>
                  <a:srgbClr val="005A9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Date Placeholder 3">
            <a:extLst>
              <a:ext uri="{FF2B5EF4-FFF2-40B4-BE49-F238E27FC236}">
                <a16:creationId xmlns:a16="http://schemas.microsoft.com/office/drawing/2014/main" id="{FFBD6412-5B1D-1368-F84F-B24C62C80EFD}"/>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5" name="Footer Placeholder 4">
            <a:extLst>
              <a:ext uri="{FF2B5EF4-FFF2-40B4-BE49-F238E27FC236}">
                <a16:creationId xmlns:a16="http://schemas.microsoft.com/office/drawing/2014/main" id="{2EF02708-DE09-46F1-2244-E9FFF244A7E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4DACF38-7D73-738E-B0C4-7DFB01D423C3}"/>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8" name="Rectangle 7">
            <a:extLst>
              <a:ext uri="{FF2B5EF4-FFF2-40B4-BE49-F238E27FC236}">
                <a16:creationId xmlns:a16="http://schemas.microsoft.com/office/drawing/2014/main" id="{18B70ABD-1A3A-33E5-CAA0-D1561E499E57}"/>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a:extLst>
              <a:ext uri="{FF2B5EF4-FFF2-40B4-BE49-F238E27FC236}">
                <a16:creationId xmlns:a16="http://schemas.microsoft.com/office/drawing/2014/main" id="{141D413A-3E0E-B0EB-D32A-A8A371F40BD2}"/>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D27831BE-41EC-CAC1-EAB8-B7AE07A10121}"/>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F0698967-0DE1-001F-E3A3-83239898871B}"/>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B6CB15D2-4164-8F8B-360F-D4F5B24ECF8F}"/>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a:extLst>
              <a:ext uri="{FF2B5EF4-FFF2-40B4-BE49-F238E27FC236}">
                <a16:creationId xmlns:a16="http://schemas.microsoft.com/office/drawing/2014/main" id="{2FAAD7B1-1442-1069-EE3F-D85D220A1784}"/>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a:extLst>
              <a:ext uri="{FF2B5EF4-FFF2-40B4-BE49-F238E27FC236}">
                <a16:creationId xmlns:a16="http://schemas.microsoft.com/office/drawing/2014/main" id="{CB7626FE-8E7E-2C63-EF36-A90EF68D7A15}"/>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FCF03277-DB2F-3916-E46C-497D3F3C7BCD}"/>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F8D75CC4-B5B3-DD88-E3C7-1AFA9C248F4D}"/>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0B649436-834E-0FE8-BBAE-326B72380065}"/>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CE4FB677-86E3-C55B-A70B-26DFDF1E99CF}"/>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a:extLst>
              <a:ext uri="{FF2B5EF4-FFF2-40B4-BE49-F238E27FC236}">
                <a16:creationId xmlns:a16="http://schemas.microsoft.com/office/drawing/2014/main" id="{8CFED3F7-8793-3D22-87C9-EED2325ED904}"/>
              </a:ext>
            </a:extLst>
          </p:cNvPr>
          <p:cNvSpPr/>
          <p:nvPr/>
        </p:nvSpPr>
        <p:spPr>
          <a:xfrm>
            <a:off x="1804712"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descr="A logo with people in the middle&#10;&#10;Description automatically generated">
            <a:extLst>
              <a:ext uri="{FF2B5EF4-FFF2-40B4-BE49-F238E27FC236}">
                <a16:creationId xmlns:a16="http://schemas.microsoft.com/office/drawing/2014/main" id="{F6EA0E16-288F-2105-1F51-E41604F91B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Tree>
    <p:extLst>
      <p:ext uri="{BB962C8B-B14F-4D97-AF65-F5344CB8AC3E}">
        <p14:creationId xmlns:p14="http://schemas.microsoft.com/office/powerpoint/2010/main" val="596330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773D3-7124-74FF-5515-3B98E62E497E}"/>
              </a:ext>
            </a:extLst>
          </p:cNvPr>
          <p:cNvSpPr>
            <a:spLocks noGrp="1"/>
          </p:cNvSpPr>
          <p:nvPr>
            <p:ph type="title"/>
          </p:nvPr>
        </p:nvSpPr>
        <p:spPr>
          <a:xfrm>
            <a:off x="361950" y="365126"/>
            <a:ext cx="7410450" cy="730250"/>
          </a:xfrm>
        </p:spPr>
        <p:txBody>
          <a:bodyPr>
            <a:normAutofit/>
          </a:bodyPr>
          <a:lstStyle>
            <a:lvl1pPr>
              <a:defRPr sz="4000" b="1"/>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100ACFA8-6DFD-5B03-3C0D-57CDC8CE007A}"/>
              </a:ext>
            </a:extLst>
          </p:cNvPr>
          <p:cNvSpPr>
            <a:spLocks noGrp="1"/>
          </p:cNvSpPr>
          <p:nvPr>
            <p:ph idx="1"/>
          </p:nvPr>
        </p:nvSpPr>
        <p:spPr>
          <a:xfrm>
            <a:off x="361950" y="1343025"/>
            <a:ext cx="7410450" cy="1875800"/>
          </a:xfrm>
        </p:spPr>
        <p:txBody>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43DA468D-DDA8-4834-8EA3-291A62375C1D}"/>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5" name="Footer Placeholder 4">
            <a:extLst>
              <a:ext uri="{FF2B5EF4-FFF2-40B4-BE49-F238E27FC236}">
                <a16:creationId xmlns:a16="http://schemas.microsoft.com/office/drawing/2014/main" id="{4D6D70A3-2323-7BDB-1B95-D2EC20FF6E5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FABBE38-14D0-4AA3-BB43-B1FD5C34BB8D}"/>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7" name="Rectangle 6">
            <a:extLst>
              <a:ext uri="{FF2B5EF4-FFF2-40B4-BE49-F238E27FC236}">
                <a16:creationId xmlns:a16="http://schemas.microsoft.com/office/drawing/2014/main" id="{1A71CDCB-EE01-FC06-0E1E-2F38317ACE3F}"/>
              </a:ext>
            </a:extLst>
          </p:cNvPr>
          <p:cNvSpPr/>
          <p:nvPr userDrawn="1"/>
        </p:nvSpPr>
        <p:spPr>
          <a:xfrm>
            <a:off x="0" y="3429000"/>
            <a:ext cx="12192000" cy="34290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A logo with people in the middle&#10;&#10;Description automatically generated">
            <a:extLst>
              <a:ext uri="{FF2B5EF4-FFF2-40B4-BE49-F238E27FC236}">
                <a16:creationId xmlns:a16="http://schemas.microsoft.com/office/drawing/2014/main" id="{84F1CB8C-37FE-05DE-F48C-C74C330C73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
        <p:nvSpPr>
          <p:cNvPr id="11" name="Rectangle 10">
            <a:extLst>
              <a:ext uri="{FF2B5EF4-FFF2-40B4-BE49-F238E27FC236}">
                <a16:creationId xmlns:a16="http://schemas.microsoft.com/office/drawing/2014/main" id="{46A734F6-F468-28E4-8956-BF340107CCCC}"/>
              </a:ext>
            </a:extLst>
          </p:cNvPr>
          <p:cNvSpPr/>
          <p:nvPr userDrawn="1"/>
        </p:nvSpPr>
        <p:spPr>
          <a:xfrm>
            <a:off x="9411550" y="0"/>
            <a:ext cx="1393200" cy="2162175"/>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a:extLst>
              <a:ext uri="{FF2B5EF4-FFF2-40B4-BE49-F238E27FC236}">
                <a16:creationId xmlns:a16="http://schemas.microsoft.com/office/drawing/2014/main" id="{85775A1C-406D-C05C-E6A9-FC39846B43D3}"/>
              </a:ext>
            </a:extLst>
          </p:cNvPr>
          <p:cNvSpPr/>
          <p:nvPr userDrawn="1"/>
        </p:nvSpPr>
        <p:spPr>
          <a:xfrm>
            <a:off x="10800653" y="-12700"/>
            <a:ext cx="1393200" cy="4175125"/>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0EBAA7F0-2D3B-6B7A-8021-237D81817AE7}"/>
              </a:ext>
            </a:extLst>
          </p:cNvPr>
          <p:cNvSpPr/>
          <p:nvPr userDrawn="1"/>
        </p:nvSpPr>
        <p:spPr>
          <a:xfrm>
            <a:off x="10800653" y="76200"/>
            <a:ext cx="1393200" cy="13932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B2E835E6-893C-0655-829B-A3A4C569B24B}"/>
              </a:ext>
            </a:extLst>
          </p:cNvPr>
          <p:cNvSpPr/>
          <p:nvPr userDrawn="1"/>
        </p:nvSpPr>
        <p:spPr>
          <a:xfrm>
            <a:off x="8004527" y="597979"/>
            <a:ext cx="1393200" cy="1393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35271E04-4777-06B4-E79D-BA0517C2294D}"/>
              </a:ext>
            </a:extLst>
          </p:cNvPr>
          <p:cNvSpPr/>
          <p:nvPr userDrawn="1"/>
        </p:nvSpPr>
        <p:spPr>
          <a:xfrm>
            <a:off x="10800297" y="3406688"/>
            <a:ext cx="1393912" cy="1393912"/>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8" name="Oval 17">
            <a:extLst>
              <a:ext uri="{FF2B5EF4-FFF2-40B4-BE49-F238E27FC236}">
                <a16:creationId xmlns:a16="http://schemas.microsoft.com/office/drawing/2014/main" id="{B52D9453-F4FE-94F8-FB8D-E8F591CBCE7E}"/>
              </a:ext>
            </a:extLst>
          </p:cNvPr>
          <p:cNvSpPr/>
          <p:nvPr userDrawn="1"/>
        </p:nvSpPr>
        <p:spPr>
          <a:xfrm>
            <a:off x="9411550" y="1454779"/>
            <a:ext cx="1393200" cy="13932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Content Placeholder 2">
            <a:extLst>
              <a:ext uri="{FF2B5EF4-FFF2-40B4-BE49-F238E27FC236}">
                <a16:creationId xmlns:a16="http://schemas.microsoft.com/office/drawing/2014/main" id="{0911A392-9777-2229-9730-ABD239C78D6C}"/>
              </a:ext>
            </a:extLst>
          </p:cNvPr>
          <p:cNvSpPr>
            <a:spLocks noGrp="1"/>
          </p:cNvSpPr>
          <p:nvPr>
            <p:ph idx="13"/>
          </p:nvPr>
        </p:nvSpPr>
        <p:spPr>
          <a:xfrm>
            <a:off x="361950" y="3761640"/>
            <a:ext cx="7410450" cy="1875800"/>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191990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0015-08B2-5324-58FA-6BEF49254D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982824F-313D-0BC8-9F7D-2481703A78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327A37-4625-FC67-57D4-008475882823}"/>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5" name="Footer Placeholder 4">
            <a:extLst>
              <a:ext uri="{FF2B5EF4-FFF2-40B4-BE49-F238E27FC236}">
                <a16:creationId xmlns:a16="http://schemas.microsoft.com/office/drawing/2014/main" id="{5E015882-9699-D9CD-9674-620E965B375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46EC463-D6C5-3BF0-9C7D-A7C4620C580A}"/>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3797605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F3615-A3B0-96FE-FA09-90D988D937A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172C54C-84E2-60EE-796B-38D0FC273F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A2DE7B6-F231-953B-375B-10DF394B91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3967508-70F4-3B51-6DE4-EA0A7CBEE02E}"/>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613C1DD1-D869-30D8-B0F1-98CE35687E4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A399782-C4C5-894A-8626-0CA5389C5F05}"/>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4226645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263F444-7421-236F-5786-2B579E235F08}"/>
              </a:ext>
            </a:extLst>
          </p:cNvPr>
          <p:cNvSpPr/>
          <p:nvPr userDrawn="1"/>
        </p:nvSpPr>
        <p:spPr>
          <a:xfrm>
            <a:off x="0" y="1012827"/>
            <a:ext cx="6096000" cy="4884265"/>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016365AE-43EF-BE16-B302-C9F648BD3A80}"/>
              </a:ext>
            </a:extLst>
          </p:cNvPr>
          <p:cNvSpPr/>
          <p:nvPr userDrawn="1"/>
        </p:nvSpPr>
        <p:spPr>
          <a:xfrm>
            <a:off x="0" y="1"/>
            <a:ext cx="12192000" cy="1012826"/>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47448B6-C5BA-CCDA-CFDB-CE54C92E83C2}"/>
              </a:ext>
            </a:extLst>
          </p:cNvPr>
          <p:cNvSpPr>
            <a:spLocks noGrp="1"/>
          </p:cNvSpPr>
          <p:nvPr>
            <p:ph type="title"/>
          </p:nvPr>
        </p:nvSpPr>
        <p:spPr>
          <a:xfrm>
            <a:off x="226244" y="237307"/>
            <a:ext cx="11717286" cy="539848"/>
          </a:xfrm>
        </p:spPr>
        <p:txBody>
          <a:bodyPr>
            <a:normAutofit/>
          </a:bodyPr>
          <a:lstStyle>
            <a:lvl1pPr algn="ctr">
              <a:defRPr sz="4000" b="1"/>
            </a:lvl1p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879F5480-33B5-047E-3AD3-827ACA8F4ED8}"/>
              </a:ext>
            </a:extLst>
          </p:cNvPr>
          <p:cNvSpPr>
            <a:spLocks noGrp="1"/>
          </p:cNvSpPr>
          <p:nvPr>
            <p:ph type="body" idx="1"/>
          </p:nvPr>
        </p:nvSpPr>
        <p:spPr>
          <a:xfrm>
            <a:off x="226244" y="1268208"/>
            <a:ext cx="5561814"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F651BBA-D76D-EF9E-F097-0FD41A29A16D}"/>
              </a:ext>
            </a:extLst>
          </p:cNvPr>
          <p:cNvSpPr>
            <a:spLocks noGrp="1"/>
          </p:cNvSpPr>
          <p:nvPr>
            <p:ph sz="half" idx="2"/>
          </p:nvPr>
        </p:nvSpPr>
        <p:spPr>
          <a:xfrm>
            <a:off x="226244" y="2092120"/>
            <a:ext cx="5561814" cy="33920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a:extLst>
              <a:ext uri="{FF2B5EF4-FFF2-40B4-BE49-F238E27FC236}">
                <a16:creationId xmlns:a16="http://schemas.microsoft.com/office/drawing/2014/main" id="{DC886D2C-EE0F-6E94-2E7F-CCA99D7221FB}"/>
              </a:ext>
            </a:extLst>
          </p:cNvPr>
          <p:cNvSpPr>
            <a:spLocks noGrp="1"/>
          </p:cNvSpPr>
          <p:nvPr>
            <p:ph type="body" sz="quarter" idx="3"/>
          </p:nvPr>
        </p:nvSpPr>
        <p:spPr>
          <a:xfrm>
            <a:off x="6381716" y="1268208"/>
            <a:ext cx="5561814"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E3AA0D4-985F-229B-B764-41E1AE81BF49}"/>
              </a:ext>
            </a:extLst>
          </p:cNvPr>
          <p:cNvSpPr>
            <a:spLocks noGrp="1"/>
          </p:cNvSpPr>
          <p:nvPr>
            <p:ph sz="quarter" idx="4"/>
          </p:nvPr>
        </p:nvSpPr>
        <p:spPr>
          <a:xfrm>
            <a:off x="6381716" y="2092120"/>
            <a:ext cx="5561814"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 name="Date Placeholder 6">
            <a:extLst>
              <a:ext uri="{FF2B5EF4-FFF2-40B4-BE49-F238E27FC236}">
                <a16:creationId xmlns:a16="http://schemas.microsoft.com/office/drawing/2014/main" id="{F8A5A767-0817-A735-C446-657113B7669E}"/>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8" name="Footer Placeholder 7">
            <a:extLst>
              <a:ext uri="{FF2B5EF4-FFF2-40B4-BE49-F238E27FC236}">
                <a16:creationId xmlns:a16="http://schemas.microsoft.com/office/drawing/2014/main" id="{B8741FFA-0EE6-BDAC-4D78-9FED888BA73B}"/>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EDB2AC82-4BB9-FB2E-C23C-4BF89892C1AE}"/>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0" name="Rectangle 9">
            <a:extLst>
              <a:ext uri="{FF2B5EF4-FFF2-40B4-BE49-F238E27FC236}">
                <a16:creationId xmlns:a16="http://schemas.microsoft.com/office/drawing/2014/main" id="{99C742E7-14CC-2391-864E-1B23B6FC9C1B}"/>
              </a:ext>
            </a:extLst>
          </p:cNvPr>
          <p:cNvSpPr/>
          <p:nvPr userDrawn="1"/>
        </p:nvSpPr>
        <p:spPr>
          <a:xfrm>
            <a:off x="0" y="5899355"/>
            <a:ext cx="12192000" cy="958645"/>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222CB043-222B-3445-7988-02B391ED2B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Tree>
    <p:extLst>
      <p:ext uri="{BB962C8B-B14F-4D97-AF65-F5344CB8AC3E}">
        <p14:creationId xmlns:p14="http://schemas.microsoft.com/office/powerpoint/2010/main" val="273274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32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9A67A-2518-F223-6BAE-B0564E6192A3}"/>
              </a:ext>
            </a:extLst>
          </p:cNvPr>
          <p:cNvSpPr>
            <a:spLocks noGrp="1"/>
          </p:cNvSpPr>
          <p:nvPr>
            <p:ph type="title"/>
          </p:nvPr>
        </p:nvSpPr>
        <p:spPr/>
        <p:txBody>
          <a:bodyPr/>
          <a:lstStyle>
            <a:lvl1pPr algn="ctr">
              <a:defRPr b="1">
                <a:solidFill>
                  <a:schemeClr val="bg1"/>
                </a:solidFill>
              </a:defRPr>
            </a:lvl1pPr>
          </a:lstStyle>
          <a:p>
            <a:r>
              <a:rPr lang="en-US" dirty="0"/>
              <a:t>Click to edit Master title style</a:t>
            </a:r>
            <a:endParaRPr lang="en-CA" dirty="0"/>
          </a:p>
        </p:txBody>
      </p:sp>
      <p:sp>
        <p:nvSpPr>
          <p:cNvPr id="3" name="Date Placeholder 2">
            <a:extLst>
              <a:ext uri="{FF2B5EF4-FFF2-40B4-BE49-F238E27FC236}">
                <a16:creationId xmlns:a16="http://schemas.microsoft.com/office/drawing/2014/main" id="{780955CE-C788-5308-2240-140FCBCBF7C6}"/>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4" name="Footer Placeholder 3">
            <a:extLst>
              <a:ext uri="{FF2B5EF4-FFF2-40B4-BE49-F238E27FC236}">
                <a16:creationId xmlns:a16="http://schemas.microsoft.com/office/drawing/2014/main" id="{8BD2BDC7-F4B0-BB4C-8AC4-059E10D8DCC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E8C3236-3817-EB9F-7685-E1F94878C3B8}"/>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6" name="Rectangle 5">
            <a:extLst>
              <a:ext uri="{FF2B5EF4-FFF2-40B4-BE49-F238E27FC236}">
                <a16:creationId xmlns:a16="http://schemas.microsoft.com/office/drawing/2014/main" id="{B9596031-FF44-986E-1156-43D3585D0DE0}"/>
              </a:ext>
            </a:extLst>
          </p:cNvPr>
          <p:cNvSpPr/>
          <p:nvPr userDrawn="1"/>
        </p:nvSpPr>
        <p:spPr>
          <a:xfrm>
            <a:off x="0" y="5899355"/>
            <a:ext cx="12192000" cy="958645"/>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A black background with a black square&#10;&#10;Description automatically generated with medium confidence">
            <a:extLst>
              <a:ext uri="{FF2B5EF4-FFF2-40B4-BE49-F238E27FC236}">
                <a16:creationId xmlns:a16="http://schemas.microsoft.com/office/drawing/2014/main" id="{F10941FD-F465-5553-DFAB-8CED2873E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Tree>
    <p:extLst>
      <p:ext uri="{BB962C8B-B14F-4D97-AF65-F5344CB8AC3E}">
        <p14:creationId xmlns:p14="http://schemas.microsoft.com/office/powerpoint/2010/main" val="4087521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bg1"/>
        </a:solidFill>
        <a:effectLst/>
      </p:bgPr>
    </p:bg>
    <p:spTree>
      <p:nvGrpSpPr>
        <p:cNvPr id="1" name=""/>
        <p:cNvGrpSpPr/>
        <p:nvPr/>
      </p:nvGrpSpPr>
      <p:grpSpPr>
        <a:xfrm>
          <a:off x="0" y="0"/>
          <a:ext cx="0" cy="0"/>
          <a:chOff x="0" y="0"/>
          <a:chExt cx="0" cy="0"/>
        </a:xfrm>
      </p:grpSpPr>
      <p:pic>
        <p:nvPicPr>
          <p:cNvPr id="8" name="Picture 7" descr="A logo with people in the middle&#10;&#10;Description automatically generated">
            <a:extLst>
              <a:ext uri="{FF2B5EF4-FFF2-40B4-BE49-F238E27FC236}">
                <a16:creationId xmlns:a16="http://schemas.microsoft.com/office/drawing/2014/main" id="{C8A0473E-30E8-B453-98E6-4BC540619B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2" name="Title 1">
            <a:extLst>
              <a:ext uri="{FF2B5EF4-FFF2-40B4-BE49-F238E27FC236}">
                <a16:creationId xmlns:a16="http://schemas.microsoft.com/office/drawing/2014/main" id="{B7E9A67A-2518-F223-6BAE-B0564E6192A3}"/>
              </a:ext>
            </a:extLst>
          </p:cNvPr>
          <p:cNvSpPr>
            <a:spLocks noGrp="1"/>
          </p:cNvSpPr>
          <p:nvPr>
            <p:ph type="title"/>
          </p:nvPr>
        </p:nvSpPr>
        <p:spPr>
          <a:xfrm>
            <a:off x="838200" y="136526"/>
            <a:ext cx="10515600" cy="669720"/>
          </a:xfrm>
        </p:spPr>
        <p:txBody>
          <a:bodyPr/>
          <a:lstStyle>
            <a:lvl1pPr algn="ctr">
              <a:defRPr b="1">
                <a:solidFill>
                  <a:schemeClr val="tx1"/>
                </a:solidFill>
              </a:defRPr>
            </a:lvl1pPr>
          </a:lstStyle>
          <a:p>
            <a:r>
              <a:rPr lang="en-US" dirty="0"/>
              <a:t>Click to edit Master title style</a:t>
            </a:r>
            <a:endParaRPr lang="en-CA" dirty="0"/>
          </a:p>
        </p:txBody>
      </p:sp>
      <p:sp>
        <p:nvSpPr>
          <p:cNvPr id="3" name="Date Placeholder 2">
            <a:extLst>
              <a:ext uri="{FF2B5EF4-FFF2-40B4-BE49-F238E27FC236}">
                <a16:creationId xmlns:a16="http://schemas.microsoft.com/office/drawing/2014/main" id="{780955CE-C788-5308-2240-140FCBCBF7C6}"/>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4" name="Footer Placeholder 3">
            <a:extLst>
              <a:ext uri="{FF2B5EF4-FFF2-40B4-BE49-F238E27FC236}">
                <a16:creationId xmlns:a16="http://schemas.microsoft.com/office/drawing/2014/main" id="{8BD2BDC7-F4B0-BB4C-8AC4-059E10D8DCC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E8C3236-3817-EB9F-7685-E1F94878C3B8}"/>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1771796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0325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pic>
        <p:nvPicPr>
          <p:cNvPr id="8" name="Picture 7" descr="A logo with people in the middle&#10;&#10;Description automatically generated">
            <a:extLst>
              <a:ext uri="{FF2B5EF4-FFF2-40B4-BE49-F238E27FC236}">
                <a16:creationId xmlns:a16="http://schemas.microsoft.com/office/drawing/2014/main" id="{E9F5328E-BD3D-54C8-F793-B94C3179E1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Tree>
    <p:extLst>
      <p:ext uri="{BB962C8B-B14F-4D97-AF65-F5344CB8AC3E}">
        <p14:creationId xmlns:p14="http://schemas.microsoft.com/office/powerpoint/2010/main" val="519703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bg>
      <p:bgPr>
        <a:solidFill>
          <a:srgbClr val="F7941E"/>
        </a:solidFill>
        <a:effectLst/>
      </p:bgPr>
    </p:bg>
    <p:spTree>
      <p:nvGrpSpPr>
        <p:cNvPr id="1" name=""/>
        <p:cNvGrpSpPr/>
        <p:nvPr/>
      </p:nvGrpSpPr>
      <p:grpSpPr>
        <a:xfrm>
          <a:off x="0" y="0"/>
          <a:ext cx="0" cy="0"/>
          <a:chOff x="0" y="0"/>
          <a:chExt cx="0" cy="0"/>
        </a:xfrm>
      </p:grpSpPr>
      <p:pic>
        <p:nvPicPr>
          <p:cNvPr id="7" name="Picture 6" descr="A black background with a black square&#10;&#10;Description automatically generated with medium confidence">
            <a:extLst>
              <a:ext uri="{FF2B5EF4-FFF2-40B4-BE49-F238E27FC236}">
                <a16:creationId xmlns:a16="http://schemas.microsoft.com/office/drawing/2014/main" id="{6CBE450A-615E-4CCC-1507-CAFC5F4EE6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2477928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Blank">
    <p:bg>
      <p:bgPr>
        <a:solidFill>
          <a:schemeClr val="bg1"/>
        </a:solidFill>
        <a:effectLst/>
      </p:bgPr>
    </p:bg>
    <p:spTree>
      <p:nvGrpSpPr>
        <p:cNvPr id="1" name=""/>
        <p:cNvGrpSpPr/>
        <p:nvPr/>
      </p:nvGrpSpPr>
      <p:grpSpPr>
        <a:xfrm>
          <a:off x="0" y="0"/>
          <a:ext cx="0" cy="0"/>
          <a:chOff x="0" y="0"/>
          <a:chExt cx="0" cy="0"/>
        </a:xfrm>
      </p:grpSpPr>
      <p:pic>
        <p:nvPicPr>
          <p:cNvPr id="5" name="Picture 4" descr="A logo with people in the middle&#10;&#10;Description automatically generated">
            <a:extLst>
              <a:ext uri="{FF2B5EF4-FFF2-40B4-BE49-F238E27FC236}">
                <a16:creationId xmlns:a16="http://schemas.microsoft.com/office/drawing/2014/main" id="{23D0B1DE-DCB9-9769-AFB8-6F3D0742A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1129409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7637D2-8B9F-BE2B-AB62-6152E0FC91CC}"/>
              </a:ext>
            </a:extLst>
          </p:cNvPr>
          <p:cNvSpPr/>
          <p:nvPr userDrawn="1"/>
        </p:nvSpPr>
        <p:spPr>
          <a:xfrm>
            <a:off x="0" y="4568607"/>
            <a:ext cx="11125200" cy="22860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8" name="Rectangle 7">
            <a:extLst>
              <a:ext uri="{FF2B5EF4-FFF2-40B4-BE49-F238E27FC236}">
                <a16:creationId xmlns:a16="http://schemas.microsoft.com/office/drawing/2014/main" id="{146C41D6-5E13-C0C1-F2E4-60C9E1BA305E}"/>
              </a:ext>
            </a:extLst>
          </p:cNvPr>
          <p:cNvSpPr/>
          <p:nvPr userDrawn="1"/>
        </p:nvSpPr>
        <p:spPr>
          <a:xfrm>
            <a:off x="1628775" y="2293829"/>
            <a:ext cx="10563784" cy="22860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a:extLst>
              <a:ext uri="{FF2B5EF4-FFF2-40B4-BE49-F238E27FC236}">
                <a16:creationId xmlns:a16="http://schemas.microsoft.com/office/drawing/2014/main" id="{E164EC27-9BC5-B080-BD1A-D7D2DF4FEC39}"/>
              </a:ext>
            </a:extLst>
          </p:cNvPr>
          <p:cNvSpPr/>
          <p:nvPr userDrawn="1"/>
        </p:nvSpPr>
        <p:spPr>
          <a:xfrm>
            <a:off x="9906000" y="4568607"/>
            <a:ext cx="2286000" cy="2286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10FE66DA-EE0C-7340-CE91-C6B846FD5B2D}"/>
              </a:ext>
            </a:extLst>
          </p:cNvPr>
          <p:cNvSpPr/>
          <p:nvPr userDrawn="1"/>
        </p:nvSpPr>
        <p:spPr>
          <a:xfrm>
            <a:off x="470429" y="2293829"/>
            <a:ext cx="2286000" cy="2286000"/>
          </a:xfrm>
          <a:prstGeom prst="ellipse">
            <a:avLst/>
          </a:prstGeom>
          <a:solidFill>
            <a:srgbClr val="01B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B14B36E7-D2DE-112E-48AA-3DAD32B5226D}"/>
              </a:ext>
            </a:extLst>
          </p:cNvPr>
          <p:cNvSpPr/>
          <p:nvPr userDrawn="1"/>
        </p:nvSpPr>
        <p:spPr>
          <a:xfrm>
            <a:off x="0" y="7402"/>
            <a:ext cx="9258299" cy="2286000"/>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a:extLst>
              <a:ext uri="{FF2B5EF4-FFF2-40B4-BE49-F238E27FC236}">
                <a16:creationId xmlns:a16="http://schemas.microsoft.com/office/drawing/2014/main" id="{33A4B3C9-C206-E987-7387-774472FF5F22}"/>
              </a:ext>
            </a:extLst>
          </p:cNvPr>
          <p:cNvSpPr/>
          <p:nvPr userDrawn="1"/>
        </p:nvSpPr>
        <p:spPr>
          <a:xfrm>
            <a:off x="8153400" y="7402"/>
            <a:ext cx="2286000" cy="22860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descr="A logo with people in the middle&#10;&#10;Description automatically generated">
            <a:extLst>
              <a:ext uri="{FF2B5EF4-FFF2-40B4-BE49-F238E27FC236}">
                <a16:creationId xmlns:a16="http://schemas.microsoft.com/office/drawing/2014/main" id="{0A41C056-1C14-E6FF-1542-7A546F1C6A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Tree>
    <p:extLst>
      <p:ext uri="{BB962C8B-B14F-4D97-AF65-F5344CB8AC3E}">
        <p14:creationId xmlns:p14="http://schemas.microsoft.com/office/powerpoint/2010/main" val="1421838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4" name="Rectangle 13">
            <a:extLst>
              <a:ext uri="{FF2B5EF4-FFF2-40B4-BE49-F238E27FC236}">
                <a16:creationId xmlns:a16="http://schemas.microsoft.com/office/drawing/2014/main" id="{1AB1D606-1B14-F17F-94F0-4B6EA03315EE}"/>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CC2AAF8F-8D1A-557D-DC3A-6C2F284DAC57}"/>
              </a:ext>
            </a:extLst>
          </p:cNvPr>
          <p:cNvSpPr/>
          <p:nvPr/>
        </p:nvSpPr>
        <p:spPr>
          <a:xfrm>
            <a:off x="1807279"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D18B50AA-996C-E1CD-C05C-C404C2C7FE85}"/>
              </a:ext>
            </a:extLst>
          </p:cNvPr>
          <p:cNvSpPr/>
          <p:nvPr/>
        </p:nvSpPr>
        <p:spPr>
          <a:xfrm>
            <a:off x="-5324" y="1713000"/>
            <a:ext cx="4281490"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E3DAEBB5-6780-98DB-0812-1367F2430553}"/>
              </a:ext>
            </a:extLst>
          </p:cNvPr>
          <p:cNvSpPr/>
          <p:nvPr/>
        </p:nvSpPr>
        <p:spPr>
          <a:xfrm>
            <a:off x="3383274"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9D18681C-A646-621C-EC21-82D53F82C5E3}"/>
              </a:ext>
            </a:extLst>
          </p:cNvPr>
          <p:cNvSpPr/>
          <p:nvPr/>
        </p:nvSpPr>
        <p:spPr>
          <a:xfrm>
            <a:off x="1807279"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481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with Caption">
    <p:bg>
      <p:bgPr>
        <a:solidFill>
          <a:srgbClr val="00325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1600" y="397490"/>
            <a:ext cx="6172200" cy="4873625"/>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4" name="Rectangle 13">
            <a:extLst>
              <a:ext uri="{FF2B5EF4-FFF2-40B4-BE49-F238E27FC236}">
                <a16:creationId xmlns:a16="http://schemas.microsoft.com/office/drawing/2014/main" id="{1AB1D606-1B14-F17F-94F0-4B6EA03315EE}"/>
              </a:ext>
            </a:extLst>
          </p:cNvPr>
          <p:cNvSpPr/>
          <p:nvPr/>
        </p:nvSpPr>
        <p:spPr>
          <a:xfrm>
            <a:off x="0" y="-2008"/>
            <a:ext cx="3873910" cy="1713601"/>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CC2AAF8F-8D1A-557D-DC3A-6C2F284DAC57}"/>
              </a:ext>
            </a:extLst>
          </p:cNvPr>
          <p:cNvSpPr/>
          <p:nvPr/>
        </p:nvSpPr>
        <p:spPr>
          <a:xfrm>
            <a:off x="371767" y="3416622"/>
            <a:ext cx="1713600" cy="1713600"/>
          </a:xfrm>
          <a:prstGeom prst="ellipse">
            <a:avLst/>
          </a:prstGeom>
          <a:solidFill>
            <a:srgbClr val="01B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D18B50AA-996C-E1CD-C05C-C404C2C7FE85}"/>
              </a:ext>
            </a:extLst>
          </p:cNvPr>
          <p:cNvSpPr/>
          <p:nvPr/>
        </p:nvSpPr>
        <p:spPr>
          <a:xfrm>
            <a:off x="0" y="1703168"/>
            <a:ext cx="3227438"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E3DAEBB5-6780-98DB-0812-1367F2430553}"/>
              </a:ext>
            </a:extLst>
          </p:cNvPr>
          <p:cNvSpPr/>
          <p:nvPr/>
        </p:nvSpPr>
        <p:spPr>
          <a:xfrm>
            <a:off x="2282058" y="170316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9D18681C-A646-621C-EC21-82D53F82C5E3}"/>
              </a:ext>
            </a:extLst>
          </p:cNvPr>
          <p:cNvSpPr/>
          <p:nvPr/>
        </p:nvSpPr>
        <p:spPr>
          <a:xfrm>
            <a:off x="3046144" y="-200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1">
            <a:extLst>
              <a:ext uri="{FF2B5EF4-FFF2-40B4-BE49-F238E27FC236}">
                <a16:creationId xmlns:a16="http://schemas.microsoft.com/office/drawing/2014/main" id="{61D34811-E315-E516-49D5-112711DEF201}"/>
              </a:ext>
            </a:extLst>
          </p:cNvPr>
          <p:cNvSpPr/>
          <p:nvPr userDrawn="1"/>
        </p:nvSpPr>
        <p:spPr>
          <a:xfrm>
            <a:off x="0" y="5899355"/>
            <a:ext cx="12192000" cy="958645"/>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descr="A black background with a black square&#10;&#10;Description automatically generated with medium confidence">
            <a:extLst>
              <a:ext uri="{FF2B5EF4-FFF2-40B4-BE49-F238E27FC236}">
                <a16:creationId xmlns:a16="http://schemas.microsoft.com/office/drawing/2014/main" id="{D84A031F-8259-C410-0C8A-C12C3B782E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
        <p:nvSpPr>
          <p:cNvPr id="8" name="Oval 7">
            <a:extLst>
              <a:ext uri="{FF2B5EF4-FFF2-40B4-BE49-F238E27FC236}">
                <a16:creationId xmlns:a16="http://schemas.microsoft.com/office/drawing/2014/main" id="{B807C714-D279-DFD0-2588-B8CEF7D31BEB}"/>
              </a:ext>
            </a:extLst>
          </p:cNvPr>
          <p:cNvSpPr/>
          <p:nvPr userDrawn="1"/>
        </p:nvSpPr>
        <p:spPr>
          <a:xfrm>
            <a:off x="1330005" y="-200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25770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4" name="Rectangle 13">
            <a:extLst>
              <a:ext uri="{FF2B5EF4-FFF2-40B4-BE49-F238E27FC236}">
                <a16:creationId xmlns:a16="http://schemas.microsoft.com/office/drawing/2014/main" id="{1AB1D606-1B14-F17F-94F0-4B6EA03315EE}"/>
              </a:ext>
            </a:extLst>
          </p:cNvPr>
          <p:cNvSpPr/>
          <p:nvPr/>
        </p:nvSpPr>
        <p:spPr>
          <a:xfrm>
            <a:off x="981075" y="3426454"/>
            <a:ext cx="5857876"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CC2AAF8F-8D1A-557D-DC3A-6C2F284DAC57}"/>
              </a:ext>
            </a:extLst>
          </p:cNvPr>
          <p:cNvSpPr/>
          <p:nvPr/>
        </p:nvSpPr>
        <p:spPr>
          <a:xfrm>
            <a:off x="149929"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D18B50AA-996C-E1CD-C05C-C404C2C7FE85}"/>
              </a:ext>
            </a:extLst>
          </p:cNvPr>
          <p:cNvSpPr/>
          <p:nvPr/>
        </p:nvSpPr>
        <p:spPr>
          <a:xfrm>
            <a:off x="4229100" y="1713000"/>
            <a:ext cx="6438341"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E3DAEBB5-6780-98DB-0812-1367F2430553}"/>
              </a:ext>
            </a:extLst>
          </p:cNvPr>
          <p:cNvSpPr/>
          <p:nvPr/>
        </p:nvSpPr>
        <p:spPr>
          <a:xfrm>
            <a:off x="9774549" y="1713000"/>
            <a:ext cx="1713600" cy="1713600"/>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9D18681C-A646-621C-EC21-82D53F82C5E3}"/>
              </a:ext>
            </a:extLst>
          </p:cNvPr>
          <p:cNvSpPr/>
          <p:nvPr/>
        </p:nvSpPr>
        <p:spPr>
          <a:xfrm>
            <a:off x="7522279" y="7826"/>
            <a:ext cx="1713600" cy="1713600"/>
          </a:xfrm>
          <a:prstGeom prst="ellipse">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Oval 1">
            <a:extLst>
              <a:ext uri="{FF2B5EF4-FFF2-40B4-BE49-F238E27FC236}">
                <a16:creationId xmlns:a16="http://schemas.microsoft.com/office/drawing/2014/main" id="{16479BB9-3348-278F-1952-D949A04D6C7D}"/>
              </a:ext>
            </a:extLst>
          </p:cNvPr>
          <p:cNvSpPr/>
          <p:nvPr userDrawn="1"/>
        </p:nvSpPr>
        <p:spPr>
          <a:xfrm>
            <a:off x="5980473" y="3426454"/>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a:extLst>
              <a:ext uri="{FF2B5EF4-FFF2-40B4-BE49-F238E27FC236}">
                <a16:creationId xmlns:a16="http://schemas.microsoft.com/office/drawing/2014/main" id="{88324009-2E8C-50FE-55D1-A6F1E6BBCC6B}"/>
              </a:ext>
            </a:extLst>
          </p:cNvPr>
          <p:cNvSpPr/>
          <p:nvPr userDrawn="1"/>
        </p:nvSpPr>
        <p:spPr>
          <a:xfrm>
            <a:off x="4263952" y="3426454"/>
            <a:ext cx="1713600" cy="1713600"/>
          </a:xfrm>
          <a:prstGeom prst="ellipse">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E18AA568-6817-5C77-AD4D-92DBB1F525E0}"/>
              </a:ext>
            </a:extLst>
          </p:cNvPr>
          <p:cNvSpPr/>
          <p:nvPr userDrawn="1"/>
        </p:nvSpPr>
        <p:spPr>
          <a:xfrm>
            <a:off x="3337454" y="1713000"/>
            <a:ext cx="1713600" cy="1713600"/>
          </a:xfrm>
          <a:prstGeom prst="ellipse">
            <a:avLst/>
          </a:prstGeom>
          <a:solidFill>
            <a:srgbClr val="01B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FC91D650-94BA-1BAC-0BC8-F8B7E6570FF2}"/>
              </a:ext>
            </a:extLst>
          </p:cNvPr>
          <p:cNvSpPr/>
          <p:nvPr userDrawn="1"/>
        </p:nvSpPr>
        <p:spPr>
          <a:xfrm>
            <a:off x="1" y="-1699"/>
            <a:ext cx="4229100" cy="1713600"/>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A450CA05-6961-375C-9DC9-13A2B6422A41}"/>
              </a:ext>
            </a:extLst>
          </p:cNvPr>
          <p:cNvSpPr/>
          <p:nvPr userDrawn="1"/>
        </p:nvSpPr>
        <p:spPr>
          <a:xfrm>
            <a:off x="3305290" y="-1699"/>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05269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4" name="Rectangle 3">
            <a:extLst>
              <a:ext uri="{FF2B5EF4-FFF2-40B4-BE49-F238E27FC236}">
                <a16:creationId xmlns:a16="http://schemas.microsoft.com/office/drawing/2014/main" id="{C6DA9F99-362C-E089-ACFA-27D6530854BF}"/>
              </a:ext>
            </a:extLst>
          </p:cNvPr>
          <p:cNvSpPr/>
          <p:nvPr/>
        </p:nvSpPr>
        <p:spPr>
          <a:xfrm rot="5400000">
            <a:off x="-514860" y="514861"/>
            <a:ext cx="2631721" cy="16020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D33C9458-050D-2698-DB24-05D6B413BB55}"/>
              </a:ext>
            </a:extLst>
          </p:cNvPr>
          <p:cNvSpPr/>
          <p:nvPr/>
        </p:nvSpPr>
        <p:spPr>
          <a:xfrm rot="5400000">
            <a:off x="0" y="1773251"/>
            <a:ext cx="1602000" cy="1602000"/>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50E1667A-16CD-BA45-FDC7-AEAB607813E8}"/>
              </a:ext>
            </a:extLst>
          </p:cNvPr>
          <p:cNvSpPr/>
          <p:nvPr/>
        </p:nvSpPr>
        <p:spPr>
          <a:xfrm rot="5400000">
            <a:off x="-533155" y="2129529"/>
            <a:ext cx="5861048" cy="16020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8D3A7A2B-D4E4-6AC3-DD3A-C1CB9BE4828A}"/>
              </a:ext>
            </a:extLst>
          </p:cNvPr>
          <p:cNvSpPr/>
          <p:nvPr/>
        </p:nvSpPr>
        <p:spPr>
          <a:xfrm rot="5400000">
            <a:off x="1596369" y="4989755"/>
            <a:ext cx="1602000" cy="16020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F003DAB3-B1D4-2399-49F2-139F679D425C}"/>
              </a:ext>
            </a:extLst>
          </p:cNvPr>
          <p:cNvSpPr/>
          <p:nvPr/>
        </p:nvSpPr>
        <p:spPr>
          <a:xfrm rot="5400000">
            <a:off x="1596369" y="3381452"/>
            <a:ext cx="1602000" cy="1602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D7A1D491-2C5B-E8CF-DA01-7D3B760F288B}"/>
              </a:ext>
            </a:extLst>
          </p:cNvPr>
          <p:cNvSpPr/>
          <p:nvPr/>
        </p:nvSpPr>
        <p:spPr>
          <a:xfrm rot="5400000">
            <a:off x="0" y="168061"/>
            <a:ext cx="1602000" cy="16020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27790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853230"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4" name="Rectangle 3">
            <a:extLst>
              <a:ext uri="{FF2B5EF4-FFF2-40B4-BE49-F238E27FC236}">
                <a16:creationId xmlns:a16="http://schemas.microsoft.com/office/drawing/2014/main" id="{808EDD7D-315F-C48A-99F6-35261570051F}"/>
              </a:ext>
            </a:extLst>
          </p:cNvPr>
          <p:cNvSpPr/>
          <p:nvPr/>
        </p:nvSpPr>
        <p:spPr>
          <a:xfrm>
            <a:off x="7960888" y="5136308"/>
            <a:ext cx="4231111"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B5B129B8-D623-53BF-D36F-E5E280AD06EC}"/>
              </a:ext>
            </a:extLst>
          </p:cNvPr>
          <p:cNvSpPr/>
          <p:nvPr/>
        </p:nvSpPr>
        <p:spPr>
          <a:xfrm>
            <a:off x="10475803" y="5136308"/>
            <a:ext cx="1713600" cy="1713600"/>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32958A70-F479-8A7A-A51F-C3CDDD12E4E7}"/>
              </a:ext>
            </a:extLst>
          </p:cNvPr>
          <p:cNvSpPr/>
          <p:nvPr/>
        </p:nvSpPr>
        <p:spPr>
          <a:xfrm>
            <a:off x="8836102" y="3426454"/>
            <a:ext cx="3355897"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a:extLst>
              <a:ext uri="{FF2B5EF4-FFF2-40B4-BE49-F238E27FC236}">
                <a16:creationId xmlns:a16="http://schemas.microsoft.com/office/drawing/2014/main" id="{BA4FC03F-0FC0-CF15-03F8-A7E891F6B3DB}"/>
              </a:ext>
            </a:extLst>
          </p:cNvPr>
          <p:cNvSpPr/>
          <p:nvPr/>
        </p:nvSpPr>
        <p:spPr>
          <a:xfrm>
            <a:off x="8981045"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Oval 26">
            <a:extLst>
              <a:ext uri="{FF2B5EF4-FFF2-40B4-BE49-F238E27FC236}">
                <a16:creationId xmlns:a16="http://schemas.microsoft.com/office/drawing/2014/main" id="{2811F7DF-5A5B-B45E-C052-0821CAFE6F6A}"/>
              </a:ext>
            </a:extLst>
          </p:cNvPr>
          <p:cNvSpPr/>
          <p:nvPr/>
        </p:nvSpPr>
        <p:spPr>
          <a:xfrm>
            <a:off x="8057961"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a:extLst>
              <a:ext uri="{FF2B5EF4-FFF2-40B4-BE49-F238E27FC236}">
                <a16:creationId xmlns:a16="http://schemas.microsoft.com/office/drawing/2014/main" id="{767C1381-6284-268B-82EC-6953CE4A928B}"/>
              </a:ext>
            </a:extLst>
          </p:cNvPr>
          <p:cNvSpPr/>
          <p:nvPr/>
        </p:nvSpPr>
        <p:spPr>
          <a:xfrm>
            <a:off x="7122503"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77778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842938-6BF1-31F5-78AA-2D05E9AC845D}"/>
              </a:ext>
            </a:extLst>
          </p:cNvPr>
          <p:cNvSpPr/>
          <p:nvPr userDrawn="1"/>
        </p:nvSpPr>
        <p:spPr>
          <a:xfrm>
            <a:off x="0" y="5019675"/>
            <a:ext cx="12192000" cy="1838325"/>
          </a:xfrm>
          <a:prstGeom prst="rect">
            <a:avLst/>
          </a:prstGeom>
          <a:solidFill>
            <a:srgbClr val="0032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067300" y="51117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1" name="Rectangle 10">
            <a:extLst>
              <a:ext uri="{FF2B5EF4-FFF2-40B4-BE49-F238E27FC236}">
                <a16:creationId xmlns:a16="http://schemas.microsoft.com/office/drawing/2014/main" id="{D75490EE-9889-5B2F-FAD5-551DCE068DCD}"/>
              </a:ext>
            </a:extLst>
          </p:cNvPr>
          <p:cNvSpPr/>
          <p:nvPr userDrawn="1"/>
        </p:nvSpPr>
        <p:spPr>
          <a:xfrm>
            <a:off x="0" y="0"/>
            <a:ext cx="4276725" cy="5019674"/>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descr="A logo with people in the middle&#10;&#10;Description automatically generated">
            <a:extLst>
              <a:ext uri="{FF2B5EF4-FFF2-40B4-BE49-F238E27FC236}">
                <a16:creationId xmlns:a16="http://schemas.microsoft.com/office/drawing/2014/main" id="{D7E2858F-2EF0-7B49-486C-317EE28883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Tree>
    <p:extLst>
      <p:ext uri="{BB962C8B-B14F-4D97-AF65-F5344CB8AC3E}">
        <p14:creationId xmlns:p14="http://schemas.microsoft.com/office/powerpoint/2010/main" val="38618240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DE8CD-5070-1BF3-4F7E-814A8EABFD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E1BC2D1-5B27-6C38-3891-DCAD21AF47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6003518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8001E9-3032-B488-4768-907DC99ED2CA}"/>
              </a:ext>
            </a:extLst>
          </p:cNvPr>
          <p:cNvSpPr/>
          <p:nvPr userDrawn="1"/>
        </p:nvSpPr>
        <p:spPr>
          <a:xfrm>
            <a:off x="0" y="0"/>
            <a:ext cx="11352212" cy="1356852"/>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a:extLst>
              <a:ext uri="{FF2B5EF4-FFF2-40B4-BE49-F238E27FC236}">
                <a16:creationId xmlns:a16="http://schemas.microsoft.com/office/drawing/2014/main" id="{0D417142-E296-A9F8-EC92-063ACA305E77}"/>
              </a:ext>
            </a:extLst>
          </p:cNvPr>
          <p:cNvSpPr/>
          <p:nvPr userDrawn="1"/>
        </p:nvSpPr>
        <p:spPr>
          <a:xfrm>
            <a:off x="10746725" y="0"/>
            <a:ext cx="1357200" cy="1356852"/>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825156A-BF51-940E-1C97-99237729AE5B}"/>
              </a:ext>
            </a:extLst>
          </p:cNvPr>
          <p:cNvSpPr>
            <a:spLocks noGrp="1"/>
          </p:cNvSpPr>
          <p:nvPr userDrawn="1">
            <p:ph type="title"/>
          </p:nvPr>
        </p:nvSpPr>
        <p:spPr>
          <a:xfrm>
            <a:off x="839788" y="290052"/>
            <a:ext cx="10514012" cy="722671"/>
          </a:xfrm>
        </p:spPr>
        <p:txBody>
          <a:bodyPr anchor="b">
            <a:normAutofit/>
          </a:bodyPr>
          <a:lstStyle>
            <a:lvl1pPr>
              <a:defRPr sz="4000" b="1"/>
            </a:lvl1pPr>
          </a:lstStyle>
          <a:p>
            <a:r>
              <a:rPr lang="en-US" dirty="0"/>
              <a:t>Click to edit Master title style</a:t>
            </a:r>
            <a:endParaRPr lang="en-CA" dirty="0"/>
          </a:p>
        </p:txBody>
      </p:sp>
      <p:sp>
        <p:nvSpPr>
          <p:cNvPr id="3" name="Picture Placeholder 2">
            <a:extLst>
              <a:ext uri="{FF2B5EF4-FFF2-40B4-BE49-F238E27FC236}">
                <a16:creationId xmlns:a16="http://schemas.microsoft.com/office/drawing/2014/main" id="{7983FED2-ADC8-890C-B084-717AA375FE34}"/>
              </a:ext>
            </a:extLst>
          </p:cNvPr>
          <p:cNvSpPr>
            <a:spLocks noGrp="1"/>
          </p:cNvSpPr>
          <p:nvPr userDrawn="1">
            <p:ph type="pic" idx="1"/>
          </p:nvPr>
        </p:nvSpPr>
        <p:spPr>
          <a:xfrm>
            <a:off x="7846142" y="1946787"/>
            <a:ext cx="3509246" cy="40868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9283F13B-E4E6-D55F-5FA7-9EC8DB63281F}"/>
              </a:ext>
            </a:extLst>
          </p:cNvPr>
          <p:cNvSpPr>
            <a:spLocks noGrp="1"/>
          </p:cNvSpPr>
          <p:nvPr userDrawn="1">
            <p:ph type="body" sz="half" idx="2"/>
          </p:nvPr>
        </p:nvSpPr>
        <p:spPr>
          <a:xfrm>
            <a:off x="839788" y="1946787"/>
            <a:ext cx="6642560" cy="4086828"/>
          </a:xfrm>
        </p:spPr>
        <p:txBody>
          <a:bodyPr>
            <a:normAutofit/>
          </a:bodyPr>
          <a:lstStyle>
            <a:lvl1pPr marL="457200" indent="-457200">
              <a:buFont typeface="+mj-lt"/>
              <a:buAutoNum type="arabicPeriod"/>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D357F79-C2D1-503F-7A0D-119C2C6A4CE6}"/>
              </a:ext>
            </a:extLst>
          </p:cNvPr>
          <p:cNvSpPr>
            <a:spLocks noGrp="1"/>
          </p:cNvSpPr>
          <p:nvPr userDrawn="1">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D867973B-96DE-3F9B-0BE9-568B50547326}"/>
              </a:ext>
            </a:extLst>
          </p:cNvPr>
          <p:cNvSpPr>
            <a:spLocks noGrp="1"/>
          </p:cNvSpPr>
          <p:nvPr userDrawn="1">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734238F-B27C-D7D1-2AF2-2DF175F23736}"/>
              </a:ext>
            </a:extLst>
          </p:cNvPr>
          <p:cNvSpPr>
            <a:spLocks noGrp="1"/>
          </p:cNvSpPr>
          <p:nvPr userDrawn="1">
            <p:ph type="sldNum" sz="quarter" idx="12"/>
          </p:nvPr>
        </p:nvSpPr>
        <p:spPr/>
        <p:txBody>
          <a:bodyPr/>
          <a:lstStyle/>
          <a:p>
            <a:fld id="{6083D09A-18EB-40CB-8FDF-F8CD6141C5F8}" type="slidenum">
              <a:rPr lang="en-CA" smtClean="0"/>
              <a:t>‹#›</a:t>
            </a:fld>
            <a:endParaRPr lang="en-CA"/>
          </a:p>
        </p:txBody>
      </p:sp>
      <p:pic>
        <p:nvPicPr>
          <p:cNvPr id="11" name="Picture 10" descr="A logo with people in the middle&#10;&#10;Description automatically generated">
            <a:extLst>
              <a:ext uri="{FF2B5EF4-FFF2-40B4-BE49-F238E27FC236}">
                <a16:creationId xmlns:a16="http://schemas.microsoft.com/office/drawing/2014/main" id="{9AAFF34E-9076-E0F0-4853-DBD149AC52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Tree>
    <p:extLst>
      <p:ext uri="{BB962C8B-B14F-4D97-AF65-F5344CB8AC3E}">
        <p14:creationId xmlns:p14="http://schemas.microsoft.com/office/powerpoint/2010/main" val="1956342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FA6B9-2FAC-642A-AA39-07557337F06C}"/>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38ED682-C55A-2308-149A-61CCC6E899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BAFDBFC-0197-7E4B-5921-14DF1683C08B}"/>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5" name="Footer Placeholder 4">
            <a:extLst>
              <a:ext uri="{FF2B5EF4-FFF2-40B4-BE49-F238E27FC236}">
                <a16:creationId xmlns:a16="http://schemas.microsoft.com/office/drawing/2014/main" id="{2F2367BD-58BA-E5DC-5729-A8B0A740C06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A451872-BC29-E56D-9A3E-D5AA1ED39C34}"/>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3731446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8BD709-1E98-66B3-EC35-E354EA33C30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1ED9E2A-6606-231D-FAE8-580C8D8395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0B78A81-E466-930F-BF8C-52C86A709A07}"/>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5" name="Footer Placeholder 4">
            <a:extLst>
              <a:ext uri="{FF2B5EF4-FFF2-40B4-BE49-F238E27FC236}">
                <a16:creationId xmlns:a16="http://schemas.microsoft.com/office/drawing/2014/main" id="{1E6C4952-61C7-5088-11CE-8C135D422CF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07EB00E-2E14-B4C0-9723-8C9D87F66D53}"/>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828427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B7FD66-49C4-DB96-CCFA-FD8AAD1CFA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B2033403-2F76-EA8C-E1DE-37241E2709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24753C80-4F07-FD27-AA1E-FC2B6685E3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EC29B-1528-4CD5-900C-8F714582BB33}" type="datetimeFigureOut">
              <a:rPr lang="en-CA" smtClean="0"/>
              <a:t>2024-09-27</a:t>
            </a:fld>
            <a:endParaRPr lang="en-CA" dirty="0"/>
          </a:p>
        </p:txBody>
      </p:sp>
      <p:sp>
        <p:nvSpPr>
          <p:cNvPr id="5" name="Footer Placeholder 4">
            <a:extLst>
              <a:ext uri="{FF2B5EF4-FFF2-40B4-BE49-F238E27FC236}">
                <a16:creationId xmlns:a16="http://schemas.microsoft.com/office/drawing/2014/main" id="{9F871C04-F317-EE3A-965C-523E00F516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054693F8-6EF1-0F78-A625-565A60181E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83D09A-18EB-40CB-8FDF-F8CD6141C5F8}" type="slidenum">
              <a:rPr lang="en-CA" smtClean="0"/>
              <a:t>‹#›</a:t>
            </a:fld>
            <a:endParaRPr lang="en-CA"/>
          </a:p>
        </p:txBody>
      </p:sp>
    </p:spTree>
    <p:extLst>
      <p:ext uri="{BB962C8B-B14F-4D97-AF65-F5344CB8AC3E}">
        <p14:creationId xmlns:p14="http://schemas.microsoft.com/office/powerpoint/2010/main" val="3784822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8" r:id="rId7"/>
    <p:sldLayoutId id="2147483655" r:id="rId8"/>
    <p:sldLayoutId id="2147483660" r:id="rId9"/>
    <p:sldLayoutId id="2147483669" r:id="rId10"/>
    <p:sldLayoutId id="2147483665" r:id="rId11"/>
    <p:sldLayoutId id="2147483656" r:id="rId12"/>
    <p:sldLayoutId id="2147483667" r:id="rId13"/>
    <p:sldLayoutId id="2147483664" r:id="rId14"/>
    <p:sldLayoutId id="2147483663" r:id="rId15"/>
    <p:sldLayoutId id="2147483662" r:id="rId16"/>
    <p:sldLayoutId id="2147483666" r:id="rId17"/>
    <p:sldLayoutId id="2147483661" r:id="rId18"/>
    <p:sldLayoutId id="2147483657" r:id="rId19"/>
    <p:sldLayoutId id="2147483658" r:id="rId20"/>
    <p:sldLayoutId id="2147483659" r:id="rId21"/>
  </p:sldLayoutIdLst>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https://egale.ca/awareness/terms-and-concepts-updated" TargetMode="External"/><Relationship Id="rId2" Type="http://schemas.openxmlformats.org/officeDocument/2006/relationships/hyperlink" Target="https://www.gegi.ca/wp-content/uploads/2021/04/Gegis-Tips-for-Welcoming-Gender-Diversity-in-Your-Classroom.pdf" TargetMode="External"/><Relationship Id="rId1" Type="http://schemas.openxmlformats.org/officeDocument/2006/relationships/slideLayout" Target="../slideLayouts/slideLayout15.xml"/><Relationship Id="rId6" Type="http://schemas.openxmlformats.org/officeDocument/2006/relationships/hyperlink" Target="https://egale.ca/awareness/affirming-and-inclusive-language/" TargetMode="External"/><Relationship Id="rId5" Type="http://schemas.openxmlformats.org/officeDocument/2006/relationships/hyperlink" Target="https://egale.ca/awareness/pronoun-usage-guide/" TargetMode="External"/><Relationship Id="rId4" Type="http://schemas.openxmlformats.org/officeDocument/2006/relationships/hyperlink" Target="http://transstudent.org/gender/"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22.xml.rels><?xml version="1.0" encoding="UTF-8" standalone="yes"?>
<Relationships xmlns="http://schemas.openxmlformats.org/package/2006/relationships"><Relationship Id="rId3" Type="http://schemas.openxmlformats.org/officeDocument/2006/relationships/hyperlink" Target="http://tinyurl.com/HealthySchoolsKahoot" TargetMode="External"/><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hyperlink" Target="https://www.sexandu.ca/your-body/puberty/" TargetMode="External"/><Relationship Id="rId2" Type="http://schemas.openxmlformats.org/officeDocument/2006/relationships/hyperlink" Target="https://phecanada.ca/sites/default/files/content/docs/resources/22FEMPOME01%20Student%20Guide%20Gr5-6%20EN.pdf" TargetMode="External"/><Relationship Id="rId1" Type="http://schemas.openxmlformats.org/officeDocument/2006/relationships/slideLayout" Target="../slideLayouts/slideLayout15.xml"/><Relationship Id="rId6" Type="http://schemas.openxmlformats.org/officeDocument/2006/relationships/hyperlink" Target="https://my.clevelandclinic.org/health/articles/9118-female-reproductive-system" TargetMode="External"/><Relationship Id="rId5" Type="http://schemas.openxmlformats.org/officeDocument/2006/relationships/hyperlink" Target="https://amaze.org/video/healthy-relationships-adult-conversations-puberty-emotions/" TargetMode="External"/><Relationship Id="rId4" Type="http://schemas.openxmlformats.org/officeDocument/2006/relationships/hyperlink" Target="https://kidshelpphone.ca/get-info/puberty-transitioning-trans-non-binary-youth"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teachingsexualhealth.ca/teachers/resource/sexuality-wheel/" TargetMode="External"/><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youthdatingviolence.prevnet.ca/wp-content/uploads/2021/12/Consent-Tipsheet-FINAL.pdf" TargetMode="External"/><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hyperlink" Target="https://youthdatingviolence.prevnet.ca/learn-more/everyone/resources/" TargetMode="External"/><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hyperlink" Target="https://kidshelpphone.ca/get-info/video-what-consent/" TargetMode="External"/><Relationship Id="rId4" Type="http://schemas.openxmlformats.org/officeDocument/2006/relationships/hyperlink" Target="https://teachingsexualhealth.ca/teachers/resource/consent-a-pretty-simple-concept/"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hyperlink" Target="http://teentalk.ca/consentgame/" TargetMode="External"/><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hyperlink" Target="https://youthrelationships.org/pages/grade-9-skills-for-effective-relationships-part-1" TargetMode="External"/><Relationship Id="rId2" Type="http://schemas.openxmlformats.org/officeDocument/2006/relationships/hyperlink" Target="https://www.sexandu.ca/sexual-activity/types-of-relationships/" TargetMode="External"/><Relationship Id="rId1" Type="http://schemas.openxmlformats.org/officeDocument/2006/relationships/slideLayout" Target="../slideLayouts/slideLayout15.xml"/><Relationship Id="rId6" Type="http://schemas.openxmlformats.org/officeDocument/2006/relationships/hyperlink" Target="https://youthdatingviolence.prevnet.ca/wp-content/uploads/2021/12/Consent-Tipsheet-FINAL.pdf" TargetMode="External"/><Relationship Id="rId5" Type="http://schemas.openxmlformats.org/officeDocument/2006/relationships/hyperlink" Target="https://youthrelationships.org/pages/grade-9-skills-for-effective-relationships-part-3" TargetMode="External"/><Relationship Id="rId4" Type="http://schemas.openxmlformats.org/officeDocument/2006/relationships/hyperlink" Target="https://youthrelationships.org/pages/grade-9-skills-for-effective-relationships-part-2"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s://teachingsexualhealth.ca/teachers/resource/sexuality-wheel/" TargetMode="External"/><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20.svg"/></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26.svg"/></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53.xml.rels><?xml version="1.0" encoding="UTF-8" standalone="yes"?>
<Relationships xmlns="http://schemas.openxmlformats.org/package/2006/relationships"><Relationship Id="rId3" Type="http://schemas.openxmlformats.org/officeDocument/2006/relationships/hyperlink" Target="tinyurl.com/HealthySchoolsKahoot" TargetMode="External"/><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0.xml"/><Relationship Id="rId1" Type="http://schemas.openxmlformats.org/officeDocument/2006/relationships/slideLayout" Target="../slideLayouts/slideLayout19.xml"/><Relationship Id="rId4" Type="http://schemas.openxmlformats.org/officeDocument/2006/relationships/image" Target="../media/image32.sv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hyperlink" Target="https://www.pregnancyinfo.ca/before-you-conceive/human-reproduction/the-basics-of-human-reproduction/" TargetMode="Externa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hyperlink" Target="https://teachingsexualhealth.ca/teachers/resource/sexuality-wheel/" TargetMode="External"/><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34.sv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slide" Target="slide93.xml"/><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115.xml"/><Relationship Id="rId5" Type="http://schemas.openxmlformats.org/officeDocument/2006/relationships/slide" Target="slide104.xml"/><Relationship Id="rId4" Type="http://schemas.openxmlformats.org/officeDocument/2006/relationships/slide" Target="slide82.xml"/></Relationships>
</file>

<file path=ppt/slides/_rels/slide71.xml.rels><?xml version="1.0" encoding="UTF-8" standalone="yes"?>
<Relationships xmlns="http://schemas.openxmlformats.org/package/2006/relationships"><Relationship Id="rId3" Type="http://schemas.openxmlformats.org/officeDocument/2006/relationships/slide" Target="slide76.xml"/><Relationship Id="rId2" Type="http://schemas.openxmlformats.org/officeDocument/2006/relationships/slide" Target="slide72.xml"/><Relationship Id="rId1" Type="http://schemas.openxmlformats.org/officeDocument/2006/relationships/slideLayout" Target="../slideLayouts/slideLayout7.xml"/><Relationship Id="rId6" Type="http://schemas.openxmlformats.org/officeDocument/2006/relationships/slide" Target="slide80.xml"/><Relationship Id="rId5" Type="http://schemas.openxmlformats.org/officeDocument/2006/relationships/slide" Target="slide78.xml"/><Relationship Id="rId4" Type="http://schemas.openxmlformats.org/officeDocument/2006/relationships/slide" Target="slide74.xml"/></Relationships>
</file>

<file path=ppt/slides/_rels/slide72.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slide" Target="slide73.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73.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slide" Target="slide75.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75.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slide" Target="slide77.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77.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78.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slide" Target="slide79.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79.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80.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slide" Target="slide81.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81.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82.xml.rels><?xml version="1.0" encoding="UTF-8" standalone="yes"?>
<Relationships xmlns="http://schemas.openxmlformats.org/package/2006/relationships"><Relationship Id="rId8" Type="http://schemas.openxmlformats.org/officeDocument/2006/relationships/slide" Target="slide70.xml"/><Relationship Id="rId3" Type="http://schemas.openxmlformats.org/officeDocument/2006/relationships/slide" Target="slide83.xml"/><Relationship Id="rId7" Type="http://schemas.openxmlformats.org/officeDocument/2006/relationships/slide" Target="slide91.xm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slide" Target="slide89.xml"/><Relationship Id="rId5" Type="http://schemas.openxmlformats.org/officeDocument/2006/relationships/slide" Target="slide85.xml"/><Relationship Id="rId4" Type="http://schemas.openxmlformats.org/officeDocument/2006/relationships/slide" Target="slide87.xml"/></Relationships>
</file>

<file path=ppt/slides/_rels/slide83.xml.rels><?xml version="1.0" encoding="UTF-8" standalone="yes"?>
<Relationships xmlns="http://schemas.openxmlformats.org/package/2006/relationships"><Relationship Id="rId3" Type="http://schemas.openxmlformats.org/officeDocument/2006/relationships/slide" Target="slide82.xml"/><Relationship Id="rId2" Type="http://schemas.openxmlformats.org/officeDocument/2006/relationships/slide" Target="slide84.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84.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85.xml.rels><?xml version="1.0" encoding="UTF-8" standalone="yes"?>
<Relationships xmlns="http://schemas.openxmlformats.org/package/2006/relationships"><Relationship Id="rId3" Type="http://schemas.openxmlformats.org/officeDocument/2006/relationships/slide" Target="slide82.xml"/><Relationship Id="rId2" Type="http://schemas.openxmlformats.org/officeDocument/2006/relationships/slide" Target="slide86.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86.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87.xml.rels><?xml version="1.0" encoding="UTF-8" standalone="yes"?>
<Relationships xmlns="http://schemas.openxmlformats.org/package/2006/relationships"><Relationship Id="rId3" Type="http://schemas.openxmlformats.org/officeDocument/2006/relationships/slide" Target="slide82.xml"/><Relationship Id="rId2" Type="http://schemas.openxmlformats.org/officeDocument/2006/relationships/slide" Target="slide88.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88.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3" Type="http://schemas.openxmlformats.org/officeDocument/2006/relationships/slide" Target="slide82.xml"/><Relationship Id="rId2" Type="http://schemas.openxmlformats.org/officeDocument/2006/relationships/slide" Target="slide90.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90.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3" Type="http://schemas.openxmlformats.org/officeDocument/2006/relationships/slide" Target="slide82.xml"/><Relationship Id="rId2" Type="http://schemas.openxmlformats.org/officeDocument/2006/relationships/slide" Target="slide92.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92.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3" Type="http://schemas.openxmlformats.org/officeDocument/2006/relationships/slide" Target="slide98.xml"/><Relationship Id="rId7" Type="http://schemas.openxmlformats.org/officeDocument/2006/relationships/slide" Target="slide70.xml"/><Relationship Id="rId2" Type="http://schemas.openxmlformats.org/officeDocument/2006/relationships/slide" Target="slide94.xml"/><Relationship Id="rId1" Type="http://schemas.openxmlformats.org/officeDocument/2006/relationships/slideLayout" Target="../slideLayouts/slideLayout7.xml"/><Relationship Id="rId6" Type="http://schemas.openxmlformats.org/officeDocument/2006/relationships/slide" Target="slide102.xml"/><Relationship Id="rId5" Type="http://schemas.openxmlformats.org/officeDocument/2006/relationships/slide" Target="slide100.xml"/><Relationship Id="rId4" Type="http://schemas.openxmlformats.org/officeDocument/2006/relationships/slide" Target="slide96.xml"/></Relationships>
</file>

<file path=ppt/slides/_rels/slide94.xml.rels><?xml version="1.0" encoding="UTF-8" standalone="yes"?>
<Relationships xmlns="http://schemas.openxmlformats.org/package/2006/relationships"><Relationship Id="rId3" Type="http://schemas.openxmlformats.org/officeDocument/2006/relationships/slide" Target="slide93.xml"/><Relationship Id="rId2" Type="http://schemas.openxmlformats.org/officeDocument/2006/relationships/slide" Target="slide95.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95.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96.xml.rels><?xml version="1.0" encoding="UTF-8" standalone="yes"?>
<Relationships xmlns="http://schemas.openxmlformats.org/package/2006/relationships"><Relationship Id="rId3" Type="http://schemas.openxmlformats.org/officeDocument/2006/relationships/slide" Target="slide93.xml"/><Relationship Id="rId2" Type="http://schemas.openxmlformats.org/officeDocument/2006/relationships/slide" Target="slide97.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97.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3" Type="http://schemas.openxmlformats.org/officeDocument/2006/relationships/slide" Target="slide93.xml"/><Relationship Id="rId2" Type="http://schemas.openxmlformats.org/officeDocument/2006/relationships/slide" Target="slide99.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9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5.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00.xml.rels><?xml version="1.0" encoding="UTF-8" standalone="yes"?>
<Relationships xmlns="http://schemas.openxmlformats.org/package/2006/relationships"><Relationship Id="rId3" Type="http://schemas.openxmlformats.org/officeDocument/2006/relationships/slide" Target="slide93.xml"/><Relationship Id="rId2" Type="http://schemas.openxmlformats.org/officeDocument/2006/relationships/slide" Target="slide101.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01.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02.xml.rels><?xml version="1.0" encoding="UTF-8" standalone="yes"?>
<Relationships xmlns="http://schemas.openxmlformats.org/package/2006/relationships"><Relationship Id="rId3" Type="http://schemas.openxmlformats.org/officeDocument/2006/relationships/slide" Target="slide93.xml"/><Relationship Id="rId2" Type="http://schemas.openxmlformats.org/officeDocument/2006/relationships/slide" Target="slide103.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03.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04.xml.rels><?xml version="1.0" encoding="UTF-8" standalone="yes"?>
<Relationships xmlns="http://schemas.openxmlformats.org/package/2006/relationships"><Relationship Id="rId8" Type="http://schemas.openxmlformats.org/officeDocument/2006/relationships/slide" Target="slide70.xml"/><Relationship Id="rId3" Type="http://schemas.openxmlformats.org/officeDocument/2006/relationships/slide" Target="slide105.xml"/><Relationship Id="rId7" Type="http://schemas.openxmlformats.org/officeDocument/2006/relationships/slide" Target="slide113.xml"/><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slide" Target="slide111.xml"/><Relationship Id="rId5" Type="http://schemas.openxmlformats.org/officeDocument/2006/relationships/slide" Target="slide107.xml"/><Relationship Id="rId4" Type="http://schemas.openxmlformats.org/officeDocument/2006/relationships/slide" Target="slide109.xml"/></Relationships>
</file>

<file path=ppt/slides/_rels/slide105.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slide" Target="slide106.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06.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07.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slide" Target="slide108.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08.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09.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slide" Target="slide110.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10.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11.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slide" Target="slide112.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12.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13.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slide" Target="slide114.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14.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15.xml.rels><?xml version="1.0" encoding="UTF-8" standalone="yes"?>
<Relationships xmlns="http://schemas.openxmlformats.org/package/2006/relationships"><Relationship Id="rId3" Type="http://schemas.openxmlformats.org/officeDocument/2006/relationships/slide" Target="slide120.xml"/><Relationship Id="rId7" Type="http://schemas.openxmlformats.org/officeDocument/2006/relationships/slide" Target="slide70.xml"/><Relationship Id="rId2" Type="http://schemas.openxmlformats.org/officeDocument/2006/relationships/slide" Target="slide116.xml"/><Relationship Id="rId1" Type="http://schemas.openxmlformats.org/officeDocument/2006/relationships/slideLayout" Target="../slideLayouts/slideLayout7.xml"/><Relationship Id="rId6" Type="http://schemas.openxmlformats.org/officeDocument/2006/relationships/slide" Target="slide124.xml"/><Relationship Id="rId5" Type="http://schemas.openxmlformats.org/officeDocument/2006/relationships/slide" Target="slide122.xml"/><Relationship Id="rId4" Type="http://schemas.openxmlformats.org/officeDocument/2006/relationships/slide" Target="slide118.xml"/></Relationships>
</file>

<file path=ppt/slides/_rels/slide116.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117.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17.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18.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119.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19.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20.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121.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21.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22.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123.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23.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24.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125.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25.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26.xml.rels><?xml version="1.0" encoding="UTF-8" standalone="yes"?>
<Relationships xmlns="http://schemas.openxmlformats.org/package/2006/relationships"><Relationship Id="rId3" Type="http://schemas.openxmlformats.org/officeDocument/2006/relationships/hyperlink" Target="http://www.kidshelpphone.ca/" TargetMode="External"/><Relationship Id="rId2" Type="http://schemas.openxmlformats.org/officeDocument/2006/relationships/hyperlink" Target="http://www.sexandu.ca/" TargetMode="External"/><Relationship Id="rId1" Type="http://schemas.openxmlformats.org/officeDocument/2006/relationships/slideLayout" Target="../slideLayouts/slideLayout15.xml"/><Relationship Id="rId4" Type="http://schemas.openxmlformats.org/officeDocument/2006/relationships/hyperlink" Target="https://www.hpepublichealth.ca/"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4.xml"/></Relationships>
</file>

<file path=ppt/slides/_rels/slide130.xml.rels><?xml version="1.0" encoding="UTF-8" standalone="yes"?>
<Relationships xmlns="http://schemas.openxmlformats.org/package/2006/relationships"><Relationship Id="rId3" Type="http://schemas.openxmlformats.org/officeDocument/2006/relationships/hyperlink" Target="https://www.canada.ca/en/public-health/services/publications/diseases-conditions/booklet-sexually-transmitted-infections.html" TargetMode="External"/><Relationship Id="rId2" Type="http://schemas.openxmlformats.org/officeDocument/2006/relationships/hyperlink" Target="http://sieccan.org/wp-content/uploads/2018/05/SIECCAN-QA-Sexual-health-education-in-the-schools-2015-Ontario.pdf" TargetMode="Externa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fontScale="90000"/>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Diversity and inclusion</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2437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334865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25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30BAB9-F0C2-FAB7-F8AC-C951BDFF8BA0}"/>
              </a:ext>
            </a:extLst>
          </p:cNvPr>
          <p:cNvSpPr txBox="1"/>
          <p:nvPr/>
        </p:nvSpPr>
        <p:spPr>
          <a:xfrm>
            <a:off x="777688" y="2767280"/>
            <a:ext cx="10636623" cy="1323439"/>
          </a:xfrm>
          <a:prstGeom prst="rect">
            <a:avLst/>
          </a:prstGeom>
          <a:noFill/>
        </p:spPr>
        <p:txBody>
          <a:bodyPr wrap="square" rtlCol="0">
            <a:spAutoFit/>
          </a:bodyPr>
          <a:lstStyle/>
          <a:p>
            <a:pPr algn="ct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How would you create a welcoming </a:t>
            </a:r>
            <a:b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and safe classroom environment?</a:t>
            </a:r>
            <a:endParaRPr lang="en-CA" sz="4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69442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A1A259-D432-949A-7F20-92A332C7D375}"/>
              </a:ext>
            </a:extLst>
          </p:cNvPr>
          <p:cNvSpPr txBox="1"/>
          <p:nvPr/>
        </p:nvSpPr>
        <p:spPr>
          <a:xfrm>
            <a:off x="777688" y="2767280"/>
            <a:ext cx="10636623" cy="707886"/>
          </a:xfrm>
          <a:prstGeom prst="rect">
            <a:avLst/>
          </a:prstGeom>
          <a:noFill/>
        </p:spPr>
        <p:txBody>
          <a:bodyPr wrap="square" rtlCol="0">
            <a:spAutoFit/>
          </a:bodyPr>
          <a:lstStyle/>
          <a:p>
            <a:pPr algn="ctr"/>
            <a:r>
              <a:rPr lang="en-CA" sz="4000" dirty="0">
                <a:latin typeface="Open Sans" panose="020B0606030504020204" pitchFamily="34" charset="0"/>
                <a:ea typeface="Open Sans" panose="020B0606030504020204" pitchFamily="34" charset="0"/>
                <a:cs typeface="Open Sans" panose="020B0606030504020204" pitchFamily="34" charset="0"/>
              </a:rPr>
              <a:t>What does </a:t>
            </a:r>
            <a:r>
              <a:rPr lang="en-CA" sz="4000" b="1" dirty="0">
                <a:latin typeface="Open Sans" panose="020B0606030504020204" pitchFamily="34" charset="0"/>
                <a:ea typeface="Open Sans" panose="020B0606030504020204" pitchFamily="34" charset="0"/>
                <a:cs typeface="Open Sans" panose="020B0606030504020204" pitchFamily="34" charset="0"/>
              </a:rPr>
              <a:t>2SLGBTQI+ </a:t>
            </a:r>
            <a:r>
              <a:rPr lang="en-CA" sz="4000" dirty="0">
                <a:latin typeface="Open Sans" panose="020B0606030504020204" pitchFamily="34" charset="0"/>
                <a:ea typeface="Open Sans" panose="020B0606030504020204" pitchFamily="34" charset="0"/>
                <a:cs typeface="Open Sans" panose="020B0606030504020204" pitchFamily="34" charset="0"/>
              </a:rPr>
              <a:t>stand for?</a:t>
            </a:r>
          </a:p>
        </p:txBody>
      </p:sp>
    </p:spTree>
    <p:extLst>
      <p:ext uri="{BB962C8B-B14F-4D97-AF65-F5344CB8AC3E}">
        <p14:creationId xmlns:p14="http://schemas.microsoft.com/office/powerpoint/2010/main" val="3532029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2DB0D4-BA6A-C5F7-D2DE-966BA275C6F1}"/>
              </a:ext>
            </a:extLst>
          </p:cNvPr>
          <p:cNvSpPr>
            <a:spLocks noGrp="1"/>
          </p:cNvSpPr>
          <p:nvPr>
            <p:ph idx="1"/>
          </p:nvPr>
        </p:nvSpPr>
        <p:spPr/>
        <p:txBody>
          <a:bodyPr/>
          <a:lstStyle/>
          <a:p>
            <a:pPr marL="0" indent="0">
              <a:buNone/>
            </a:pPr>
            <a:r>
              <a:rPr lang="en-CA" sz="4000" b="1" dirty="0"/>
              <a:t>What is assigned sex?</a:t>
            </a:r>
          </a:p>
          <a:p>
            <a:pPr algn="l" rtl="0" fontAlgn="base">
              <a:buFont typeface="Arial" panose="020B0604020202020204" pitchFamily="34" charset="0"/>
              <a:buChar char="•"/>
            </a:pPr>
            <a:r>
              <a:rPr lang="en-CA" sz="3200" dirty="0"/>
              <a:t>Biological classification of a person as female, male, intersex or other.</a:t>
            </a:r>
            <a:r>
              <a:rPr lang="en-US" sz="3200" dirty="0"/>
              <a:t>​</a:t>
            </a:r>
          </a:p>
          <a:p>
            <a:pPr algn="l" rtl="0" fontAlgn="base">
              <a:buFont typeface="Arial" panose="020B0604020202020204" pitchFamily="34" charset="0"/>
              <a:buChar char="•"/>
            </a:pPr>
            <a:r>
              <a:rPr lang="en-CA" sz="3200" dirty="0"/>
              <a:t>Based on visual assessment of external anatomy. </a:t>
            </a:r>
          </a:p>
        </p:txBody>
      </p:sp>
    </p:spTree>
    <p:extLst>
      <p:ext uri="{BB962C8B-B14F-4D97-AF65-F5344CB8AC3E}">
        <p14:creationId xmlns:p14="http://schemas.microsoft.com/office/powerpoint/2010/main" val="2061991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E7B7D9-9CC1-071A-91F4-2A3AD6D8EEB9}"/>
              </a:ext>
            </a:extLst>
          </p:cNvPr>
          <p:cNvSpPr>
            <a:spLocks noGrp="1"/>
          </p:cNvSpPr>
          <p:nvPr>
            <p:ph idx="1"/>
          </p:nvPr>
        </p:nvSpPr>
        <p:spPr>
          <a:xfrm>
            <a:off x="853229" y="987425"/>
            <a:ext cx="6415671" cy="4873625"/>
          </a:xfrm>
        </p:spPr>
        <p:txBody>
          <a:bodyPr>
            <a:normAutofit/>
          </a:bodyPr>
          <a:lstStyle/>
          <a:p>
            <a:pPr marL="0" indent="0">
              <a:buNone/>
            </a:pPr>
            <a:r>
              <a:rPr lang="en-CA" sz="4000" b="1" dirty="0"/>
              <a:t>What is gender identity?</a:t>
            </a:r>
          </a:p>
          <a:p>
            <a:r>
              <a:rPr lang="en-CA" sz="3200" dirty="0"/>
              <a:t>How an individual sees themselves, their internal sense of being female, male, both, or something else.</a:t>
            </a:r>
          </a:p>
          <a:p>
            <a:r>
              <a:rPr lang="en-CA" dirty="0"/>
              <a:t>Some c</a:t>
            </a:r>
            <a:r>
              <a:rPr lang="en-CA" sz="3200" dirty="0"/>
              <a:t>ommon terms related to gender identity include:  </a:t>
            </a:r>
            <a:r>
              <a:rPr lang="en-CA" sz="3200" dirty="0">
                <a:effectLst/>
                <a:ea typeface="Calibri" panose="020F0502020204030204" pitchFamily="34" charset="0"/>
              </a:rPr>
              <a:t>agender, cisgender, genderfluid, nonbinary, transgender, etc.</a:t>
            </a:r>
          </a:p>
        </p:txBody>
      </p:sp>
    </p:spTree>
    <p:extLst>
      <p:ext uri="{BB962C8B-B14F-4D97-AF65-F5344CB8AC3E}">
        <p14:creationId xmlns:p14="http://schemas.microsoft.com/office/powerpoint/2010/main" val="3019534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F5DDAC-4B52-41F3-9910-3CE98E5628A3}"/>
              </a:ext>
            </a:extLst>
          </p:cNvPr>
          <p:cNvSpPr>
            <a:spLocks noGrp="1"/>
          </p:cNvSpPr>
          <p:nvPr>
            <p:ph idx="1"/>
          </p:nvPr>
        </p:nvSpPr>
        <p:spPr>
          <a:xfrm>
            <a:off x="3795252" y="987425"/>
            <a:ext cx="7560136" cy="4873625"/>
          </a:xfrm>
        </p:spPr>
        <p:txBody>
          <a:bodyPr/>
          <a:lstStyle/>
          <a:p>
            <a:pPr marL="0" indent="0">
              <a:buNone/>
            </a:pPr>
            <a:r>
              <a:rPr lang="en-CA" sz="4000" b="1" dirty="0"/>
              <a:t>What is gender expression?</a:t>
            </a:r>
          </a:p>
          <a:p>
            <a:r>
              <a:rPr lang="en-CA" sz="3200" dirty="0"/>
              <a:t>How an individual expresses themselves and shows their gender to others.</a:t>
            </a:r>
          </a:p>
          <a:p>
            <a:r>
              <a:rPr lang="en-CA" sz="3200" dirty="0"/>
              <a:t>Some common terms </a:t>
            </a:r>
            <a:r>
              <a:rPr lang="en-CA" sz="3200" dirty="0">
                <a:effectLst/>
                <a:ea typeface="Calibri" panose="020F0502020204030204" pitchFamily="34" charset="0"/>
              </a:rPr>
              <a:t>related to gender expression include: androgynous, feminine and masculine.</a:t>
            </a:r>
          </a:p>
        </p:txBody>
      </p:sp>
    </p:spTree>
    <p:extLst>
      <p:ext uri="{BB962C8B-B14F-4D97-AF65-F5344CB8AC3E}">
        <p14:creationId xmlns:p14="http://schemas.microsoft.com/office/powerpoint/2010/main" val="1329030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8DB957-79F3-9F9F-2308-D5957411F123}"/>
              </a:ext>
            </a:extLst>
          </p:cNvPr>
          <p:cNvSpPr>
            <a:spLocks noGrp="1"/>
          </p:cNvSpPr>
          <p:nvPr>
            <p:ph idx="1"/>
          </p:nvPr>
        </p:nvSpPr>
        <p:spPr/>
        <p:txBody>
          <a:bodyPr>
            <a:normAutofit lnSpcReduction="10000"/>
          </a:bodyPr>
          <a:lstStyle/>
          <a:p>
            <a:pPr marL="0" indent="0">
              <a:buNone/>
            </a:pPr>
            <a:r>
              <a:rPr lang="en-CA" sz="4000" b="1" dirty="0"/>
              <a:t>What is sexual orientation?</a:t>
            </a:r>
          </a:p>
          <a:p>
            <a:r>
              <a:rPr lang="en-CA" dirty="0"/>
              <a:t>B</a:t>
            </a:r>
            <a:r>
              <a:rPr lang="en-CA" sz="3200" dirty="0"/>
              <a:t>ased on how an individual feels or is attracted towards others.</a:t>
            </a:r>
          </a:p>
          <a:p>
            <a:r>
              <a:rPr lang="en-CA" sz="3200" dirty="0"/>
              <a:t>Some common terms related to sexual orientation include: asexual, bisexual, demisexual, gay, heterosexual, lesbian, and pansexual.</a:t>
            </a:r>
          </a:p>
        </p:txBody>
      </p:sp>
    </p:spTree>
    <p:extLst>
      <p:ext uri="{BB962C8B-B14F-4D97-AF65-F5344CB8AC3E}">
        <p14:creationId xmlns:p14="http://schemas.microsoft.com/office/powerpoint/2010/main" val="1640511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Diagram&#10;&#10;Description automatically generated">
            <a:extLst>
              <a:ext uri="{FF2B5EF4-FFF2-40B4-BE49-F238E27FC236}">
                <a16:creationId xmlns:a16="http://schemas.microsoft.com/office/drawing/2014/main" id="{E1592093-50B0-024C-5525-257DD6D67C1E}"/>
              </a:ext>
            </a:extLst>
          </p:cNvPr>
          <p:cNvPicPr>
            <a:picLocks noGrp="1" noChangeAspect="1"/>
          </p:cNvPicPr>
          <p:nvPr>
            <p:ph idx="4294967295"/>
          </p:nvPr>
        </p:nvPicPr>
        <p:blipFill>
          <a:blip r:embed="rId3"/>
          <a:stretch>
            <a:fillRect/>
          </a:stretch>
        </p:blipFill>
        <p:spPr>
          <a:xfrm>
            <a:off x="1720850" y="0"/>
            <a:ext cx="8750300" cy="6762750"/>
          </a:xfrm>
          <a:prstGeom prst="rect">
            <a:avLst/>
          </a:prstGeom>
        </p:spPr>
      </p:pic>
    </p:spTree>
    <p:extLst>
      <p:ext uri="{BB962C8B-B14F-4D97-AF65-F5344CB8AC3E}">
        <p14:creationId xmlns:p14="http://schemas.microsoft.com/office/powerpoint/2010/main" val="1275524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00D8D0-106E-5286-875E-F0F85B32BEDB}"/>
              </a:ext>
            </a:extLst>
          </p:cNvPr>
          <p:cNvSpPr>
            <a:spLocks noGrp="1"/>
          </p:cNvSpPr>
          <p:nvPr>
            <p:ph idx="1"/>
          </p:nvPr>
        </p:nvSpPr>
        <p:spPr/>
        <p:txBody>
          <a:bodyPr>
            <a:normAutofit lnSpcReduction="10000"/>
          </a:bodyPr>
          <a:lstStyle/>
          <a:p>
            <a:pPr marL="0" indent="0">
              <a:buNone/>
            </a:pPr>
            <a:r>
              <a:rPr lang="en-CA" sz="4000" b="1" dirty="0"/>
              <a:t>What are pronouns?</a:t>
            </a:r>
          </a:p>
          <a:p>
            <a:pPr marL="0" indent="0">
              <a:buNone/>
            </a:pPr>
            <a:r>
              <a:rPr lang="en-CA" sz="3200" b="1" dirty="0">
                <a:latin typeface="Arial" panose="020B0604020202020204" pitchFamily="34" charset="0"/>
                <a:cs typeface="Arial" panose="020B0604020202020204" pitchFamily="34" charset="0"/>
              </a:rPr>
              <a:t>“are words used to refer to a person other than their name”</a:t>
            </a:r>
            <a:r>
              <a:rPr lang="en-CA" sz="3200" b="1" baseline="30000" dirty="0">
                <a:latin typeface="Arial" panose="020B0604020202020204" pitchFamily="34" charset="0"/>
                <a:cs typeface="Arial" panose="020B0604020202020204" pitchFamily="34" charset="0"/>
              </a:rPr>
              <a:t>(4)</a:t>
            </a:r>
          </a:p>
          <a:p>
            <a:r>
              <a:rPr lang="en-CA" sz="2600" dirty="0"/>
              <a:t>Here are some examples of different pronouns:</a:t>
            </a:r>
          </a:p>
          <a:p>
            <a:pPr lvl="1"/>
            <a:r>
              <a:rPr lang="en-CA" sz="2600" dirty="0"/>
              <a:t>He/him/his</a:t>
            </a:r>
          </a:p>
          <a:p>
            <a:pPr lvl="1"/>
            <a:r>
              <a:rPr lang="en-CA" sz="2600" dirty="0"/>
              <a:t>She/her/hers</a:t>
            </a:r>
          </a:p>
          <a:p>
            <a:pPr lvl="1"/>
            <a:r>
              <a:rPr lang="en-CA" sz="2600" dirty="0"/>
              <a:t>They/them/theirs</a:t>
            </a:r>
          </a:p>
          <a:p>
            <a:r>
              <a:rPr lang="en-CA" sz="2600" dirty="0"/>
              <a:t>If you don’t know someone's pronoun, just ask!</a:t>
            </a:r>
          </a:p>
        </p:txBody>
      </p:sp>
    </p:spTree>
    <p:extLst>
      <p:ext uri="{BB962C8B-B14F-4D97-AF65-F5344CB8AC3E}">
        <p14:creationId xmlns:p14="http://schemas.microsoft.com/office/powerpoint/2010/main" val="1242683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0D54D325-B807-A41B-E1BB-9DBBD08F3D5E}"/>
              </a:ext>
            </a:extLst>
          </p:cNvPr>
          <p:cNvSpPr/>
          <p:nvPr/>
        </p:nvSpPr>
        <p:spPr>
          <a:xfrm>
            <a:off x="3383668" y="571647"/>
            <a:ext cx="8808333" cy="2404800"/>
          </a:xfrm>
          <a:custGeom>
            <a:avLst/>
            <a:gdLst>
              <a:gd name="connsiteX0" fmla="*/ 1118885 w 8808333"/>
              <a:gd name="connsiteY0" fmla="*/ 0 h 2404800"/>
              <a:gd name="connsiteX1" fmla="*/ 8808333 w 8808333"/>
              <a:gd name="connsiteY1" fmla="*/ 0 h 2404800"/>
              <a:gd name="connsiteX2" fmla="*/ 8808333 w 8808333"/>
              <a:gd name="connsiteY2" fmla="*/ 2404800 h 2404800"/>
              <a:gd name="connsiteX3" fmla="*/ 1118885 w 8808333"/>
              <a:gd name="connsiteY3" fmla="*/ 2404800 h 2404800"/>
              <a:gd name="connsiteX4" fmla="*/ 1118885 w 8808333"/>
              <a:gd name="connsiteY4" fmla="*/ 2400050 h 2404800"/>
              <a:gd name="connsiteX5" fmla="*/ 1078958 w 8808333"/>
              <a:gd name="connsiteY5" fmla="*/ 2398034 h 2404800"/>
              <a:gd name="connsiteX6" fmla="*/ 0 w 8808333"/>
              <a:gd name="connsiteY6" fmla="*/ 1202400 h 2404800"/>
              <a:gd name="connsiteX7" fmla="*/ 1078958 w 8808333"/>
              <a:gd name="connsiteY7" fmla="*/ 6766 h 2404800"/>
              <a:gd name="connsiteX8" fmla="*/ 1118885 w 8808333"/>
              <a:gd name="connsiteY8" fmla="*/ 4750 h 24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8333" h="2404800">
                <a:moveTo>
                  <a:pt x="1118885" y="0"/>
                </a:moveTo>
                <a:lnTo>
                  <a:pt x="8808333" y="0"/>
                </a:lnTo>
                <a:lnTo>
                  <a:pt x="8808333" y="2404800"/>
                </a:lnTo>
                <a:lnTo>
                  <a:pt x="1118885" y="2404800"/>
                </a:lnTo>
                <a:lnTo>
                  <a:pt x="1118885" y="2400050"/>
                </a:lnTo>
                <a:lnTo>
                  <a:pt x="1078958" y="2398034"/>
                </a:lnTo>
                <a:cubicBezTo>
                  <a:pt x="472924" y="2336488"/>
                  <a:pt x="0" y="1824672"/>
                  <a:pt x="0" y="1202400"/>
                </a:cubicBezTo>
                <a:cubicBezTo>
                  <a:pt x="0" y="580128"/>
                  <a:pt x="472924" y="68312"/>
                  <a:pt x="1078958" y="6766"/>
                </a:cubicBezTo>
                <a:lnTo>
                  <a:pt x="1118885" y="4750"/>
                </a:lnTo>
                <a:close/>
              </a:path>
            </a:pathLst>
          </a:cu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10" name="Freeform: Shape 9">
            <a:extLst>
              <a:ext uri="{FF2B5EF4-FFF2-40B4-BE49-F238E27FC236}">
                <a16:creationId xmlns:a16="http://schemas.microsoft.com/office/drawing/2014/main" id="{DA427A12-45B8-6BB9-2B75-A47574ACA3FF}"/>
              </a:ext>
            </a:extLst>
          </p:cNvPr>
          <p:cNvSpPr/>
          <p:nvPr/>
        </p:nvSpPr>
        <p:spPr>
          <a:xfrm>
            <a:off x="3383668" y="3277565"/>
            <a:ext cx="8808333" cy="2404800"/>
          </a:xfrm>
          <a:custGeom>
            <a:avLst/>
            <a:gdLst>
              <a:gd name="connsiteX0" fmla="*/ 1118885 w 8808333"/>
              <a:gd name="connsiteY0" fmla="*/ 0 h 2404800"/>
              <a:gd name="connsiteX1" fmla="*/ 8808333 w 8808333"/>
              <a:gd name="connsiteY1" fmla="*/ 0 h 2404800"/>
              <a:gd name="connsiteX2" fmla="*/ 8808333 w 8808333"/>
              <a:gd name="connsiteY2" fmla="*/ 2404800 h 2404800"/>
              <a:gd name="connsiteX3" fmla="*/ 1118885 w 8808333"/>
              <a:gd name="connsiteY3" fmla="*/ 2404800 h 2404800"/>
              <a:gd name="connsiteX4" fmla="*/ 1118885 w 8808333"/>
              <a:gd name="connsiteY4" fmla="*/ 2400050 h 2404800"/>
              <a:gd name="connsiteX5" fmla="*/ 1078958 w 8808333"/>
              <a:gd name="connsiteY5" fmla="*/ 2398034 h 2404800"/>
              <a:gd name="connsiteX6" fmla="*/ 0 w 8808333"/>
              <a:gd name="connsiteY6" fmla="*/ 1202400 h 2404800"/>
              <a:gd name="connsiteX7" fmla="*/ 1078958 w 8808333"/>
              <a:gd name="connsiteY7" fmla="*/ 6766 h 2404800"/>
              <a:gd name="connsiteX8" fmla="*/ 1118885 w 8808333"/>
              <a:gd name="connsiteY8" fmla="*/ 4750 h 24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8333" h="2404800">
                <a:moveTo>
                  <a:pt x="1118885" y="0"/>
                </a:moveTo>
                <a:lnTo>
                  <a:pt x="8808333" y="0"/>
                </a:lnTo>
                <a:lnTo>
                  <a:pt x="8808333" y="2404800"/>
                </a:lnTo>
                <a:lnTo>
                  <a:pt x="1118885" y="2404800"/>
                </a:lnTo>
                <a:lnTo>
                  <a:pt x="1118885" y="2400050"/>
                </a:lnTo>
                <a:lnTo>
                  <a:pt x="1078958" y="2398034"/>
                </a:lnTo>
                <a:cubicBezTo>
                  <a:pt x="472924" y="2336488"/>
                  <a:pt x="0" y="1824672"/>
                  <a:pt x="0" y="1202400"/>
                </a:cubicBezTo>
                <a:cubicBezTo>
                  <a:pt x="0" y="580128"/>
                  <a:pt x="472924" y="68312"/>
                  <a:pt x="1078958" y="6766"/>
                </a:cubicBezTo>
                <a:lnTo>
                  <a:pt x="1118885" y="4750"/>
                </a:lnTo>
                <a:close/>
              </a:path>
            </a:pathLst>
          </a:cu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3" name="TextBox 2">
            <a:extLst>
              <a:ext uri="{FF2B5EF4-FFF2-40B4-BE49-F238E27FC236}">
                <a16:creationId xmlns:a16="http://schemas.microsoft.com/office/drawing/2014/main" id="{48225670-454B-1B20-0574-777FE6753423}"/>
              </a:ext>
            </a:extLst>
          </p:cNvPr>
          <p:cNvSpPr txBox="1"/>
          <p:nvPr/>
        </p:nvSpPr>
        <p:spPr>
          <a:xfrm>
            <a:off x="243066" y="1774046"/>
            <a:ext cx="2662179" cy="2554545"/>
          </a:xfrm>
          <a:prstGeom prst="rect">
            <a:avLst/>
          </a:prstGeom>
          <a:noFill/>
        </p:spPr>
        <p:txBody>
          <a:bodyPr wrap="square" rtlCol="0">
            <a:spAutoFit/>
          </a:bodyPr>
          <a:lstStyle/>
          <a:p>
            <a:r>
              <a:rPr lang="en-CA" sz="4000" b="1" dirty="0">
                <a:latin typeface="Open Sans" panose="020B0606030504020204" pitchFamily="34" charset="0"/>
                <a:ea typeface="Open Sans" panose="020B0606030504020204" pitchFamily="34" charset="0"/>
                <a:cs typeface="Open Sans" panose="020B0606030504020204" pitchFamily="34" charset="0"/>
              </a:rPr>
              <a:t>Affirming and inclusive language </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5FE1ED4C-D76B-13F7-610A-632AD8BA711C}"/>
              </a:ext>
            </a:extLst>
          </p:cNvPr>
          <p:cNvSpPr txBox="1"/>
          <p:nvPr/>
        </p:nvSpPr>
        <p:spPr>
          <a:xfrm>
            <a:off x="3663390" y="1173882"/>
            <a:ext cx="1936833" cy="1200329"/>
          </a:xfrm>
          <a:prstGeom prst="rect">
            <a:avLst/>
          </a:prstGeom>
          <a:noFill/>
        </p:spPr>
        <p:txBody>
          <a:bodyPr wrap="square" rtlCol="0">
            <a:spAutoFit/>
          </a:bodyPr>
          <a:lstStyle/>
          <a:p>
            <a:pPr algn="ctr"/>
            <a:r>
              <a:rPr lang="en-CA" sz="3600" dirty="0">
                <a:solidFill>
                  <a:schemeClr val="bg1"/>
                </a:solidFill>
              </a:rPr>
              <a:t>Inclusive language</a:t>
            </a:r>
          </a:p>
        </p:txBody>
      </p:sp>
      <p:sp>
        <p:nvSpPr>
          <p:cNvPr id="6" name="TextBox 5">
            <a:extLst>
              <a:ext uri="{FF2B5EF4-FFF2-40B4-BE49-F238E27FC236}">
                <a16:creationId xmlns:a16="http://schemas.microsoft.com/office/drawing/2014/main" id="{A06BFE50-6673-7911-6335-DFD55541746D}"/>
              </a:ext>
            </a:extLst>
          </p:cNvPr>
          <p:cNvSpPr txBox="1"/>
          <p:nvPr/>
        </p:nvSpPr>
        <p:spPr>
          <a:xfrm>
            <a:off x="5918518" y="989217"/>
            <a:ext cx="5964826" cy="1569660"/>
          </a:xfrm>
          <a:prstGeom prst="rect">
            <a:avLst/>
          </a:prstGeom>
          <a:noFill/>
        </p:spPr>
        <p:txBody>
          <a:bodyPr wrap="square" rtlCol="0">
            <a:spAutoFit/>
          </a:bodyPr>
          <a:lstStyle/>
          <a:p>
            <a:pPr marL="0" indent="0">
              <a:buNone/>
            </a:pPr>
            <a:r>
              <a:rPr lang="en-CA" sz="2400" b="1" dirty="0">
                <a:solidFill>
                  <a:schemeClr val="bg1"/>
                </a:solidFill>
                <a:latin typeface="Arial"/>
                <a:cs typeface="Arial"/>
              </a:rPr>
              <a:t>Instead of saying: </a:t>
            </a:r>
            <a:br>
              <a:rPr lang="en-CA" sz="2400" b="1" dirty="0">
                <a:solidFill>
                  <a:schemeClr val="bg1"/>
                </a:solidFill>
              </a:rPr>
            </a:br>
            <a:r>
              <a:rPr lang="en-CA" sz="2400" b="1" dirty="0">
                <a:solidFill>
                  <a:schemeClr val="bg1"/>
                </a:solidFill>
                <a:latin typeface="Arial"/>
                <a:cs typeface="Arial"/>
              </a:rPr>
              <a:t>h</a:t>
            </a:r>
            <a:r>
              <a:rPr lang="en-CA" sz="2400" dirty="0">
                <a:solidFill>
                  <a:schemeClr val="bg1"/>
                </a:solidFill>
                <a:latin typeface="Arial"/>
                <a:cs typeface="Arial"/>
              </a:rPr>
              <a:t>usband/wife, boyfriend/girlfriend</a:t>
            </a:r>
            <a:endParaRPr lang="en-CA" sz="2400" dirty="0">
              <a:solidFill>
                <a:schemeClr val="bg1"/>
              </a:solidFill>
            </a:endParaRPr>
          </a:p>
          <a:p>
            <a:pPr marL="0" indent="0">
              <a:buNone/>
            </a:pPr>
            <a:r>
              <a:rPr lang="en-CA" sz="2400" b="1" dirty="0">
                <a:solidFill>
                  <a:schemeClr val="bg1"/>
                </a:solidFill>
                <a:latin typeface="Arial"/>
                <a:cs typeface="Arial"/>
              </a:rPr>
              <a:t>Say this instead:</a:t>
            </a:r>
            <a:br>
              <a:rPr lang="en-CA" sz="2400" b="1" dirty="0">
                <a:solidFill>
                  <a:schemeClr val="bg1"/>
                </a:solidFill>
              </a:rPr>
            </a:br>
            <a:r>
              <a:rPr lang="en-CA" sz="2400" b="1" dirty="0">
                <a:solidFill>
                  <a:schemeClr val="bg1"/>
                </a:solidFill>
                <a:latin typeface="Arial"/>
                <a:cs typeface="Arial"/>
              </a:rPr>
              <a:t>p</a:t>
            </a:r>
            <a:r>
              <a:rPr lang="en-CA" sz="2400" dirty="0">
                <a:solidFill>
                  <a:schemeClr val="bg1"/>
                </a:solidFill>
                <a:latin typeface="Arial"/>
                <a:cs typeface="Arial"/>
              </a:rPr>
              <a:t>artner/spouse/significant other</a:t>
            </a:r>
          </a:p>
        </p:txBody>
      </p:sp>
      <p:sp>
        <p:nvSpPr>
          <p:cNvPr id="7" name="TextBox 6">
            <a:extLst>
              <a:ext uri="{FF2B5EF4-FFF2-40B4-BE49-F238E27FC236}">
                <a16:creationId xmlns:a16="http://schemas.microsoft.com/office/drawing/2014/main" id="{4B075033-E57B-DB00-3EA7-870408BB6D4E}"/>
              </a:ext>
            </a:extLst>
          </p:cNvPr>
          <p:cNvSpPr txBox="1"/>
          <p:nvPr/>
        </p:nvSpPr>
        <p:spPr>
          <a:xfrm>
            <a:off x="5918518" y="3673013"/>
            <a:ext cx="6030416" cy="1569660"/>
          </a:xfrm>
          <a:prstGeom prst="rect">
            <a:avLst/>
          </a:prstGeom>
          <a:noFill/>
        </p:spPr>
        <p:txBody>
          <a:bodyPr wrap="square" rtlCol="0">
            <a:spAutoFit/>
          </a:bodyPr>
          <a:lstStyle/>
          <a:p>
            <a:pPr marL="0" indent="0">
              <a:buNone/>
            </a:pP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Instead of saying:</a:t>
            </a:r>
            <a:b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they use to be male/want to be female</a:t>
            </a:r>
          </a:p>
          <a:p>
            <a:pPr marL="0" indent="0">
              <a:buNone/>
            </a:pP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Say this instead:</a:t>
            </a:r>
            <a:b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She is female/was assigned male at birth</a:t>
            </a:r>
          </a:p>
        </p:txBody>
      </p:sp>
      <p:sp>
        <p:nvSpPr>
          <p:cNvPr id="5" name="TextBox 4">
            <a:extLst>
              <a:ext uri="{FF2B5EF4-FFF2-40B4-BE49-F238E27FC236}">
                <a16:creationId xmlns:a16="http://schemas.microsoft.com/office/drawing/2014/main" id="{5F6E4D11-550B-E270-204B-6EE9906E4324}"/>
              </a:ext>
            </a:extLst>
          </p:cNvPr>
          <p:cNvSpPr txBox="1"/>
          <p:nvPr/>
        </p:nvSpPr>
        <p:spPr>
          <a:xfrm>
            <a:off x="3663391" y="3879801"/>
            <a:ext cx="1936833" cy="1200329"/>
          </a:xfrm>
          <a:prstGeom prst="rect">
            <a:avLst/>
          </a:prstGeom>
          <a:noFill/>
        </p:spPr>
        <p:txBody>
          <a:bodyPr wrap="square" rtlCol="0">
            <a:spAutoFit/>
          </a:bodyPr>
          <a:lstStyle/>
          <a:p>
            <a:pPr algn="ctr"/>
            <a:r>
              <a:rPr lang="en-CA" sz="3600" dirty="0">
                <a:solidFill>
                  <a:schemeClr val="bg1"/>
                </a:solidFill>
              </a:rPr>
              <a:t>Affirming language</a:t>
            </a:r>
          </a:p>
        </p:txBody>
      </p:sp>
    </p:spTree>
    <p:extLst>
      <p:ext uri="{BB962C8B-B14F-4D97-AF65-F5344CB8AC3E}">
        <p14:creationId xmlns:p14="http://schemas.microsoft.com/office/powerpoint/2010/main" val="1668725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AB9885-F37C-138A-A6AE-F3639B1E9777}"/>
              </a:ext>
            </a:extLst>
          </p:cNvPr>
          <p:cNvSpPr txBox="1"/>
          <p:nvPr/>
        </p:nvSpPr>
        <p:spPr>
          <a:xfrm>
            <a:off x="890587" y="2459504"/>
            <a:ext cx="10410825" cy="1938992"/>
          </a:xfrm>
          <a:prstGeom prst="rect">
            <a:avLst/>
          </a:prstGeom>
          <a:noFill/>
        </p:spPr>
        <p:txBody>
          <a:bodyPr wrap="square" rtlCol="0">
            <a:spAutoFit/>
          </a:bodyPr>
          <a:lstStyle/>
          <a:p>
            <a:pPr algn="ct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What are some sources of support for someone who has questions about their gender identity and sexual orientation?</a:t>
            </a:r>
            <a:endParaRPr lang="en-CA" sz="4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68147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83178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726426" y="987425"/>
            <a:ext cx="7628962" cy="4873625"/>
          </a:xfrm>
        </p:spPr>
        <p:txBody>
          <a:bodyPr>
            <a:normAutofit fontScale="32500" lnSpcReduction="20000"/>
          </a:bodyPr>
          <a:lstStyle/>
          <a:p>
            <a:pPr marL="0" indent="0" algn="ctr">
              <a:buNone/>
            </a:pPr>
            <a:r>
              <a:rPr lang="en-CA" sz="9300" b="1" dirty="0"/>
              <a:t>References </a:t>
            </a:r>
            <a:br>
              <a:rPr lang="en-CA" sz="9300" b="1" dirty="0"/>
            </a:br>
            <a:r>
              <a:rPr lang="en-CA" sz="9300" b="1" dirty="0"/>
              <a:t>Diversity and inclusion</a:t>
            </a:r>
          </a:p>
          <a:p>
            <a:pPr marL="228600" indent="-228600">
              <a:buFont typeface="+mj-lt"/>
              <a:buAutoNum type="arabicPeriod"/>
            </a:pP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buFont typeface="+mj-lt"/>
              <a:buAutoNum type="arabicPeriod"/>
            </a:pPr>
            <a:r>
              <a:rPr lang="en-CA" sz="3700" kern="1400" dirty="0"/>
              <a:t>Airton L, </a:t>
            </a:r>
            <a:r>
              <a:rPr lang="en-CA" sz="3700" kern="1400" dirty="0" err="1"/>
              <a:t>Kirkup</a:t>
            </a:r>
            <a:r>
              <a:rPr lang="en-CA" sz="3700" kern="1400" dirty="0"/>
              <a:t> K. </a:t>
            </a:r>
            <a:r>
              <a:rPr lang="en-CA" sz="3700" kern="1400" dirty="0" err="1"/>
              <a:t>Gegi’s</a:t>
            </a:r>
            <a:r>
              <a:rPr lang="en-CA" sz="3700" kern="1400" dirty="0"/>
              <a:t> tips for creating a classroom that welcomes and sustains gender diversity [Internet]. Ontario: Gregi.ca 2022 [cited 2022 Jul 6]. Available from: </a:t>
            </a:r>
            <a:r>
              <a:rPr lang="en-CA" sz="3700" kern="1400" dirty="0">
                <a:solidFill>
                  <a:srgbClr val="0563C1"/>
                </a:solidFill>
                <a:hlinkClick r:id="rId2"/>
              </a:rPr>
              <a:t>https://www.gegi.ca/wp-content/uploads/2021/04/Gegis-Tips-for-Welcoming-Gender-Diversity-in-Your-Classroom.pdf</a:t>
            </a:r>
            <a:endParaRPr lang="en-CA" sz="3700" kern="1400" dirty="0">
              <a:solidFill>
                <a:srgbClr val="0563C1"/>
              </a:solidFill>
            </a:endParaRPr>
          </a:p>
          <a:p>
            <a:pPr marL="228600" indent="-228600">
              <a:buAutoNum type="arabicPeriod"/>
            </a:pPr>
            <a:endParaRPr lang="en-CA" sz="3700" kern="1400" dirty="0"/>
          </a:p>
          <a:p>
            <a:pPr marL="228600" indent="-228600">
              <a:buAutoNum type="arabicPeriod"/>
            </a:pPr>
            <a:r>
              <a:rPr lang="en-CA" sz="3700" kern="1400" dirty="0"/>
              <a:t>Hui A. LGBTQI2S terms and concepts [Internet]. Toronto, ON: </a:t>
            </a:r>
            <a:r>
              <a:rPr lang="en-CA" sz="3700" kern="1400" dirty="0" err="1"/>
              <a:t>Egale</a:t>
            </a:r>
            <a:r>
              <a:rPr lang="en-CA" sz="3700" kern="1400" dirty="0"/>
              <a:t>; 2022 [cited 2022 Jun 1]. Available from: </a:t>
            </a:r>
            <a:r>
              <a:rPr lang="en-CA" sz="3700" kern="1400" dirty="0">
                <a:solidFill>
                  <a:srgbClr val="0563C1"/>
                </a:solidFill>
                <a:hlinkClick r:id="rId3"/>
              </a:rPr>
              <a:t>https://egale.ca/awareness/terms-and-concepts-updated</a:t>
            </a:r>
            <a:endParaRPr lang="en-CA" sz="3700" kern="1400" dirty="0">
              <a:solidFill>
                <a:srgbClr val="0563C1"/>
              </a:solidFill>
            </a:endParaRPr>
          </a:p>
          <a:p>
            <a:pPr marL="228600" indent="-228600">
              <a:buAutoNum type="arabicPeriod"/>
            </a:pPr>
            <a:endParaRPr lang="en-CA" sz="3700" kern="1400" dirty="0"/>
          </a:p>
          <a:p>
            <a:pPr marL="228600" indent="-228600">
              <a:buAutoNum type="arabicPeriod"/>
            </a:pPr>
            <a:r>
              <a:rPr lang="en-CA" sz="3700" kern="1400" dirty="0"/>
              <a:t>Pan L, Moore A. The Gender unicorn [Internet]. Trans Student Educational Resources; 2015 [cited 2022 Jul 14]. Available from: </a:t>
            </a:r>
            <a:r>
              <a:rPr lang="en-CA" sz="3700" kern="1400" dirty="0">
                <a:solidFill>
                  <a:srgbClr val="0563C1"/>
                </a:solidFill>
                <a:hlinkClick r:id="rId4"/>
              </a:rPr>
              <a:t>http://transstudent.org/gender/</a:t>
            </a:r>
            <a:endParaRPr lang="en-CA" sz="3700" kern="1400" dirty="0"/>
          </a:p>
          <a:p>
            <a:pPr marL="228600" indent="-228600">
              <a:buAutoNum type="arabicPeriod"/>
            </a:pPr>
            <a:endParaRPr lang="en-CA" sz="3700" kern="1400" dirty="0"/>
          </a:p>
          <a:p>
            <a:pPr marL="228600" indent="-228600">
              <a:buAutoNum type="arabicPeriod"/>
            </a:pPr>
            <a:r>
              <a:rPr lang="en-CA" sz="3700" kern="1400" dirty="0"/>
              <a:t>Forde K. Pronoun usage guide [Internet]. Toronto, ON: </a:t>
            </a:r>
            <a:r>
              <a:rPr lang="en-CA" sz="3700" kern="1400" dirty="0" err="1"/>
              <a:t>Egale</a:t>
            </a:r>
            <a:r>
              <a:rPr lang="en-CA" sz="3700" kern="1400" dirty="0"/>
              <a:t>; 2022 [cited 2022 Jul 6]. Available from: </a:t>
            </a:r>
            <a:r>
              <a:rPr lang="en-CA" sz="3700" kern="1400" dirty="0">
                <a:solidFill>
                  <a:srgbClr val="0563C1"/>
                </a:solidFill>
                <a:hlinkClick r:id="rId5"/>
              </a:rPr>
              <a:t>https://egale.ca/awareness/pronoun-usage-guide/</a:t>
            </a:r>
            <a:endParaRPr lang="en-CA" sz="3700" kern="1400" dirty="0"/>
          </a:p>
          <a:p>
            <a:pPr marL="228600" indent="-228600">
              <a:buAutoNum type="arabicPeriod"/>
            </a:pPr>
            <a:endParaRPr lang="en-CA" sz="3700" kern="1400" dirty="0"/>
          </a:p>
          <a:p>
            <a:pPr marL="228600" indent="-228600">
              <a:buAutoNum type="arabicPeriod"/>
            </a:pPr>
            <a:r>
              <a:rPr lang="en-CA" sz="3700" kern="1400" dirty="0"/>
              <a:t>Forde K. Affirming and inclusive language [Internet]. Toronto, ON; </a:t>
            </a:r>
            <a:r>
              <a:rPr lang="en-CA" sz="3700" kern="1400" dirty="0" err="1"/>
              <a:t>Egale</a:t>
            </a:r>
            <a:r>
              <a:rPr lang="en-CA" sz="3700" kern="1400" dirty="0"/>
              <a:t>. 2022 [cited 2022 Jul 6]. Available from: </a:t>
            </a:r>
            <a:r>
              <a:rPr lang="en-CA" sz="3700" kern="1400" dirty="0">
                <a:solidFill>
                  <a:srgbClr val="0563C1"/>
                </a:solidFill>
                <a:hlinkClick r:id="rId6"/>
              </a:rPr>
              <a:t>https://egale.ca/awareness/affirming-and-inclusive-language/</a:t>
            </a:r>
            <a:endParaRPr lang="en-CA" sz="3700" kern="1400" dirty="0"/>
          </a:p>
        </p:txBody>
      </p:sp>
    </p:spTree>
    <p:extLst>
      <p:ext uri="{BB962C8B-B14F-4D97-AF65-F5344CB8AC3E}">
        <p14:creationId xmlns:p14="http://schemas.microsoft.com/office/powerpoint/2010/main" val="3357821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Puberty review</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2437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966401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p:txBody>
          <a:bodyPr>
            <a:normAutofit fontScale="62500" lnSpcReduction="20000"/>
          </a:bodyPr>
          <a:lstStyle/>
          <a:p>
            <a:pPr marL="0" indent="0">
              <a:buNone/>
            </a:pPr>
            <a:r>
              <a:rPr lang="en-CA" sz="5700" b="1" dirty="0"/>
              <a:t>What is puberty?</a:t>
            </a:r>
          </a:p>
          <a:p>
            <a:pPr>
              <a:lnSpc>
                <a:spcPct val="120000"/>
              </a:lnSpc>
            </a:pPr>
            <a:r>
              <a:rPr lang="en-US" sz="4000" dirty="0"/>
              <a:t>Puberty is the process of transitioning from a child into a young adult.</a:t>
            </a:r>
          </a:p>
          <a:p>
            <a:pPr>
              <a:lnSpc>
                <a:spcPct val="120000"/>
              </a:lnSpc>
            </a:pPr>
            <a:r>
              <a:rPr lang="en-US" sz="4000" dirty="0"/>
              <a:t>Puberty typically begins between the ages of 7 and 14 but everyone is different.</a:t>
            </a:r>
          </a:p>
          <a:p>
            <a:pPr>
              <a:lnSpc>
                <a:spcPct val="120000"/>
              </a:lnSpc>
            </a:pPr>
            <a:r>
              <a:rPr lang="en-US" sz="4000" dirty="0"/>
              <a:t>It is important to keep in mind that everyone’s own time is the right time. </a:t>
            </a:r>
          </a:p>
          <a:p>
            <a:pPr>
              <a:lnSpc>
                <a:spcPct val="120000"/>
              </a:lnSpc>
            </a:pPr>
            <a:r>
              <a:rPr lang="en-US" sz="4000" dirty="0"/>
              <a:t>All bodies are unique, and no two bodies are identical.</a:t>
            </a:r>
            <a:endParaRPr lang="en-CA" sz="4000" dirty="0"/>
          </a:p>
        </p:txBody>
      </p:sp>
    </p:spTree>
    <p:extLst>
      <p:ext uri="{BB962C8B-B14F-4D97-AF65-F5344CB8AC3E}">
        <p14:creationId xmlns:p14="http://schemas.microsoft.com/office/powerpoint/2010/main" val="1059052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F64F704-5758-8A17-C294-063F666367CB}"/>
              </a:ext>
            </a:extLst>
          </p:cNvPr>
          <p:cNvSpPr/>
          <p:nvPr/>
        </p:nvSpPr>
        <p:spPr>
          <a:xfrm>
            <a:off x="4064400" y="1223492"/>
            <a:ext cx="4064400" cy="453214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756B0DBD-9A77-1962-C42C-DF2D817D9FBE}"/>
              </a:ext>
            </a:extLst>
          </p:cNvPr>
          <p:cNvSpPr/>
          <p:nvPr/>
        </p:nvSpPr>
        <p:spPr>
          <a:xfrm>
            <a:off x="0" y="1223492"/>
            <a:ext cx="4064400" cy="4532146"/>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 name="Title 2">
            <a:extLst>
              <a:ext uri="{FF2B5EF4-FFF2-40B4-BE49-F238E27FC236}">
                <a16:creationId xmlns:a16="http://schemas.microsoft.com/office/drawing/2014/main" id="{7771D53B-5B71-499A-38BE-3EA834339BF3}"/>
              </a:ext>
            </a:extLst>
          </p:cNvPr>
          <p:cNvSpPr>
            <a:spLocks noGrp="1"/>
          </p:cNvSpPr>
          <p:nvPr>
            <p:ph type="title"/>
          </p:nvPr>
        </p:nvSpPr>
        <p:spPr/>
        <p:txBody>
          <a:bodyPr>
            <a:normAutofit fontScale="90000"/>
          </a:bodyPr>
          <a:lstStyle/>
          <a:p>
            <a:r>
              <a:rPr lang="en-US" dirty="0"/>
              <a:t>Changes during puberty</a:t>
            </a:r>
            <a:endParaRPr lang="en-CA" dirty="0"/>
          </a:p>
        </p:txBody>
      </p:sp>
      <p:sp>
        <p:nvSpPr>
          <p:cNvPr id="6" name="TextBox 5">
            <a:extLst>
              <a:ext uri="{FF2B5EF4-FFF2-40B4-BE49-F238E27FC236}">
                <a16:creationId xmlns:a16="http://schemas.microsoft.com/office/drawing/2014/main" id="{1664706B-C142-CBD2-1E8A-A2247F577A19}"/>
              </a:ext>
            </a:extLst>
          </p:cNvPr>
          <p:cNvSpPr txBox="1"/>
          <p:nvPr/>
        </p:nvSpPr>
        <p:spPr>
          <a:xfrm>
            <a:off x="4344534" y="1519608"/>
            <a:ext cx="3447183" cy="3785652"/>
          </a:xfrm>
          <a:prstGeom prst="rect">
            <a:avLst/>
          </a:prstGeom>
          <a:noFill/>
        </p:spPr>
        <p:txBody>
          <a:bodyPr wrap="square" rtlCol="0">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Everyone</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Hair growth</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Oily skin and pimples</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Sweat and increased body </a:t>
            </a:r>
            <a:r>
              <a:rPr lang="en-US" sz="2400" dirty="0" err="1">
                <a:latin typeface="Open Sans" panose="020B0606030504020204" pitchFamily="34" charset="0"/>
                <a:ea typeface="Open Sans" panose="020B0606030504020204" pitchFamily="34" charset="0"/>
                <a:cs typeface="Open Sans" panose="020B0606030504020204" pitchFamily="34" charset="0"/>
              </a:rPr>
              <a:t>odour</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Growth spurts</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Mood and relationship changes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7E6F063B-F5E0-2E68-86ED-5B4734D17BCB}"/>
              </a:ext>
            </a:extLst>
          </p:cNvPr>
          <p:cNvSpPr txBox="1"/>
          <p:nvPr/>
        </p:nvSpPr>
        <p:spPr>
          <a:xfrm>
            <a:off x="280135" y="1519608"/>
            <a:ext cx="3557769" cy="3785652"/>
          </a:xfrm>
          <a:prstGeom prst="rect">
            <a:avLst/>
          </a:prstGeom>
          <a:noFill/>
        </p:spPr>
        <p:txBody>
          <a:bodyPr wrap="square" rtlCol="0">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People with a penis</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Enlargement of penis and growth of testicles</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Deepening of voice</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Muscle development</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Enlargement of larynx (also known as an Adam’s apple</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10">
            <a:extLst>
              <a:ext uri="{FF2B5EF4-FFF2-40B4-BE49-F238E27FC236}">
                <a16:creationId xmlns:a16="http://schemas.microsoft.com/office/drawing/2014/main" id="{E46BC1CC-ED97-708F-ADA2-F332912DDCC9}"/>
              </a:ext>
            </a:extLst>
          </p:cNvPr>
          <p:cNvSpPr/>
          <p:nvPr/>
        </p:nvSpPr>
        <p:spPr>
          <a:xfrm>
            <a:off x="8127602" y="1223493"/>
            <a:ext cx="4064400" cy="4532144"/>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7">
            <a:extLst>
              <a:ext uri="{FF2B5EF4-FFF2-40B4-BE49-F238E27FC236}">
                <a16:creationId xmlns:a16="http://schemas.microsoft.com/office/drawing/2014/main" id="{13C857C1-44EE-B488-1575-3FCC9182F2A0}"/>
              </a:ext>
            </a:extLst>
          </p:cNvPr>
          <p:cNvSpPr txBox="1"/>
          <p:nvPr/>
        </p:nvSpPr>
        <p:spPr>
          <a:xfrm>
            <a:off x="8464686" y="1519608"/>
            <a:ext cx="3390234" cy="3046988"/>
          </a:xfrm>
          <a:prstGeom prst="rect">
            <a:avLst/>
          </a:prstGeom>
          <a:noFill/>
        </p:spPr>
        <p:txBody>
          <a:bodyPr wrap="square" rtlCol="0">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People with a vagina</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Breast development</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Vaginal discharge</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Beginning of menstruation</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More curves or wider hips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83277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542BE7-5BF2-73FD-8843-748945C172EA}"/>
              </a:ext>
            </a:extLst>
          </p:cNvPr>
          <p:cNvSpPr>
            <a:spLocks noGrp="1"/>
          </p:cNvSpPr>
          <p:nvPr>
            <p:ph idx="1"/>
          </p:nvPr>
        </p:nvSpPr>
        <p:spPr>
          <a:xfrm>
            <a:off x="5418722" y="987425"/>
            <a:ext cx="6172200" cy="4873625"/>
          </a:xfrm>
        </p:spPr>
        <p:txBody>
          <a:bodyPr/>
          <a:lstStyle/>
          <a:p>
            <a:pPr marL="0" indent="0">
              <a:buNone/>
            </a:pPr>
            <a:r>
              <a:rPr lang="en-CA" sz="4000" b="1" dirty="0"/>
              <a:t>Important reminders</a:t>
            </a:r>
          </a:p>
          <a:p>
            <a:pPr marL="0" indent="0">
              <a:buNone/>
            </a:pPr>
            <a:r>
              <a:rPr lang="en-US" sz="3200" dirty="0"/>
              <a:t>The removal of body hair is a personal choice and is not necessary.</a:t>
            </a:r>
          </a:p>
          <a:p>
            <a:endParaRPr lang="en-US" sz="3200" dirty="0"/>
          </a:p>
          <a:p>
            <a:pPr marL="0" indent="0">
              <a:buNone/>
            </a:pPr>
            <a:r>
              <a:rPr lang="en-US" sz="3200" dirty="0"/>
              <a:t>Some people may be taking hormone medication or blockers to change, pause, or delay puberty.</a:t>
            </a:r>
            <a:endParaRPr lang="en-CA" sz="3200" dirty="0"/>
          </a:p>
        </p:txBody>
      </p:sp>
    </p:spTree>
    <p:extLst>
      <p:ext uri="{BB962C8B-B14F-4D97-AF65-F5344CB8AC3E}">
        <p14:creationId xmlns:p14="http://schemas.microsoft.com/office/powerpoint/2010/main" val="4040154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27B42F-0B77-BCA7-BE52-4D9BB0AA0BBB}"/>
              </a:ext>
            </a:extLst>
          </p:cNvPr>
          <p:cNvSpPr>
            <a:spLocks noGrp="1"/>
          </p:cNvSpPr>
          <p:nvPr>
            <p:ph idx="1"/>
          </p:nvPr>
        </p:nvSpPr>
        <p:spPr>
          <a:xfrm>
            <a:off x="5460280" y="987425"/>
            <a:ext cx="6172200" cy="4873625"/>
          </a:xfrm>
        </p:spPr>
        <p:txBody>
          <a:bodyPr>
            <a:normAutofit lnSpcReduction="10000"/>
          </a:bodyPr>
          <a:lstStyle/>
          <a:p>
            <a:pPr marL="0" indent="0">
              <a:buNone/>
            </a:pPr>
            <a:r>
              <a:rPr lang="en-CA" sz="4000" b="1" dirty="0"/>
              <a:t>Discussion questions</a:t>
            </a:r>
          </a:p>
          <a:p>
            <a:pPr marL="0" indent="0">
              <a:buNone/>
            </a:pPr>
            <a:r>
              <a:rPr lang="en-US" sz="3200" dirty="0"/>
              <a:t>How can the </a:t>
            </a:r>
            <a:r>
              <a:rPr lang="en-US" sz="3200" u="sng" dirty="0"/>
              <a:t>physical</a:t>
            </a:r>
            <a:r>
              <a:rPr lang="en-US" sz="3200" dirty="0"/>
              <a:t> changes at puberty affect relationships with peers, families, and/or caregivers?</a:t>
            </a:r>
          </a:p>
          <a:p>
            <a:endParaRPr lang="en-US" sz="3200" dirty="0"/>
          </a:p>
          <a:p>
            <a:pPr marL="0" indent="0">
              <a:buNone/>
            </a:pPr>
            <a:r>
              <a:rPr lang="en-US" sz="3200" dirty="0"/>
              <a:t>How can the </a:t>
            </a:r>
            <a:r>
              <a:rPr lang="en-US" sz="3200" u="sng" dirty="0"/>
              <a:t>emotional</a:t>
            </a:r>
            <a:r>
              <a:rPr lang="en-US" sz="3200" dirty="0"/>
              <a:t> changes at puberty affect relationships with peers, families, and/or caregivers?</a:t>
            </a:r>
            <a:endParaRPr lang="en-CA" sz="3200" dirty="0"/>
          </a:p>
        </p:txBody>
      </p:sp>
    </p:spTree>
    <p:extLst>
      <p:ext uri="{BB962C8B-B14F-4D97-AF65-F5344CB8AC3E}">
        <p14:creationId xmlns:p14="http://schemas.microsoft.com/office/powerpoint/2010/main" val="2704704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CC0DA1-CB6D-0DED-2C13-5125EDD3E530}"/>
              </a:ext>
            </a:extLst>
          </p:cNvPr>
          <p:cNvSpPr>
            <a:spLocks noGrp="1"/>
          </p:cNvSpPr>
          <p:nvPr>
            <p:ph type="title"/>
          </p:nvPr>
        </p:nvSpPr>
        <p:spPr>
          <a:xfrm>
            <a:off x="838200" y="330496"/>
            <a:ext cx="10515600" cy="669720"/>
          </a:xfrm>
        </p:spPr>
        <p:txBody>
          <a:bodyPr>
            <a:normAutofit fontScale="90000"/>
          </a:bodyPr>
          <a:lstStyle/>
          <a:p>
            <a:r>
              <a:rPr lang="en-US" dirty="0"/>
              <a:t>People with a vagina</a:t>
            </a:r>
            <a:endParaRPr lang="en-CA" dirty="0"/>
          </a:p>
        </p:txBody>
      </p:sp>
      <p:pic>
        <p:nvPicPr>
          <p:cNvPr id="4" name="Picture 5" descr="Diagram&#10;&#10;Description automatically generated">
            <a:extLst>
              <a:ext uri="{FF2B5EF4-FFF2-40B4-BE49-F238E27FC236}">
                <a16:creationId xmlns:a16="http://schemas.microsoft.com/office/drawing/2014/main" id="{48975396-2CD3-A42E-7290-CE47CE2825D4}"/>
              </a:ext>
            </a:extLst>
          </p:cNvPr>
          <p:cNvPicPr>
            <a:picLocks noChangeAspect="1"/>
          </p:cNvPicPr>
          <p:nvPr/>
        </p:nvPicPr>
        <p:blipFill>
          <a:blip r:embed="rId3"/>
          <a:stretch>
            <a:fillRect/>
          </a:stretch>
        </p:blipFill>
        <p:spPr>
          <a:xfrm>
            <a:off x="420831" y="1957743"/>
            <a:ext cx="4769427" cy="3609261"/>
          </a:xfrm>
          <a:prstGeom prst="rect">
            <a:avLst/>
          </a:prstGeom>
        </p:spPr>
      </p:pic>
      <p:pic>
        <p:nvPicPr>
          <p:cNvPr id="5" name="Graphic 4">
            <a:extLst>
              <a:ext uri="{FF2B5EF4-FFF2-40B4-BE49-F238E27FC236}">
                <a16:creationId xmlns:a16="http://schemas.microsoft.com/office/drawing/2014/main" id="{D2B66CC5-BCF2-3831-8BAD-46F26071D9B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85817" y="1953916"/>
            <a:ext cx="6356371" cy="3569814"/>
          </a:xfrm>
          <a:prstGeom prst="rect">
            <a:avLst/>
          </a:prstGeom>
        </p:spPr>
      </p:pic>
    </p:spTree>
    <p:extLst>
      <p:ext uri="{BB962C8B-B14F-4D97-AF65-F5344CB8AC3E}">
        <p14:creationId xmlns:p14="http://schemas.microsoft.com/office/powerpoint/2010/main" val="3966669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DCA7F-F18C-27AA-720C-898919312B2C}"/>
              </a:ext>
            </a:extLst>
          </p:cNvPr>
          <p:cNvSpPr>
            <a:spLocks noGrp="1"/>
          </p:cNvSpPr>
          <p:nvPr>
            <p:ph type="title"/>
          </p:nvPr>
        </p:nvSpPr>
        <p:spPr/>
        <p:txBody>
          <a:bodyPr>
            <a:normAutofit fontScale="90000"/>
          </a:bodyPr>
          <a:lstStyle/>
          <a:p>
            <a:r>
              <a:rPr lang="en-US" dirty="0"/>
              <a:t>Menstrual Cycle</a:t>
            </a:r>
            <a:endParaRPr lang="en-CA" dirty="0"/>
          </a:p>
        </p:txBody>
      </p:sp>
      <p:pic>
        <p:nvPicPr>
          <p:cNvPr id="3" name="Picture 2">
            <a:extLst>
              <a:ext uri="{FF2B5EF4-FFF2-40B4-BE49-F238E27FC236}">
                <a16:creationId xmlns:a16="http://schemas.microsoft.com/office/drawing/2014/main" id="{53587D03-7D82-CC23-A30D-717A60A09C13}"/>
              </a:ext>
            </a:extLst>
          </p:cNvPr>
          <p:cNvPicPr>
            <a:picLocks noChangeAspect="1"/>
          </p:cNvPicPr>
          <p:nvPr/>
        </p:nvPicPr>
        <p:blipFill>
          <a:blip r:embed="rId3"/>
          <a:stretch>
            <a:fillRect/>
          </a:stretch>
        </p:blipFill>
        <p:spPr>
          <a:xfrm>
            <a:off x="2114967" y="1172590"/>
            <a:ext cx="7962066" cy="5328366"/>
          </a:xfrm>
          <a:prstGeom prst="rect">
            <a:avLst/>
          </a:prstGeom>
        </p:spPr>
      </p:pic>
    </p:spTree>
    <p:extLst>
      <p:ext uri="{BB962C8B-B14F-4D97-AF65-F5344CB8AC3E}">
        <p14:creationId xmlns:p14="http://schemas.microsoft.com/office/powerpoint/2010/main" val="911742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CC0DA1-CB6D-0DED-2C13-5125EDD3E530}"/>
              </a:ext>
            </a:extLst>
          </p:cNvPr>
          <p:cNvSpPr>
            <a:spLocks noGrp="1"/>
          </p:cNvSpPr>
          <p:nvPr>
            <p:ph type="title"/>
          </p:nvPr>
        </p:nvSpPr>
        <p:spPr>
          <a:xfrm>
            <a:off x="838200" y="330496"/>
            <a:ext cx="10515600" cy="669720"/>
          </a:xfrm>
        </p:spPr>
        <p:txBody>
          <a:bodyPr>
            <a:normAutofit fontScale="90000"/>
          </a:bodyPr>
          <a:lstStyle/>
          <a:p>
            <a:r>
              <a:rPr lang="en-US" dirty="0"/>
              <a:t>People with a penis</a:t>
            </a:r>
            <a:endParaRPr lang="en-CA" dirty="0"/>
          </a:p>
        </p:txBody>
      </p:sp>
      <p:pic>
        <p:nvPicPr>
          <p:cNvPr id="2" name="Graphic 1">
            <a:extLst>
              <a:ext uri="{FF2B5EF4-FFF2-40B4-BE49-F238E27FC236}">
                <a16:creationId xmlns:a16="http://schemas.microsoft.com/office/drawing/2014/main" id="{69B91904-FCB1-DFDE-E2E2-4AC7486C6D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58991" y="1484784"/>
            <a:ext cx="6408712" cy="4797584"/>
          </a:xfrm>
          <a:prstGeom prst="rect">
            <a:avLst/>
          </a:prstGeom>
        </p:spPr>
      </p:pic>
    </p:spTree>
    <p:extLst>
      <p:ext uri="{BB962C8B-B14F-4D97-AF65-F5344CB8AC3E}">
        <p14:creationId xmlns:p14="http://schemas.microsoft.com/office/powerpoint/2010/main" val="2550674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None/>
            </a:pPr>
            <a:r>
              <a:rPr lang="en-US" sz="2400" dirty="0">
                <a:latin typeface="Arial"/>
                <a:cs typeface="Arial"/>
                <a:hlinkClick r:id="rId3"/>
              </a:rPr>
              <a:t>Puberty Kahoot quiz</a:t>
            </a:r>
            <a:endParaRPr lang="en-US" sz="1400" dirty="0"/>
          </a:p>
        </p:txBody>
      </p:sp>
    </p:spTree>
    <p:extLst>
      <p:ext uri="{BB962C8B-B14F-4D97-AF65-F5344CB8AC3E}">
        <p14:creationId xmlns:p14="http://schemas.microsoft.com/office/powerpoint/2010/main" val="2462186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54596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532828" y="743974"/>
            <a:ext cx="8347586" cy="5370052"/>
          </a:xfrm>
        </p:spPr>
        <p:txBody>
          <a:bodyPr>
            <a:normAutofit fontScale="25000" lnSpcReduction="20000"/>
          </a:bodyPr>
          <a:lstStyle/>
          <a:p>
            <a:pPr marL="0" indent="0" algn="ctr">
              <a:buNone/>
            </a:pPr>
            <a:r>
              <a:rPr lang="en-CA" sz="16000" b="1" dirty="0"/>
              <a:t>References - Puberty</a:t>
            </a: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nSpc>
                <a:spcPct val="107000"/>
              </a:lnSpc>
              <a:spcAft>
                <a:spcPts val="800"/>
              </a:spcAft>
              <a:buAutoNum type="arabicPeriod"/>
            </a:pPr>
            <a:r>
              <a:rPr lang="en-CA" sz="7200" dirty="0">
                <a:cs typeface="Calibri"/>
              </a:rPr>
              <a:t>Always Changing </a:t>
            </a:r>
            <a:r>
              <a:rPr lang="en-US" sz="7200" dirty="0">
                <a:cs typeface="Calibri"/>
              </a:rPr>
              <a:t>and Growing Up: Everything you need to know about puberty Grades 5-6 [Internet]. Procter and Gamble Inc; [cited 2023 Apr 19]. Available from</a:t>
            </a:r>
            <a:r>
              <a:rPr lang="en-US" sz="7200" dirty="0">
                <a:ea typeface="+mn-lt"/>
                <a:cs typeface="+mn-lt"/>
              </a:rPr>
              <a:t>:  </a:t>
            </a:r>
            <a:r>
              <a:rPr lang="en-US" sz="7200" dirty="0">
                <a:ea typeface="+mn-lt"/>
                <a:cs typeface="+mn-lt"/>
                <a:hlinkClick r:id="rId2"/>
              </a:rPr>
              <a:t>22FEMPOME01 Student Guide Gr5-6 EN.pdf (phecanada.ca)</a:t>
            </a:r>
            <a:endParaRPr lang="en-US" sz="7200" dirty="0">
              <a:cs typeface="Calibri"/>
            </a:endParaRPr>
          </a:p>
          <a:p>
            <a:pPr marL="228600" indent="-228600">
              <a:lnSpc>
                <a:spcPct val="107000"/>
              </a:lnSpc>
              <a:spcAft>
                <a:spcPts val="800"/>
              </a:spcAft>
              <a:buAutoNum type="arabicPeriod"/>
            </a:pPr>
            <a:r>
              <a:rPr lang="en-US" sz="7200" dirty="0">
                <a:cs typeface="Calibri"/>
              </a:rPr>
              <a:t>Sex &amp; U. Puberty [Internet]. Ottawa, ON: The Society of Obstetricians and </a:t>
            </a:r>
            <a:r>
              <a:rPr lang="en-US" sz="7200" dirty="0" err="1">
                <a:cs typeface="Calibri"/>
              </a:rPr>
              <a:t>Gynaecologists</a:t>
            </a:r>
            <a:r>
              <a:rPr lang="en-US" sz="7200" dirty="0">
                <a:cs typeface="Calibri"/>
              </a:rPr>
              <a:t> of Canada; 2023 [cited 2023 Feb 1]. Available from: </a:t>
            </a:r>
            <a:r>
              <a:rPr lang="en-US" sz="7200" u="sng" dirty="0">
                <a:solidFill>
                  <a:srgbClr val="0000FF"/>
                </a:solidFill>
                <a:cs typeface="Calibri"/>
                <a:hlinkClick r:id="rId3"/>
              </a:rPr>
              <a:t>https://www.sexandu.ca/your-body/puberty/</a:t>
            </a:r>
            <a:endParaRPr lang="en-US" sz="7200" dirty="0">
              <a:cs typeface="Calibri"/>
            </a:endParaRPr>
          </a:p>
          <a:p>
            <a:pPr marL="228600" indent="-228600">
              <a:lnSpc>
                <a:spcPct val="107000"/>
              </a:lnSpc>
              <a:spcAft>
                <a:spcPts val="800"/>
              </a:spcAft>
              <a:buAutoNum type="arabicPeriod"/>
            </a:pPr>
            <a:r>
              <a:rPr lang="en-CA" sz="7200" dirty="0">
                <a:solidFill>
                  <a:srgbClr val="37393C"/>
                </a:solidFill>
                <a:cs typeface="Calibri"/>
              </a:rPr>
              <a:t>Puberty and transitioning for trans and non-binary youth [Internet]. Kids Help Phone. [cited 2023 Mar 15]. Available from: </a:t>
            </a:r>
            <a:r>
              <a:rPr lang="en-CA" sz="7200" u="sng" dirty="0">
                <a:solidFill>
                  <a:srgbClr val="0000FF"/>
                </a:solidFill>
                <a:cs typeface="Calibri"/>
                <a:hlinkClick r:id="rId4"/>
              </a:rPr>
              <a:t>https://kidshelpphone.ca/get-info/puberty-transitioning-trans-non-binary-youth</a:t>
            </a:r>
            <a:endParaRPr lang="en-US" sz="7200" dirty="0">
              <a:solidFill>
                <a:srgbClr val="000000"/>
              </a:solidFill>
              <a:cs typeface="Calibri"/>
            </a:endParaRPr>
          </a:p>
          <a:p>
            <a:pPr marL="228600" indent="-228600">
              <a:lnSpc>
                <a:spcPct val="107000"/>
              </a:lnSpc>
              <a:spcAft>
                <a:spcPts val="800"/>
              </a:spcAft>
              <a:buAutoNum type="arabicPeriod"/>
            </a:pPr>
            <a:r>
              <a:rPr lang="en-CA" sz="7200" dirty="0" err="1">
                <a:solidFill>
                  <a:srgbClr val="37393C"/>
                </a:solidFill>
                <a:cs typeface="Calibri"/>
              </a:rPr>
              <a:t>Roffman</a:t>
            </a:r>
            <a:r>
              <a:rPr lang="en-CA" sz="7200" dirty="0">
                <a:solidFill>
                  <a:srgbClr val="37393C"/>
                </a:solidFill>
                <a:cs typeface="Calibri"/>
              </a:rPr>
              <a:t> D. Healthy relationships - finding an adult that you can trust [Internet]. amaze / USA. 2018 [cited 2023 Mar 15]. Available from: </a:t>
            </a:r>
            <a:r>
              <a:rPr lang="en-CA" sz="7200" u="sng" dirty="0">
                <a:solidFill>
                  <a:srgbClr val="0000FF"/>
                </a:solidFill>
                <a:cs typeface="Calibri"/>
                <a:hlinkClick r:id="rId5"/>
              </a:rPr>
              <a:t>https://amaze.org/video/healthy-relationships-adult-conversations-puberty-emotions/</a:t>
            </a:r>
            <a:endParaRPr lang="en-CA" sz="7200" dirty="0">
              <a:solidFill>
                <a:srgbClr val="000000"/>
              </a:solidFill>
              <a:cs typeface="Calibri"/>
            </a:endParaRPr>
          </a:p>
          <a:p>
            <a:pPr marL="228600" indent="-228600">
              <a:lnSpc>
                <a:spcPct val="107000"/>
              </a:lnSpc>
              <a:spcAft>
                <a:spcPts val="800"/>
              </a:spcAft>
              <a:buAutoNum type="arabicPeriod"/>
            </a:pPr>
            <a:r>
              <a:rPr lang="en-CA" sz="7200" dirty="0">
                <a:solidFill>
                  <a:srgbClr val="000000"/>
                </a:solidFill>
                <a:cs typeface="Calibri"/>
              </a:rPr>
              <a:t>Female reproductive system [Internet]. Cleveland Clinic. [cited 2023 Mar 15]. Available from: </a:t>
            </a:r>
            <a:r>
              <a:rPr lang="en-CA" sz="7200" u="sng" dirty="0">
                <a:solidFill>
                  <a:srgbClr val="0000FF"/>
                </a:solidFill>
                <a:cs typeface="Calibri"/>
                <a:hlinkClick r:id="rId6"/>
              </a:rPr>
              <a:t>https://my.clevelandclinic.org/health/articles/9118-female-reproductive-system</a:t>
            </a:r>
            <a:endParaRPr lang="en-CA" sz="7200" dirty="0">
              <a:solidFill>
                <a:srgbClr val="000000"/>
              </a:solidFill>
              <a:cs typeface="Calibri"/>
            </a:endParaRPr>
          </a:p>
        </p:txBody>
      </p:sp>
    </p:spTree>
    <p:extLst>
      <p:ext uri="{BB962C8B-B14F-4D97-AF65-F5344CB8AC3E}">
        <p14:creationId xmlns:p14="http://schemas.microsoft.com/office/powerpoint/2010/main" val="1795232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Healthy relationships</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spTree>
    <p:extLst>
      <p:ext uri="{BB962C8B-B14F-4D97-AF65-F5344CB8AC3E}">
        <p14:creationId xmlns:p14="http://schemas.microsoft.com/office/powerpoint/2010/main" val="2993048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4A4E389-EF80-7135-BEED-9BA10CB20FFE}"/>
              </a:ext>
            </a:extLst>
          </p:cNvPr>
          <p:cNvSpPr>
            <a:spLocks noGrp="1"/>
          </p:cNvSpPr>
          <p:nvPr>
            <p:ph idx="1"/>
          </p:nvPr>
        </p:nvSpPr>
        <p:spPr>
          <a:xfrm>
            <a:off x="3873910" y="987425"/>
            <a:ext cx="7481478" cy="4873625"/>
          </a:xfrm>
        </p:spPr>
        <p:txBody>
          <a:bodyPr>
            <a:normAutofit/>
          </a:bodyPr>
          <a:lstStyle/>
          <a:p>
            <a:pPr marL="0" indent="0">
              <a:buNone/>
            </a:pPr>
            <a:r>
              <a:rPr lang="en-CA" sz="4000" b="1" dirty="0"/>
              <a:t>Many components</a:t>
            </a:r>
            <a:br>
              <a:rPr lang="en-CA" sz="4000" b="1" dirty="0"/>
            </a:br>
            <a:r>
              <a:rPr lang="en-CA" sz="4000" b="1" dirty="0"/>
              <a:t>impact who we are</a:t>
            </a:r>
          </a:p>
          <a:p>
            <a:pPr marL="0" indent="0">
              <a:buNone/>
            </a:pPr>
            <a:r>
              <a:rPr lang="en-CA" sz="2400" dirty="0">
                <a:solidFill>
                  <a:srgbClr val="0000FF"/>
                </a:solidFill>
                <a:hlinkClick r:id="rId3">
                  <a:extLst>
                    <a:ext uri="{A12FA001-AC4F-418D-AE19-62706E023703}">
                      <ahyp:hlinkClr xmlns:ahyp="http://schemas.microsoft.com/office/drawing/2018/hyperlinkcolor" val="tx"/>
                    </a:ext>
                  </a:extLst>
                </a:hlinkClick>
              </a:rPr>
              <a:t>The Sexuality Wheel - Teachers | Teaching Sexual Health</a:t>
            </a:r>
            <a:endParaRPr lang="en-CA" sz="2400" dirty="0"/>
          </a:p>
          <a:p>
            <a:pPr marL="0" indent="0">
              <a:buNone/>
            </a:pPr>
            <a:endParaRPr lang="en-CA" sz="4000" b="1" dirty="0"/>
          </a:p>
        </p:txBody>
      </p:sp>
    </p:spTree>
    <p:extLst>
      <p:ext uri="{BB962C8B-B14F-4D97-AF65-F5344CB8AC3E}">
        <p14:creationId xmlns:p14="http://schemas.microsoft.com/office/powerpoint/2010/main" val="1081764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272D6A-5F2B-DFBE-04E6-1F0CBBCDF2DB}"/>
              </a:ext>
            </a:extLst>
          </p:cNvPr>
          <p:cNvSpPr>
            <a:spLocks noGrp="1"/>
          </p:cNvSpPr>
          <p:nvPr>
            <p:ph idx="1"/>
          </p:nvPr>
        </p:nvSpPr>
        <p:spPr>
          <a:xfrm>
            <a:off x="3844413" y="987425"/>
            <a:ext cx="7510975" cy="4873625"/>
          </a:xfrm>
        </p:spPr>
        <p:txBody>
          <a:bodyPr>
            <a:normAutofit/>
          </a:bodyPr>
          <a:lstStyle/>
          <a:p>
            <a:pPr marL="0" indent="0">
              <a:buNone/>
            </a:pPr>
            <a:r>
              <a:rPr lang="en-CA" sz="4000" b="1" dirty="0"/>
              <a:t>Healthy relationships share these in common:</a:t>
            </a:r>
            <a:br>
              <a:rPr lang="en-CA" sz="1400" dirty="0"/>
            </a:br>
            <a:r>
              <a:rPr lang="en-CA" sz="3200" dirty="0"/>
              <a:t>feeling safe, honesty, open communication, mutual respect, acceptance, enjoyment.</a:t>
            </a:r>
            <a:endParaRPr lang="en-CA" sz="2800" baseline="30000" dirty="0"/>
          </a:p>
        </p:txBody>
      </p:sp>
    </p:spTree>
    <p:extLst>
      <p:ext uri="{BB962C8B-B14F-4D97-AF65-F5344CB8AC3E}">
        <p14:creationId xmlns:p14="http://schemas.microsoft.com/office/powerpoint/2010/main" val="682701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959762-8C75-5590-B64F-DEF8C5156D53}"/>
              </a:ext>
            </a:extLst>
          </p:cNvPr>
          <p:cNvSpPr>
            <a:spLocks noGrp="1"/>
          </p:cNvSpPr>
          <p:nvPr>
            <p:ph type="title"/>
          </p:nvPr>
        </p:nvSpPr>
        <p:spPr>
          <a:xfrm>
            <a:off x="400051" y="184151"/>
            <a:ext cx="7372349" cy="730250"/>
          </a:xfrm>
        </p:spPr>
        <p:txBody>
          <a:bodyPr/>
          <a:lstStyle/>
          <a:p>
            <a:r>
              <a:rPr lang="en-CA" sz="4000" b="1" dirty="0"/>
              <a:t>Communication is key</a:t>
            </a:r>
            <a:endParaRPr lang="en-CA" sz="4000" dirty="0"/>
          </a:p>
        </p:txBody>
      </p:sp>
      <p:sp>
        <p:nvSpPr>
          <p:cNvPr id="4" name="Content Placeholder 3">
            <a:extLst>
              <a:ext uri="{FF2B5EF4-FFF2-40B4-BE49-F238E27FC236}">
                <a16:creationId xmlns:a16="http://schemas.microsoft.com/office/drawing/2014/main" id="{800AC6B9-2B5C-04E8-31EB-8E6986339E58}"/>
              </a:ext>
            </a:extLst>
          </p:cNvPr>
          <p:cNvSpPr>
            <a:spLocks noGrp="1"/>
          </p:cNvSpPr>
          <p:nvPr>
            <p:ph idx="1"/>
          </p:nvPr>
        </p:nvSpPr>
        <p:spPr>
          <a:xfrm>
            <a:off x="400051" y="914401"/>
            <a:ext cx="7743824" cy="2123449"/>
          </a:xfrm>
        </p:spPr>
        <p:txBody>
          <a:bodyPr>
            <a:noAutofit/>
          </a:bodyPr>
          <a:lstStyle/>
          <a:p>
            <a:pPr marL="0" indent="0">
              <a:buNone/>
            </a:pPr>
            <a:r>
              <a:rPr lang="en-CA" dirty="0"/>
              <a:t>Effective communication allows an individual to share their ideas, thoughts, needs, wants etc.</a:t>
            </a:r>
            <a:br>
              <a:rPr lang="en-CA" dirty="0"/>
            </a:br>
            <a:br>
              <a:rPr lang="en-CA" dirty="0"/>
            </a:br>
            <a:r>
              <a:rPr lang="en-CA" dirty="0"/>
              <a:t>Open, honest and respectful communication can take practice, but it is important to build the knowledge and skills to be healthy and safe now and in the future.</a:t>
            </a:r>
          </a:p>
        </p:txBody>
      </p:sp>
      <p:sp>
        <p:nvSpPr>
          <p:cNvPr id="5" name="Content Placeholder 2">
            <a:extLst>
              <a:ext uri="{FF2B5EF4-FFF2-40B4-BE49-F238E27FC236}">
                <a16:creationId xmlns:a16="http://schemas.microsoft.com/office/drawing/2014/main" id="{574489FB-5D5C-B57F-90C4-721E0D6A9EAC}"/>
              </a:ext>
            </a:extLst>
          </p:cNvPr>
          <p:cNvSpPr txBox="1">
            <a:spLocks/>
          </p:cNvSpPr>
          <p:nvPr/>
        </p:nvSpPr>
        <p:spPr>
          <a:xfrm>
            <a:off x="400051" y="3639176"/>
            <a:ext cx="6934200" cy="1875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4000" b="1" dirty="0">
                <a:solidFill>
                  <a:schemeClr val="bg1"/>
                </a:solidFill>
              </a:rPr>
              <a:t>Types of communication</a:t>
            </a:r>
            <a:endParaRPr lang="en-CA" sz="4000" dirty="0">
              <a:solidFill>
                <a:schemeClr val="bg1"/>
              </a:solidFill>
            </a:endParaRPr>
          </a:p>
        </p:txBody>
      </p:sp>
      <p:sp>
        <p:nvSpPr>
          <p:cNvPr id="6" name="Oval 5">
            <a:extLst>
              <a:ext uri="{FF2B5EF4-FFF2-40B4-BE49-F238E27FC236}">
                <a16:creationId xmlns:a16="http://schemas.microsoft.com/office/drawing/2014/main" id="{F5420C2A-EDDA-2AD7-7429-248E328BF145}"/>
              </a:ext>
            </a:extLst>
          </p:cNvPr>
          <p:cNvSpPr/>
          <p:nvPr/>
        </p:nvSpPr>
        <p:spPr>
          <a:xfrm>
            <a:off x="1657351" y="4284400"/>
            <a:ext cx="2408400" cy="2408400"/>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assertive</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Oval 6">
            <a:extLst>
              <a:ext uri="{FF2B5EF4-FFF2-40B4-BE49-F238E27FC236}">
                <a16:creationId xmlns:a16="http://schemas.microsoft.com/office/drawing/2014/main" id="{F501F3D5-4DEC-B112-5F8E-D367B0B31A80}"/>
              </a:ext>
            </a:extLst>
          </p:cNvPr>
          <p:cNvSpPr/>
          <p:nvPr/>
        </p:nvSpPr>
        <p:spPr>
          <a:xfrm>
            <a:off x="4543042" y="4284017"/>
            <a:ext cx="2409167" cy="2409167"/>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aggressive</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04D1930E-E423-ABFB-8057-8C74B57556CD}"/>
              </a:ext>
            </a:extLst>
          </p:cNvPr>
          <p:cNvSpPr/>
          <p:nvPr/>
        </p:nvSpPr>
        <p:spPr>
          <a:xfrm>
            <a:off x="7429501" y="4284400"/>
            <a:ext cx="2408400" cy="2408400"/>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passive</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12417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5AEE2143-052A-0417-94B9-D4C54AEA2005}"/>
              </a:ext>
            </a:extLst>
          </p:cNvPr>
          <p:cNvGrpSpPr/>
          <p:nvPr/>
        </p:nvGrpSpPr>
        <p:grpSpPr>
          <a:xfrm>
            <a:off x="3463101" y="0"/>
            <a:ext cx="2678400" cy="5791903"/>
            <a:chOff x="3463101" y="0"/>
            <a:chExt cx="2678400" cy="5791903"/>
          </a:xfrm>
        </p:grpSpPr>
        <p:sp>
          <p:nvSpPr>
            <p:cNvPr id="11" name="Rectangle 10">
              <a:extLst>
                <a:ext uri="{FF2B5EF4-FFF2-40B4-BE49-F238E27FC236}">
                  <a16:creationId xmlns:a16="http://schemas.microsoft.com/office/drawing/2014/main" id="{B0C4FA51-A890-F51D-65C5-CDA02E80822C}"/>
                </a:ext>
              </a:extLst>
            </p:cNvPr>
            <p:cNvSpPr/>
            <p:nvPr/>
          </p:nvSpPr>
          <p:spPr>
            <a:xfrm>
              <a:off x="3463101" y="0"/>
              <a:ext cx="2678400" cy="440055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a:extLst>
                <a:ext uri="{FF2B5EF4-FFF2-40B4-BE49-F238E27FC236}">
                  <a16:creationId xmlns:a16="http://schemas.microsoft.com/office/drawing/2014/main" id="{82281ACE-60FE-E2C2-1E04-1F1AEF5D0739}"/>
                </a:ext>
              </a:extLst>
            </p:cNvPr>
            <p:cNvSpPr/>
            <p:nvPr/>
          </p:nvSpPr>
          <p:spPr>
            <a:xfrm>
              <a:off x="3463101" y="149222"/>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mutual</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4F7DFAF4-3476-12D5-0D7A-35A68EE2DC90}"/>
                </a:ext>
              </a:extLst>
            </p:cNvPr>
            <p:cNvSpPr/>
            <p:nvPr/>
          </p:nvSpPr>
          <p:spPr>
            <a:xfrm>
              <a:off x="3463101" y="3113503"/>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specific</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0" name="Group 19">
            <a:extLst>
              <a:ext uri="{FF2B5EF4-FFF2-40B4-BE49-F238E27FC236}">
                <a16:creationId xmlns:a16="http://schemas.microsoft.com/office/drawing/2014/main" id="{F516D125-4072-96A2-8A1C-C3F35FED241A}"/>
              </a:ext>
            </a:extLst>
          </p:cNvPr>
          <p:cNvGrpSpPr/>
          <p:nvPr/>
        </p:nvGrpSpPr>
        <p:grpSpPr>
          <a:xfrm>
            <a:off x="6229702" y="-12422"/>
            <a:ext cx="2880836" cy="5804326"/>
            <a:chOff x="6441957" y="-12422"/>
            <a:chExt cx="2678400" cy="5804325"/>
          </a:xfrm>
        </p:grpSpPr>
        <p:sp>
          <p:nvSpPr>
            <p:cNvPr id="12" name="Rectangle 11">
              <a:extLst>
                <a:ext uri="{FF2B5EF4-FFF2-40B4-BE49-F238E27FC236}">
                  <a16:creationId xmlns:a16="http://schemas.microsoft.com/office/drawing/2014/main" id="{CE139F85-2B5F-31D0-7EB2-5E8BE8B70B2A}"/>
                </a:ext>
              </a:extLst>
            </p:cNvPr>
            <p:cNvSpPr/>
            <p:nvPr/>
          </p:nvSpPr>
          <p:spPr>
            <a:xfrm>
              <a:off x="6441957" y="-12422"/>
              <a:ext cx="2678400" cy="4412972"/>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a:extLst>
                <a:ext uri="{FF2B5EF4-FFF2-40B4-BE49-F238E27FC236}">
                  <a16:creationId xmlns:a16="http://schemas.microsoft.com/office/drawing/2014/main" id="{AE2AD9C1-425F-733B-12FE-277F69002EC0}"/>
                </a:ext>
              </a:extLst>
            </p:cNvPr>
            <p:cNvSpPr/>
            <p:nvPr/>
          </p:nvSpPr>
          <p:spPr>
            <a:xfrm>
              <a:off x="6442023" y="149222"/>
              <a:ext cx="2678268"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enthusiastic</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Oval 8">
              <a:extLst>
                <a:ext uri="{FF2B5EF4-FFF2-40B4-BE49-F238E27FC236}">
                  <a16:creationId xmlns:a16="http://schemas.microsoft.com/office/drawing/2014/main" id="{AFF11BBE-EF6C-4FC9-818D-9BB4D30E5E15}"/>
                </a:ext>
              </a:extLst>
            </p:cNvPr>
            <p:cNvSpPr/>
            <p:nvPr/>
          </p:nvSpPr>
          <p:spPr>
            <a:xfrm>
              <a:off x="6441957" y="3113503"/>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voluntary</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2" name="Group 21">
            <a:extLst>
              <a:ext uri="{FF2B5EF4-FFF2-40B4-BE49-F238E27FC236}">
                <a16:creationId xmlns:a16="http://schemas.microsoft.com/office/drawing/2014/main" id="{75481941-7366-4A7E-5430-0727F398A04E}"/>
              </a:ext>
            </a:extLst>
          </p:cNvPr>
          <p:cNvGrpSpPr/>
          <p:nvPr/>
        </p:nvGrpSpPr>
        <p:grpSpPr>
          <a:xfrm>
            <a:off x="9286876" y="-12423"/>
            <a:ext cx="2678400" cy="5804326"/>
            <a:chOff x="9286876" y="-12423"/>
            <a:chExt cx="2678400" cy="5804326"/>
          </a:xfrm>
        </p:grpSpPr>
        <p:sp>
          <p:nvSpPr>
            <p:cNvPr id="13" name="Rectangle 12">
              <a:extLst>
                <a:ext uri="{FF2B5EF4-FFF2-40B4-BE49-F238E27FC236}">
                  <a16:creationId xmlns:a16="http://schemas.microsoft.com/office/drawing/2014/main" id="{BF34F1D0-26F5-11CE-B717-7FB04424AF74}"/>
                </a:ext>
              </a:extLst>
            </p:cNvPr>
            <p:cNvSpPr/>
            <p:nvPr/>
          </p:nvSpPr>
          <p:spPr>
            <a:xfrm>
              <a:off x="9286876" y="-12423"/>
              <a:ext cx="2678400" cy="4412972"/>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a:extLst>
                <a:ext uri="{FF2B5EF4-FFF2-40B4-BE49-F238E27FC236}">
                  <a16:creationId xmlns:a16="http://schemas.microsoft.com/office/drawing/2014/main" id="{D99B0DF0-6CB5-2288-57F3-BB370F0ED14B}"/>
                </a:ext>
              </a:extLst>
            </p:cNvPr>
            <p:cNvSpPr/>
            <p:nvPr/>
          </p:nvSpPr>
          <p:spPr>
            <a:xfrm>
              <a:off x="9286876" y="149222"/>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ongoing</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Oval 9">
              <a:extLst>
                <a:ext uri="{FF2B5EF4-FFF2-40B4-BE49-F238E27FC236}">
                  <a16:creationId xmlns:a16="http://schemas.microsoft.com/office/drawing/2014/main" id="{44002295-AA9B-6ADE-19EB-9AB018E8332D}"/>
                </a:ext>
              </a:extLst>
            </p:cNvPr>
            <p:cNvSpPr/>
            <p:nvPr/>
          </p:nvSpPr>
          <p:spPr>
            <a:xfrm>
              <a:off x="9286876" y="3113503"/>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sober</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7" name="TextBox 16">
            <a:extLst>
              <a:ext uri="{FF2B5EF4-FFF2-40B4-BE49-F238E27FC236}">
                <a16:creationId xmlns:a16="http://schemas.microsoft.com/office/drawing/2014/main" id="{2C26CF6A-5114-AC0E-3194-397E5CE611C3}"/>
              </a:ext>
            </a:extLst>
          </p:cNvPr>
          <p:cNvSpPr txBox="1"/>
          <p:nvPr/>
        </p:nvSpPr>
        <p:spPr>
          <a:xfrm>
            <a:off x="295275" y="1343955"/>
            <a:ext cx="2731902" cy="707886"/>
          </a:xfrm>
          <a:prstGeom prst="rect">
            <a:avLst/>
          </a:prstGeom>
          <a:noFill/>
        </p:spPr>
        <p:txBody>
          <a:bodyPr wrap="none" rtlCol="0">
            <a:spAutoFit/>
          </a:bodyPr>
          <a:lstStyle/>
          <a:p>
            <a:r>
              <a:rPr lang="en-US" sz="4000" b="1" dirty="0"/>
              <a:t>Consent is…</a:t>
            </a:r>
            <a:endParaRPr lang="en-CA" sz="4000" b="1" dirty="0"/>
          </a:p>
        </p:txBody>
      </p:sp>
      <p:sp>
        <p:nvSpPr>
          <p:cNvPr id="18" name="TextBox 17">
            <a:extLst>
              <a:ext uri="{FF2B5EF4-FFF2-40B4-BE49-F238E27FC236}">
                <a16:creationId xmlns:a16="http://schemas.microsoft.com/office/drawing/2014/main" id="{CA024233-EE67-338A-2432-B070BFEB29D6}"/>
              </a:ext>
            </a:extLst>
          </p:cNvPr>
          <p:cNvSpPr txBox="1"/>
          <p:nvPr/>
        </p:nvSpPr>
        <p:spPr>
          <a:xfrm>
            <a:off x="4613550" y="6042765"/>
            <a:ext cx="5338576" cy="589072"/>
          </a:xfrm>
          <a:prstGeom prst="rect">
            <a:avLst/>
          </a:prstGeom>
          <a:noFill/>
        </p:spPr>
        <p:txBody>
          <a:bodyPr wrap="none" rtlCol="0">
            <a:spAutoFit/>
          </a:bodyPr>
          <a:lstStyle/>
          <a:p>
            <a:pPr algn="ctr">
              <a:lnSpc>
                <a:spcPct val="150000"/>
              </a:lnSpc>
              <a:buNone/>
            </a:pPr>
            <a:r>
              <a:rPr lang="en-CA" sz="2400" dirty="0">
                <a:hlinkClick r:id="rId3">
                  <a:extLst>
                    <a:ext uri="{A12FA001-AC4F-418D-AE19-62706E023703}">
                      <ahyp:hlinkClr xmlns:ahyp="http://schemas.microsoft.com/office/drawing/2018/hyperlinkcolor" val="tx"/>
                    </a:ext>
                  </a:extLst>
                </a:hlinkClick>
              </a:rPr>
              <a:t> Consent-Tipsheet-FINAL.pdf (prevnet.ca)</a:t>
            </a:r>
            <a:endParaRPr lang="en-CA" sz="2400" dirty="0"/>
          </a:p>
        </p:txBody>
      </p:sp>
    </p:spTree>
    <p:extLst>
      <p:ext uri="{BB962C8B-B14F-4D97-AF65-F5344CB8AC3E}">
        <p14:creationId xmlns:p14="http://schemas.microsoft.com/office/powerpoint/2010/main" val="1424013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9BCA37-6068-8338-08D3-BE96F4A9C197}"/>
              </a:ext>
            </a:extLst>
          </p:cNvPr>
          <p:cNvSpPr txBox="1"/>
          <p:nvPr/>
        </p:nvSpPr>
        <p:spPr>
          <a:xfrm>
            <a:off x="3048000" y="561737"/>
            <a:ext cx="6096000" cy="1200329"/>
          </a:xfrm>
          <a:prstGeom prst="rect">
            <a:avLst/>
          </a:prstGeom>
          <a:noFill/>
        </p:spPr>
        <p:txBody>
          <a:bodyPr wrap="square">
            <a:spAutoFit/>
          </a:bodyPr>
          <a:lstStyle/>
          <a:p>
            <a:r>
              <a:rPr lang="en-CA" sz="2400" b="1" dirty="0">
                <a:latin typeface="Open Sans" panose="020B0606030504020204" pitchFamily="34" charset="0"/>
                <a:ea typeface="Open Sans" panose="020B0606030504020204" pitchFamily="34" charset="0"/>
                <a:cs typeface="Open Sans" panose="020B0606030504020204" pitchFamily="34" charset="0"/>
              </a:rPr>
              <a:t>Tea and consent video </a:t>
            </a:r>
            <a:r>
              <a:rPr lang="en-CA" sz="2400" dirty="0">
                <a:latin typeface="Open Sans" panose="020B0606030504020204" pitchFamily="34" charset="0"/>
                <a:ea typeface="Open Sans" panose="020B0606030504020204" pitchFamily="34" charset="0"/>
                <a:cs typeface="Open Sans" panose="020B0606030504020204" pitchFamily="34" charset="0"/>
              </a:rPr>
              <a:t>(clean) (2:50min) </a:t>
            </a:r>
            <a:r>
              <a:rPr lang="en-CA" sz="2400" dirty="0">
                <a:latin typeface="Open Sans" panose="020B0606030504020204" pitchFamily="34" charset="0"/>
                <a:ea typeface="Open Sans" panose="020B0606030504020204" pitchFamily="34" charset="0"/>
                <a:cs typeface="Open Sans" panose="020B0606030504020204" pitchFamily="34" charset="0"/>
                <a:hlinkClick r:id="rId3"/>
              </a:rPr>
              <a:t>https://youthdatingviolence.prevnet.ca/learn-more/everyone/resources/</a:t>
            </a:r>
            <a:r>
              <a:rPr lang="en-CA" sz="2400" dirty="0">
                <a:latin typeface="Open Sans" panose="020B0606030504020204" pitchFamily="34" charset="0"/>
                <a:ea typeface="Open Sans" panose="020B0606030504020204" pitchFamily="34" charset="0"/>
                <a:cs typeface="Open Sans" panose="020B0606030504020204" pitchFamily="34" charset="0"/>
              </a:rPr>
              <a:t> </a:t>
            </a:r>
            <a:r>
              <a:rPr lang="en-CA" sz="2400" dirty="0" err="1">
                <a:latin typeface="Open Sans" panose="020B0606030504020204" pitchFamily="34" charset="0"/>
                <a:ea typeface="Open Sans" panose="020B0606030504020204" pitchFamily="34" charset="0"/>
                <a:cs typeface="Open Sans" panose="020B0606030504020204" pitchFamily="34" charset="0"/>
              </a:rPr>
              <a:t>PREVNet</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2B0C4B62-1ACC-778D-B135-8A08134F5645}"/>
              </a:ext>
            </a:extLst>
          </p:cNvPr>
          <p:cNvSpPr txBox="1"/>
          <p:nvPr/>
        </p:nvSpPr>
        <p:spPr>
          <a:xfrm>
            <a:off x="3048000" y="2938046"/>
            <a:ext cx="6877050" cy="1200329"/>
          </a:xfrm>
          <a:prstGeom prst="rect">
            <a:avLst/>
          </a:prstGeom>
          <a:noFill/>
        </p:spPr>
        <p:txBody>
          <a:bodyPr wrap="square">
            <a:spAutoFit/>
          </a:bodyPr>
          <a:lstStyle/>
          <a:p>
            <a:r>
              <a:rPr lang="en-CA" sz="2400" b="1" dirty="0">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Understanding consent </a:t>
            </a:r>
            <a:r>
              <a:rPr lang="en-CA" sz="2400" dirty="0">
                <a:latin typeface="Open Sans" panose="020B0606030504020204" pitchFamily="34" charset="0"/>
                <a:ea typeface="Open Sans" panose="020B0606030504020204" pitchFamily="34" charset="0"/>
                <a:cs typeface="Open Sans" panose="020B0606030504020204" pitchFamily="34" charset="0"/>
              </a:rPr>
              <a:t>video (3:02 min)</a:t>
            </a:r>
          </a:p>
          <a:p>
            <a:r>
              <a:rPr lang="en-CA" sz="2400" dirty="0">
                <a:latin typeface="Open Sans" panose="020B0606030504020204" pitchFamily="34" charset="0"/>
                <a:ea typeface="Open Sans" panose="020B0606030504020204" pitchFamily="34" charset="0"/>
                <a:cs typeface="Open Sans" panose="020B0606030504020204" pitchFamily="34" charset="0"/>
              </a:rPr>
              <a:t>Alberta Health Services, Teaching Sexual Health</a:t>
            </a:r>
          </a:p>
        </p:txBody>
      </p:sp>
      <p:sp>
        <p:nvSpPr>
          <p:cNvPr id="7" name="TextBox 6">
            <a:extLst>
              <a:ext uri="{FF2B5EF4-FFF2-40B4-BE49-F238E27FC236}">
                <a16:creationId xmlns:a16="http://schemas.microsoft.com/office/drawing/2014/main" id="{BA7031E3-EE8D-F3FA-A7AD-C4157D4E373C}"/>
              </a:ext>
            </a:extLst>
          </p:cNvPr>
          <p:cNvSpPr txBox="1"/>
          <p:nvPr/>
        </p:nvSpPr>
        <p:spPr>
          <a:xfrm>
            <a:off x="3048000" y="5290007"/>
            <a:ext cx="6096000" cy="830997"/>
          </a:xfrm>
          <a:prstGeom prst="rect">
            <a:avLst/>
          </a:prstGeom>
          <a:noFill/>
        </p:spPr>
        <p:txBody>
          <a:bodyPr wrap="square">
            <a:spAutoFit/>
          </a:bodyPr>
          <a:lstStyle/>
          <a:p>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What is consent? </a:t>
            </a: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video </a:t>
            </a: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(1:45 min) </a:t>
            </a:r>
          </a:p>
          <a:p>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Kids Help Phone</a:t>
            </a:r>
          </a:p>
        </p:txBody>
      </p:sp>
    </p:spTree>
    <p:extLst>
      <p:ext uri="{BB962C8B-B14F-4D97-AF65-F5344CB8AC3E}">
        <p14:creationId xmlns:p14="http://schemas.microsoft.com/office/powerpoint/2010/main" val="4290762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504C9D-C068-2318-794D-14E639D99E74}"/>
              </a:ext>
            </a:extLst>
          </p:cNvPr>
          <p:cNvSpPr>
            <a:spLocks noGrp="1"/>
          </p:cNvSpPr>
          <p:nvPr>
            <p:ph idx="1"/>
          </p:nvPr>
        </p:nvSpPr>
        <p:spPr>
          <a:xfrm>
            <a:off x="5183188" y="1714500"/>
            <a:ext cx="6172200" cy="4146550"/>
          </a:xfrm>
        </p:spPr>
        <p:txBody>
          <a:bodyPr/>
          <a:lstStyle/>
          <a:p>
            <a:pPr marL="0" indent="0">
              <a:buNone/>
            </a:pPr>
            <a:r>
              <a:rPr lang="en-CA" sz="4000" b="1" dirty="0"/>
              <a:t>Consent</a:t>
            </a:r>
          </a:p>
          <a:p>
            <a:pPr marL="0" indent="0">
              <a:buNone/>
            </a:pPr>
            <a:r>
              <a:rPr lang="en-CA" dirty="0"/>
              <a:t>What it looks like, sounds like, feels like.</a:t>
            </a:r>
          </a:p>
        </p:txBody>
      </p:sp>
    </p:spTree>
    <p:extLst>
      <p:ext uri="{BB962C8B-B14F-4D97-AF65-F5344CB8AC3E}">
        <p14:creationId xmlns:p14="http://schemas.microsoft.com/office/powerpoint/2010/main" val="2498723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504C9D-C068-2318-794D-14E639D99E74}"/>
              </a:ext>
            </a:extLst>
          </p:cNvPr>
          <p:cNvSpPr>
            <a:spLocks noGrp="1"/>
          </p:cNvSpPr>
          <p:nvPr>
            <p:ph idx="1"/>
          </p:nvPr>
        </p:nvSpPr>
        <p:spPr>
          <a:xfrm>
            <a:off x="5183187" y="1714500"/>
            <a:ext cx="6370637" cy="4146550"/>
          </a:xfrm>
        </p:spPr>
        <p:txBody>
          <a:bodyPr/>
          <a:lstStyle/>
          <a:p>
            <a:pPr marL="0" indent="0">
              <a:buNone/>
            </a:pPr>
            <a:r>
              <a:rPr lang="en-CA" sz="4000" b="1" dirty="0"/>
              <a:t>Activity</a:t>
            </a:r>
          </a:p>
          <a:p>
            <a:pPr marL="0" indent="0">
              <a:buNone/>
            </a:pPr>
            <a:r>
              <a:rPr lang="en-CA" dirty="0"/>
              <a:t>Is it consent?</a:t>
            </a:r>
          </a:p>
          <a:p>
            <a:pPr marL="0" indent="0">
              <a:buNone/>
            </a:pPr>
            <a:r>
              <a:rPr lang="en-CA" dirty="0">
                <a:hlinkClick r:id="rId3"/>
              </a:rPr>
              <a:t>http://teentalk.ca/consentgame/</a:t>
            </a:r>
            <a:endParaRPr lang="en-CA" sz="3200" dirty="0"/>
          </a:p>
          <a:p>
            <a:pPr marL="0" indent="0">
              <a:buNone/>
            </a:pPr>
            <a:endParaRPr lang="en-CA" dirty="0"/>
          </a:p>
        </p:txBody>
      </p:sp>
    </p:spTree>
    <p:extLst>
      <p:ext uri="{BB962C8B-B14F-4D97-AF65-F5344CB8AC3E}">
        <p14:creationId xmlns:p14="http://schemas.microsoft.com/office/powerpoint/2010/main" val="3101636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A1A259-D432-949A-7F20-92A332C7D375}"/>
              </a:ext>
            </a:extLst>
          </p:cNvPr>
          <p:cNvSpPr txBox="1"/>
          <p:nvPr/>
        </p:nvSpPr>
        <p:spPr>
          <a:xfrm>
            <a:off x="777688" y="2767280"/>
            <a:ext cx="10636623" cy="707886"/>
          </a:xfrm>
          <a:prstGeom prst="rect">
            <a:avLst/>
          </a:prstGeom>
          <a:noFill/>
        </p:spPr>
        <p:txBody>
          <a:bodyPr wrap="square" rtlCol="0">
            <a:spAutoFit/>
          </a:bodyPr>
          <a:lstStyle/>
          <a:p>
            <a:pPr algn="ctr"/>
            <a:r>
              <a:rPr lang="en-CA" sz="4000" dirty="0">
                <a:latin typeface="Open Sans" panose="020B0606030504020204" pitchFamily="34" charset="0"/>
                <a:ea typeface="Open Sans" panose="020B0606030504020204" pitchFamily="34" charset="0"/>
                <a:cs typeface="Open Sans" panose="020B0606030504020204" pitchFamily="34" charset="0"/>
              </a:rPr>
              <a:t>Gender-based violence prevention</a:t>
            </a:r>
          </a:p>
        </p:txBody>
      </p:sp>
    </p:spTree>
    <p:extLst>
      <p:ext uri="{BB962C8B-B14F-4D97-AF65-F5344CB8AC3E}">
        <p14:creationId xmlns:p14="http://schemas.microsoft.com/office/powerpoint/2010/main" val="15046876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919336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726426" y="663575"/>
            <a:ext cx="7724212" cy="4873625"/>
          </a:xfrm>
        </p:spPr>
        <p:txBody>
          <a:bodyPr>
            <a:normAutofit fontScale="25000" lnSpcReduction="20000"/>
          </a:bodyPr>
          <a:lstStyle/>
          <a:p>
            <a:pPr marL="0" indent="0" algn="ctr">
              <a:buNone/>
            </a:pPr>
            <a:r>
              <a:rPr lang="en-CA" sz="16000" b="1" dirty="0"/>
              <a:t>References</a:t>
            </a:r>
            <a:br>
              <a:rPr lang="en-CA" sz="16000" b="1" dirty="0"/>
            </a:br>
            <a:r>
              <a:rPr lang="en-CA" sz="16000" b="1" dirty="0"/>
              <a:t>Healthy Relationships</a:t>
            </a:r>
          </a:p>
          <a:p>
            <a:pPr marL="228600" indent="-228600">
              <a:buFont typeface="+mj-lt"/>
              <a:buAutoNum type="arabicPeriod"/>
            </a:pP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buFont typeface="+mj-lt"/>
              <a:buAutoNum type="arabicPeriod"/>
            </a:pPr>
            <a:r>
              <a:rPr lang="en-CA" sz="4800" u="none" strike="noStrike" kern="1200" dirty="0">
                <a:solidFill>
                  <a:srgbClr val="000000"/>
                </a:solidFill>
                <a:effectLst/>
              </a:rPr>
              <a:t>Sex &amp; U. Types of relationships [Internet]. Ottawa, ON: The Society of Obstetricians and Gynaecologists of Canada; 2022 [cited 2022 Jul 14]. Available at: </a:t>
            </a:r>
            <a:r>
              <a:rPr lang="en-CA" sz="4800" u="none" strike="noStrike" kern="1200" dirty="0">
                <a:solidFill>
                  <a:srgbClr val="0563C1"/>
                </a:solidFill>
                <a:effectLst/>
                <a:hlinkClick r:id="rId2"/>
              </a:rPr>
              <a:t>https://www.sexandu.ca/sexual-activity/types-of-relationships/</a:t>
            </a:r>
            <a:r>
              <a:rPr lang="en-CA" sz="4800" u="none" strike="noStrike" kern="1200" dirty="0">
                <a:solidFill>
                  <a:srgbClr val="000000"/>
                </a:solidFill>
                <a:effectLst/>
              </a:rPr>
              <a:t> </a:t>
            </a:r>
            <a:endParaRPr lang="en-CA" sz="4800" u="none" strike="noStrike" dirty="0">
              <a:effectLst/>
            </a:endParaRPr>
          </a:p>
          <a:p>
            <a:pPr marL="228600" indent="-228600">
              <a:buFont typeface="+mj-lt"/>
              <a:buAutoNum type="arabicPeriod"/>
            </a:pPr>
            <a:endParaRPr lang="en-CA" sz="4800" u="none" strike="noStrike" kern="1200" dirty="0">
              <a:solidFill>
                <a:srgbClr val="000000"/>
              </a:solidFill>
              <a:effectLst/>
            </a:endParaRPr>
          </a:p>
          <a:p>
            <a:pPr marL="228600" indent="-228600">
              <a:buFont typeface="+mj-lt"/>
              <a:buAutoNum type="arabicPeriod"/>
            </a:pPr>
            <a:r>
              <a:rPr lang="en-CA" sz="4800" u="none" strike="noStrike" kern="1200" dirty="0">
                <a:solidFill>
                  <a:srgbClr val="000000"/>
                </a:solidFill>
                <a:effectLst/>
              </a:rPr>
              <a:t>Youth Relationships. Grade 9 skills for effective relationships part 1 [Internet]. London, ON: Western University Centre for School Mental Health; 2022 [cited 2022 Jul 14]. Available from: </a:t>
            </a:r>
            <a:r>
              <a:rPr lang="en-CA" sz="4800" u="none" strike="noStrike" kern="1400" dirty="0">
                <a:ln>
                  <a:noFill/>
                </a:ln>
                <a:solidFill>
                  <a:srgbClr val="34B233"/>
                </a:solidFill>
                <a:effectLst/>
                <a:hlinkClick r:id="rId3"/>
              </a:rPr>
              <a:t>https://youthrelationships.org/pages/grade-9-skills-for-effective-relationships-part-1</a:t>
            </a:r>
            <a:endParaRPr lang="en-CA" sz="4800" u="none" strike="noStrike" kern="1400" dirty="0">
              <a:ln>
                <a:noFill/>
              </a:ln>
              <a:solidFill>
                <a:srgbClr val="00B050"/>
              </a:solidFill>
              <a:effectLst/>
            </a:endParaRPr>
          </a:p>
          <a:p>
            <a:pPr marL="228600" indent="-228600">
              <a:buFont typeface="+mj-lt"/>
              <a:buAutoNum type="arabicPeriod"/>
            </a:pPr>
            <a:endParaRPr lang="en-CA" sz="4800" kern="1400" dirty="0">
              <a:ln>
                <a:noFill/>
              </a:ln>
              <a:solidFill>
                <a:srgbClr val="000000"/>
              </a:solidFill>
              <a:effectLst/>
            </a:endParaRPr>
          </a:p>
          <a:p>
            <a:pPr marL="228600" marR="0" indent="-228600" algn="l">
              <a:lnSpc>
                <a:spcPct val="119000"/>
              </a:lnSpc>
              <a:spcBef>
                <a:spcPts val="0"/>
              </a:spcBef>
              <a:spcAft>
                <a:spcPts val="0"/>
              </a:spcAft>
              <a:buFont typeface="+mj-lt"/>
              <a:buAutoNum type="arabicPeriod"/>
            </a:pPr>
            <a:r>
              <a:rPr lang="en-CA" sz="4800" u="none" strike="noStrike" kern="1200" dirty="0">
                <a:solidFill>
                  <a:srgbClr val="000000"/>
                </a:solidFill>
                <a:effectLst/>
              </a:rPr>
              <a:t>Youth Relationships. Grade 9 skills for effective relationships part 2 [Internet]. London, ON: Western University Centre for School Mental Health; 2022 [cited 2022 Jul 14]. Available from: </a:t>
            </a:r>
            <a:r>
              <a:rPr lang="en-CA" sz="4800" u="none" strike="noStrike" kern="1400" dirty="0">
                <a:ln>
                  <a:noFill/>
                </a:ln>
                <a:solidFill>
                  <a:srgbClr val="34B233"/>
                </a:solidFill>
                <a:effectLst/>
                <a:hlinkClick r:id="rId4"/>
              </a:rPr>
              <a:t>https://youthrelationships.org/pages/grade-9-skills-for-effective-relationships-part-2</a:t>
            </a:r>
            <a:endParaRPr lang="en-CA" sz="4800" u="none" strike="noStrike" kern="1400" dirty="0">
              <a:ln>
                <a:noFill/>
              </a:ln>
              <a:solidFill>
                <a:srgbClr val="00B050"/>
              </a:solidFill>
              <a:effectLst/>
            </a:endParaRPr>
          </a:p>
          <a:p>
            <a:pPr marL="228600" marR="0" indent="-228600" algn="l">
              <a:lnSpc>
                <a:spcPct val="119000"/>
              </a:lnSpc>
              <a:spcBef>
                <a:spcPts val="0"/>
              </a:spcBef>
              <a:spcAft>
                <a:spcPts val="0"/>
              </a:spcAft>
              <a:buFont typeface="+mj-lt"/>
              <a:buAutoNum type="arabicPeriod"/>
            </a:pPr>
            <a:endParaRPr lang="en-CA" sz="4800" kern="1400" dirty="0">
              <a:ln>
                <a:noFill/>
              </a:ln>
              <a:solidFill>
                <a:srgbClr val="000000"/>
              </a:solidFill>
              <a:effectLst/>
            </a:endParaRPr>
          </a:p>
          <a:p>
            <a:pPr marL="228600" marR="0" indent="-228600" algn="l">
              <a:lnSpc>
                <a:spcPct val="119000"/>
              </a:lnSpc>
              <a:spcBef>
                <a:spcPts val="0"/>
              </a:spcBef>
              <a:spcAft>
                <a:spcPts val="600"/>
              </a:spcAft>
              <a:buFont typeface="+mj-lt"/>
              <a:buAutoNum type="arabicPeriod"/>
            </a:pPr>
            <a:r>
              <a:rPr lang="en-CA" sz="4800" kern="1400" dirty="0">
                <a:ln>
                  <a:noFill/>
                </a:ln>
                <a:solidFill>
                  <a:srgbClr val="000000"/>
                </a:solidFill>
                <a:effectLst/>
              </a:rPr>
              <a:t> </a:t>
            </a:r>
            <a:r>
              <a:rPr kumimoji="0" lang="en-CA" sz="4800" b="0" i="0" u="none" strike="noStrike" kern="1200" cap="none" spc="0" normalizeH="0" baseline="0" noProof="0" dirty="0">
                <a:ln>
                  <a:noFill/>
                </a:ln>
                <a:solidFill>
                  <a:srgbClr val="000000"/>
                </a:solidFill>
                <a:effectLst/>
                <a:uLnTx/>
                <a:uFillTx/>
              </a:rPr>
              <a:t>Youth Relationships. Grade 9 skills for effective relationships part 3 [Internet]. London, ON: Western University Centre for School Mental         Health; 2022 [cited 2022 Jul 14]. Available from: </a:t>
            </a:r>
            <a:r>
              <a:rPr lang="en-CA" sz="4800" u="none" strike="noStrike" kern="1400" dirty="0">
                <a:ln>
                  <a:noFill/>
                </a:ln>
                <a:solidFill>
                  <a:srgbClr val="34B233"/>
                </a:solidFill>
                <a:effectLst/>
                <a:hlinkClick r:id="rId5"/>
              </a:rPr>
              <a:t>https://youthrelationships.org/pages/grade-9-skills-for-effective-relationships-part-3</a:t>
            </a:r>
            <a:endParaRPr lang="en-CA" sz="4800" kern="1400" dirty="0">
              <a:ln>
                <a:noFill/>
              </a:ln>
              <a:solidFill>
                <a:srgbClr val="000000"/>
              </a:solidFill>
              <a:effectLst/>
            </a:endParaRPr>
          </a:p>
          <a:p>
            <a:pPr marL="228600" indent="-228600">
              <a:buFont typeface="+mj-lt"/>
              <a:buAutoNum type="arabicPeriod"/>
            </a:pPr>
            <a:endParaRPr kumimoji="0" lang="en-CA" sz="4800" b="0" i="0" u="sng" strike="noStrike" kern="1200" cap="none" spc="0" normalizeH="0" baseline="0" noProof="0" dirty="0">
              <a:ln>
                <a:noFill/>
              </a:ln>
              <a:solidFill>
                <a:srgbClr val="000000"/>
              </a:solidFill>
              <a:effectLst/>
              <a:uLnTx/>
              <a:uFillTx/>
            </a:endParaRPr>
          </a:p>
          <a:p>
            <a:pPr marL="228600" indent="-228600">
              <a:buFont typeface="+mj-lt"/>
              <a:buAutoNum type="arabicPeriod"/>
            </a:pPr>
            <a:r>
              <a:rPr kumimoji="0" lang="en-CA" sz="4800" b="0" i="0" u="none" strike="noStrike" kern="1200" cap="none" spc="0" normalizeH="0" baseline="0" noProof="0" dirty="0">
                <a:ln>
                  <a:noFill/>
                </a:ln>
                <a:solidFill>
                  <a:prstClr val="black"/>
                </a:solidFill>
                <a:effectLst/>
                <a:uLnTx/>
                <a:uFillTx/>
              </a:rPr>
              <a:t>Public Health Agency of Canada. Consent: how you can support [Internet]. Canada: </a:t>
            </a:r>
            <a:r>
              <a:rPr kumimoji="0" lang="en-CA" sz="4800" b="0" i="0" u="none" strike="noStrike" kern="1200" cap="none" spc="0" normalizeH="0" baseline="0" noProof="0" dirty="0" err="1">
                <a:ln>
                  <a:noFill/>
                </a:ln>
                <a:solidFill>
                  <a:prstClr val="black"/>
                </a:solidFill>
                <a:effectLst/>
                <a:uLnTx/>
                <a:uFillTx/>
              </a:rPr>
              <a:t>PREVNet</a:t>
            </a:r>
            <a:r>
              <a:rPr kumimoji="0" lang="en-CA" sz="4800" b="0" i="0" u="none" strike="noStrike" kern="1200" cap="none" spc="0" normalizeH="0" baseline="0" noProof="0" dirty="0">
                <a:ln>
                  <a:noFill/>
                </a:ln>
                <a:solidFill>
                  <a:prstClr val="black"/>
                </a:solidFill>
                <a:effectLst/>
                <a:uLnTx/>
                <a:uFillTx/>
              </a:rPr>
              <a:t>; 2022 [cited 2023 January 26]. Available from: </a:t>
            </a:r>
            <a:r>
              <a:rPr kumimoji="0" lang="en-CA" sz="4800" b="0" i="0" u="none" strike="noStrike" kern="1200" cap="none" spc="0" normalizeH="0" baseline="0" noProof="0" dirty="0">
                <a:ln>
                  <a:noFill/>
                </a:ln>
                <a:solidFill>
                  <a:srgbClr val="0563C1"/>
                </a:solidFill>
                <a:effectLst/>
                <a:uLnTx/>
                <a:uFillTx/>
                <a:hlinkClick r:id="rId6"/>
              </a:rPr>
              <a:t>https://youthdatingviolence.prevnet.ca/wp-content/uploads/2021/12/Consent-Tipsheet-FINAL.pdf</a:t>
            </a:r>
            <a:endParaRPr kumimoji="0" lang="en-CA" sz="4800" b="0" i="0" u="none" strike="noStrike" kern="120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4981188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Contraception</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0122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1127648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FDFB83-8D99-FEB9-AA21-BD455287D7BB}"/>
              </a:ext>
            </a:extLst>
          </p:cNvPr>
          <p:cNvSpPr>
            <a:spLocks noGrp="1"/>
          </p:cNvSpPr>
          <p:nvPr>
            <p:ph idx="1"/>
          </p:nvPr>
        </p:nvSpPr>
        <p:spPr>
          <a:xfrm>
            <a:off x="333375" y="1752600"/>
            <a:ext cx="8743949" cy="4108450"/>
          </a:xfrm>
        </p:spPr>
        <p:txBody>
          <a:bodyPr/>
          <a:lstStyle/>
          <a:p>
            <a:pPr marL="0" indent="0">
              <a:buNone/>
            </a:pPr>
            <a:r>
              <a:rPr lang="en-CA" sz="4000" b="1" dirty="0"/>
              <a:t>Many components</a:t>
            </a:r>
            <a:br>
              <a:rPr lang="en-CA" sz="4000" b="1" dirty="0"/>
            </a:br>
            <a:r>
              <a:rPr lang="en-CA" sz="4000" b="1" dirty="0"/>
              <a:t>impact who we are</a:t>
            </a:r>
          </a:p>
          <a:p>
            <a:pPr marL="0" indent="0">
              <a:buNone/>
            </a:pPr>
            <a:r>
              <a:rPr lang="en-CA" sz="2400" dirty="0">
                <a:solidFill>
                  <a:srgbClr val="0000FF"/>
                </a:solidFill>
                <a:hlinkClick r:id="rId3">
                  <a:extLst>
                    <a:ext uri="{A12FA001-AC4F-418D-AE19-62706E023703}">
                      <ahyp:hlinkClr xmlns:ahyp="http://schemas.microsoft.com/office/drawing/2018/hyperlinkcolor" val="tx"/>
                    </a:ext>
                  </a:extLst>
                </a:hlinkClick>
              </a:rPr>
              <a:t>The Sexuality Wheel - Teachers | Teaching Sexual Health</a:t>
            </a:r>
            <a:endParaRPr lang="en-CA" sz="2400" dirty="0"/>
          </a:p>
        </p:txBody>
      </p:sp>
    </p:spTree>
    <p:extLst>
      <p:ext uri="{BB962C8B-B14F-4D97-AF65-F5344CB8AC3E}">
        <p14:creationId xmlns:p14="http://schemas.microsoft.com/office/powerpoint/2010/main" val="12424404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6513A4-11EB-DA49-075B-C55B39EF8355}"/>
              </a:ext>
            </a:extLst>
          </p:cNvPr>
          <p:cNvSpPr>
            <a:spLocks noGrp="1"/>
          </p:cNvSpPr>
          <p:nvPr>
            <p:ph idx="1"/>
          </p:nvPr>
        </p:nvSpPr>
        <p:spPr>
          <a:xfrm>
            <a:off x="3716594" y="987425"/>
            <a:ext cx="7638794" cy="4873625"/>
          </a:xfrm>
        </p:spPr>
        <p:txBody>
          <a:bodyPr/>
          <a:lstStyle/>
          <a:p>
            <a:pPr marL="0" indent="0">
              <a:buNone/>
            </a:pPr>
            <a:r>
              <a:rPr lang="en-CA" sz="4000" b="1" dirty="0"/>
              <a:t>What is contraception?</a:t>
            </a:r>
          </a:p>
          <a:p>
            <a:r>
              <a:rPr lang="en-CA" sz="2400" dirty="0"/>
              <a:t>Also known as birth control.</a:t>
            </a:r>
          </a:p>
          <a:p>
            <a:r>
              <a:rPr lang="en-CA" sz="2400" dirty="0"/>
              <a:t>Any process, technique, device, or drug that interferes with conception is called contraception.</a:t>
            </a:r>
          </a:p>
        </p:txBody>
      </p:sp>
    </p:spTree>
    <p:extLst>
      <p:ext uri="{BB962C8B-B14F-4D97-AF65-F5344CB8AC3E}">
        <p14:creationId xmlns:p14="http://schemas.microsoft.com/office/powerpoint/2010/main" val="2346816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1243D89-3CB6-8267-57ED-61FC77DFFF75}"/>
              </a:ext>
            </a:extLst>
          </p:cNvPr>
          <p:cNvSpPr txBox="1"/>
          <p:nvPr/>
        </p:nvSpPr>
        <p:spPr>
          <a:xfrm>
            <a:off x="1019175" y="463034"/>
            <a:ext cx="9906000" cy="3416320"/>
          </a:xfrm>
          <a:prstGeom prst="rect">
            <a:avLst/>
          </a:prstGeom>
          <a:noFill/>
        </p:spPr>
        <p:txBody>
          <a:bodyPr wrap="square">
            <a:spAutoFit/>
          </a:bodyPr>
          <a:lstStyle/>
          <a:p>
            <a:r>
              <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Abstinence or delaying sexual activity until later in life is:</a:t>
            </a:r>
          </a:p>
          <a:p>
            <a:endPar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a healthy and acceptable way to reduce risk of STBBIs. </a:t>
            </a:r>
          </a:p>
          <a:p>
            <a:pPr marL="342900" indent="-342900">
              <a:buFont typeface="Arial" panose="020B0604020202020204" pitchFamily="34" charset="0"/>
              <a:buChar char="•"/>
            </a:pP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an effective form of contraception for penis vagina intercourse (</a:t>
            </a:r>
            <a:r>
              <a:rPr lang="en-CA" sz="2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sex that could cause pregnancy</a:t>
            </a: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27143220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None/>
            </a:pPr>
            <a:r>
              <a:rPr lang="en-US" sz="2400" dirty="0"/>
              <a:t>What is abstinence?</a:t>
            </a:r>
            <a:endParaRPr lang="en-CA" sz="2400" dirty="0"/>
          </a:p>
        </p:txBody>
      </p:sp>
    </p:spTree>
    <p:extLst>
      <p:ext uri="{BB962C8B-B14F-4D97-AF65-F5344CB8AC3E}">
        <p14:creationId xmlns:p14="http://schemas.microsoft.com/office/powerpoint/2010/main" val="33372873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800A43-7296-DC9B-9ECF-9EFDED3181BE}"/>
              </a:ext>
            </a:extLst>
          </p:cNvPr>
          <p:cNvSpPr>
            <a:spLocks noGrp="1"/>
          </p:cNvSpPr>
          <p:nvPr>
            <p:ph idx="1"/>
          </p:nvPr>
        </p:nvSpPr>
        <p:spPr>
          <a:xfrm>
            <a:off x="5029200" y="1120676"/>
            <a:ext cx="6172200" cy="2308324"/>
          </a:xfrm>
        </p:spPr>
        <p:txBody>
          <a:bodyPr>
            <a:noAutofit/>
          </a:bodyPr>
          <a:lstStyle/>
          <a:p>
            <a:pPr marL="514350" indent="-514350">
              <a:buFont typeface="+mj-lt"/>
              <a:buAutoNum type="alphaLcParenR"/>
            </a:pPr>
            <a:r>
              <a:rPr lang="en-CA" sz="3600" dirty="0"/>
              <a:t>a few</a:t>
            </a:r>
          </a:p>
          <a:p>
            <a:pPr marL="514350" indent="-514350">
              <a:buFont typeface="+mj-lt"/>
              <a:buAutoNum type="alphaLcParenR"/>
            </a:pPr>
            <a:r>
              <a:rPr lang="en-CA" sz="3600" dirty="0"/>
              <a:t>200 – 300</a:t>
            </a:r>
          </a:p>
          <a:p>
            <a:pPr marL="514350" indent="-514350">
              <a:buFont typeface="+mj-lt"/>
              <a:buAutoNum type="alphaLcParenR"/>
            </a:pPr>
            <a:r>
              <a:rPr lang="en-CA" sz="3600" dirty="0"/>
              <a:t>thousands</a:t>
            </a:r>
          </a:p>
          <a:p>
            <a:pPr marL="514350" indent="-514350">
              <a:buFont typeface="+mj-lt"/>
              <a:buAutoNum type="alphaLcParenR"/>
            </a:pPr>
            <a:r>
              <a:rPr lang="en-CA" sz="3600" dirty="0"/>
              <a:t>hundreds of millions</a:t>
            </a:r>
          </a:p>
        </p:txBody>
      </p:sp>
      <p:sp>
        <p:nvSpPr>
          <p:cNvPr id="4" name="TextBox 3">
            <a:extLst>
              <a:ext uri="{FF2B5EF4-FFF2-40B4-BE49-F238E27FC236}">
                <a16:creationId xmlns:a16="http://schemas.microsoft.com/office/drawing/2014/main" id="{8E13182C-4654-1D6B-4E9C-1E3331C60BC0}"/>
              </a:ext>
            </a:extLst>
          </p:cNvPr>
          <p:cNvSpPr txBox="1"/>
          <p:nvPr/>
        </p:nvSpPr>
        <p:spPr>
          <a:xfrm>
            <a:off x="335756" y="1120676"/>
            <a:ext cx="3598069" cy="2308324"/>
          </a:xfrm>
          <a:prstGeom prst="rect">
            <a:avLst/>
          </a:prstGeom>
          <a:noFill/>
        </p:spPr>
        <p:txBody>
          <a:bodyPr wrap="square">
            <a:spAutoFit/>
          </a:bodyPr>
          <a:lstStyle/>
          <a:p>
            <a:pPr algn="r"/>
            <a:r>
              <a:rPr lang="en-CA" sz="3600" dirty="0">
                <a:latin typeface="Open Sans" panose="020B0606030504020204" pitchFamily="34" charset="0"/>
                <a:ea typeface="Open Sans" panose="020B0606030504020204" pitchFamily="34" charset="0"/>
                <a:cs typeface="Open Sans" panose="020B0606030504020204" pitchFamily="34" charset="0"/>
              </a:rPr>
              <a:t>How many sperm are released in one ejaculation?</a:t>
            </a:r>
          </a:p>
        </p:txBody>
      </p:sp>
      <p:sp>
        <p:nvSpPr>
          <p:cNvPr id="5" name="Content Placeholder 1">
            <a:extLst>
              <a:ext uri="{FF2B5EF4-FFF2-40B4-BE49-F238E27FC236}">
                <a16:creationId xmlns:a16="http://schemas.microsoft.com/office/drawing/2014/main" id="{03D34DDA-F085-17E7-3730-4D8922D7B14D}"/>
              </a:ext>
            </a:extLst>
          </p:cNvPr>
          <p:cNvSpPr txBox="1">
            <a:spLocks/>
          </p:cNvSpPr>
          <p:nvPr/>
        </p:nvSpPr>
        <p:spPr>
          <a:xfrm>
            <a:off x="1381125" y="5486548"/>
            <a:ext cx="10020300" cy="501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CA" sz="3600" b="1" dirty="0">
                <a:solidFill>
                  <a:schemeClr val="bg1"/>
                </a:solidFill>
              </a:rPr>
              <a:t>Up to 500 million sperm in one ejaculation</a:t>
            </a:r>
          </a:p>
        </p:txBody>
      </p:sp>
    </p:spTree>
    <p:extLst>
      <p:ext uri="{BB962C8B-B14F-4D97-AF65-F5344CB8AC3E}">
        <p14:creationId xmlns:p14="http://schemas.microsoft.com/office/powerpoint/2010/main" val="340164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800A43-7296-DC9B-9ECF-9EFDED3181BE}"/>
              </a:ext>
            </a:extLst>
          </p:cNvPr>
          <p:cNvSpPr>
            <a:spLocks noGrp="1"/>
          </p:cNvSpPr>
          <p:nvPr>
            <p:ph idx="1"/>
          </p:nvPr>
        </p:nvSpPr>
        <p:spPr>
          <a:xfrm>
            <a:off x="5029200" y="472976"/>
            <a:ext cx="6172200" cy="2308324"/>
          </a:xfrm>
        </p:spPr>
        <p:txBody>
          <a:bodyPr>
            <a:noAutofit/>
          </a:bodyPr>
          <a:lstStyle/>
          <a:p>
            <a:pPr marL="514350" indent="-514350">
              <a:buFont typeface="+mj-lt"/>
              <a:buAutoNum type="alphaLcParenR"/>
            </a:pPr>
            <a:r>
              <a:rPr lang="en-CA" sz="3600" dirty="0"/>
              <a:t>1 hour</a:t>
            </a:r>
          </a:p>
          <a:p>
            <a:pPr marL="514350" indent="-514350">
              <a:buFont typeface="+mj-lt"/>
              <a:buAutoNum type="alphaLcParenR"/>
            </a:pPr>
            <a:r>
              <a:rPr lang="en-CA" sz="3600" dirty="0"/>
              <a:t>12 hours</a:t>
            </a:r>
          </a:p>
          <a:p>
            <a:pPr marL="514350" indent="-514350">
              <a:buFont typeface="+mj-lt"/>
              <a:buAutoNum type="alphaLcParenR"/>
            </a:pPr>
            <a:r>
              <a:rPr lang="en-CA" sz="3600" dirty="0"/>
              <a:t>24 hours</a:t>
            </a:r>
          </a:p>
          <a:p>
            <a:pPr marL="514350" indent="-514350">
              <a:buFont typeface="+mj-lt"/>
              <a:buAutoNum type="alphaLcParenR"/>
            </a:pPr>
            <a:r>
              <a:rPr lang="en-CA" sz="3600" dirty="0"/>
              <a:t>3</a:t>
            </a:r>
            <a:r>
              <a:rPr lang="en-CA" sz="2000" dirty="0"/>
              <a:t> </a:t>
            </a:r>
            <a:r>
              <a:rPr lang="en-CA" sz="3600" dirty="0"/>
              <a:t>days</a:t>
            </a:r>
          </a:p>
        </p:txBody>
      </p:sp>
      <p:sp>
        <p:nvSpPr>
          <p:cNvPr id="4" name="TextBox 3">
            <a:extLst>
              <a:ext uri="{FF2B5EF4-FFF2-40B4-BE49-F238E27FC236}">
                <a16:creationId xmlns:a16="http://schemas.microsoft.com/office/drawing/2014/main" id="{8E13182C-4654-1D6B-4E9C-1E3331C60BC0}"/>
              </a:ext>
            </a:extLst>
          </p:cNvPr>
          <p:cNvSpPr txBox="1"/>
          <p:nvPr/>
        </p:nvSpPr>
        <p:spPr>
          <a:xfrm>
            <a:off x="180975" y="472976"/>
            <a:ext cx="3962399" cy="3416320"/>
          </a:xfrm>
          <a:prstGeom prst="rect">
            <a:avLst/>
          </a:prstGeom>
          <a:noFill/>
        </p:spPr>
        <p:txBody>
          <a:bodyPr wrap="square">
            <a:spAutoFit/>
          </a:bodyPr>
          <a:lstStyle/>
          <a:p>
            <a:pPr algn="r"/>
            <a:r>
              <a:rPr lang="en-CA" sz="3600" dirty="0">
                <a:latin typeface="Open Sans" panose="020B0606030504020204" pitchFamily="34" charset="0"/>
                <a:ea typeface="Open Sans" panose="020B0606030504020204" pitchFamily="34" charset="0"/>
                <a:cs typeface="Open Sans" panose="020B0606030504020204" pitchFamily="34" charset="0"/>
              </a:rPr>
              <a:t>On average, how long can sperm survive in the reproductive tract of someone with a vagina?</a:t>
            </a:r>
          </a:p>
        </p:txBody>
      </p:sp>
      <p:sp>
        <p:nvSpPr>
          <p:cNvPr id="5" name="Content Placeholder 1">
            <a:extLst>
              <a:ext uri="{FF2B5EF4-FFF2-40B4-BE49-F238E27FC236}">
                <a16:creationId xmlns:a16="http://schemas.microsoft.com/office/drawing/2014/main" id="{03D34DDA-F085-17E7-3730-4D8922D7B14D}"/>
              </a:ext>
            </a:extLst>
          </p:cNvPr>
          <p:cNvSpPr txBox="1">
            <a:spLocks/>
          </p:cNvSpPr>
          <p:nvPr/>
        </p:nvSpPr>
        <p:spPr>
          <a:xfrm>
            <a:off x="1381125" y="5486548"/>
            <a:ext cx="10020300" cy="501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ct val="20000"/>
              </a:spcBef>
              <a:buNone/>
            </a:pPr>
            <a:r>
              <a:rPr lang="en-CA" sz="3600" b="1" dirty="0">
                <a:solidFill>
                  <a:schemeClr val="bg1"/>
                </a:solidFill>
              </a:rPr>
              <a:t>d) 3 days</a:t>
            </a:r>
          </a:p>
        </p:txBody>
      </p:sp>
    </p:spTree>
    <p:extLst>
      <p:ext uri="{BB962C8B-B14F-4D97-AF65-F5344CB8AC3E}">
        <p14:creationId xmlns:p14="http://schemas.microsoft.com/office/powerpoint/2010/main" val="212405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3854CA-E625-9D95-9C95-57D54DE6A672}"/>
              </a:ext>
            </a:extLst>
          </p:cNvPr>
          <p:cNvSpPr txBox="1"/>
          <p:nvPr/>
        </p:nvSpPr>
        <p:spPr>
          <a:xfrm>
            <a:off x="2595562" y="2463284"/>
            <a:ext cx="7000875" cy="1323439"/>
          </a:xfrm>
          <a:prstGeom prst="rect">
            <a:avLst/>
          </a:prstGeom>
          <a:noFill/>
        </p:spPr>
        <p:txBody>
          <a:bodyPr wrap="square">
            <a:spAutoFit/>
          </a:bodyPr>
          <a:lstStyle/>
          <a:p>
            <a:pPr algn="ctr"/>
            <a:r>
              <a:rPr lang="en-CA" sz="4000" b="1" dirty="0">
                <a:latin typeface="Open Sans" panose="020B0606030504020204" pitchFamily="34" charset="0"/>
                <a:ea typeface="Open Sans" panose="020B0606030504020204" pitchFamily="34" charset="0"/>
                <a:cs typeface="Open Sans" panose="020B0606030504020204" pitchFamily="34" charset="0"/>
              </a:rPr>
              <a:t>How many sperm does it take to fertilize one egg?</a:t>
            </a:r>
          </a:p>
        </p:txBody>
      </p:sp>
    </p:spTree>
    <p:extLst>
      <p:ext uri="{BB962C8B-B14F-4D97-AF65-F5344CB8AC3E}">
        <p14:creationId xmlns:p14="http://schemas.microsoft.com/office/powerpoint/2010/main" val="3885071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3854CA-E625-9D95-9C95-57D54DE6A672}"/>
              </a:ext>
            </a:extLst>
          </p:cNvPr>
          <p:cNvSpPr txBox="1"/>
          <p:nvPr/>
        </p:nvSpPr>
        <p:spPr>
          <a:xfrm>
            <a:off x="1014412" y="1225034"/>
            <a:ext cx="7529513" cy="2185214"/>
          </a:xfrm>
          <a:prstGeom prst="rect">
            <a:avLst/>
          </a:prstGeom>
          <a:noFill/>
        </p:spPr>
        <p:txBody>
          <a:bodyPr wrap="square">
            <a:spAutoFit/>
          </a:bodyPr>
          <a:lstStyle/>
          <a:p>
            <a:r>
              <a:rPr lang="en-CA" sz="4000" b="1" dirty="0">
                <a:latin typeface="Open Sans" panose="020B0606030504020204" pitchFamily="34" charset="0"/>
                <a:ea typeface="Open Sans" panose="020B0606030504020204" pitchFamily="34" charset="0"/>
                <a:cs typeface="Open Sans" panose="020B0606030504020204" pitchFamily="34" charset="0"/>
              </a:rPr>
              <a:t>Fertilization</a:t>
            </a:r>
          </a:p>
          <a:p>
            <a:endParaRPr lang="en-CA" sz="4000" b="1" dirty="0">
              <a:latin typeface="Open Sans" panose="020B0606030504020204" pitchFamily="34" charset="0"/>
              <a:ea typeface="Open Sans" panose="020B0606030504020204" pitchFamily="34" charset="0"/>
              <a:cs typeface="Open Sans" panose="020B0606030504020204" pitchFamily="34" charset="0"/>
            </a:endParaRPr>
          </a:p>
          <a:p>
            <a:r>
              <a:rPr lang="en-CA" sz="2800" b="1" dirty="0">
                <a:latin typeface="Open Sans" panose="020B0606030504020204" pitchFamily="34" charset="0"/>
                <a:ea typeface="Open Sans" panose="020B0606030504020204" pitchFamily="34" charset="0"/>
                <a:cs typeface="Open Sans" panose="020B0606030504020204" pitchFamily="34" charset="0"/>
              </a:rPr>
              <a:t>One </a:t>
            </a:r>
            <a:r>
              <a:rPr lang="en-CA" sz="2800" dirty="0">
                <a:latin typeface="Open Sans" panose="020B0606030504020204" pitchFamily="34" charset="0"/>
                <a:ea typeface="Open Sans" panose="020B0606030504020204" pitchFamily="34" charset="0"/>
                <a:cs typeface="Open Sans" panose="020B0606030504020204" pitchFamily="34" charset="0"/>
              </a:rPr>
              <a:t>– yes, that’s right!</a:t>
            </a:r>
          </a:p>
          <a:p>
            <a:r>
              <a:rPr lang="en-CA" sz="2800" b="1" dirty="0">
                <a:latin typeface="Open Sans" panose="020B0606030504020204" pitchFamily="34" charset="0"/>
                <a:ea typeface="Open Sans" panose="020B0606030504020204" pitchFamily="34" charset="0"/>
                <a:cs typeface="Open Sans" panose="020B0606030504020204" pitchFamily="34" charset="0"/>
              </a:rPr>
              <a:t>One</a:t>
            </a:r>
            <a:r>
              <a:rPr lang="en-CA" sz="2800" dirty="0">
                <a:latin typeface="Open Sans" panose="020B0606030504020204" pitchFamily="34" charset="0"/>
                <a:ea typeface="Open Sans" panose="020B0606030504020204" pitchFamily="34" charset="0"/>
                <a:cs typeface="Open Sans" panose="020B0606030504020204" pitchFamily="34" charset="0"/>
              </a:rPr>
              <a:t> sperm fertilizes one ovum</a:t>
            </a:r>
          </a:p>
        </p:txBody>
      </p:sp>
      <p:pic>
        <p:nvPicPr>
          <p:cNvPr id="6" name="Picture 5" descr="A group of sperms and a circle&#10;&#10;Description automatically generated">
            <a:extLst>
              <a:ext uri="{FF2B5EF4-FFF2-40B4-BE49-F238E27FC236}">
                <a16:creationId xmlns:a16="http://schemas.microsoft.com/office/drawing/2014/main" id="{75589A67-4B39-07E0-C78B-971AD2895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9051" y="0"/>
            <a:ext cx="7322949" cy="6858000"/>
          </a:xfrm>
          <a:prstGeom prst="rect">
            <a:avLst/>
          </a:prstGeom>
        </p:spPr>
      </p:pic>
    </p:spTree>
    <p:extLst>
      <p:ext uri="{BB962C8B-B14F-4D97-AF65-F5344CB8AC3E}">
        <p14:creationId xmlns:p14="http://schemas.microsoft.com/office/powerpoint/2010/main" val="24690587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655CB3-0D24-8551-54E7-E2950C0F535E}"/>
              </a:ext>
            </a:extLst>
          </p:cNvPr>
          <p:cNvSpPr txBox="1"/>
          <p:nvPr/>
        </p:nvSpPr>
        <p:spPr>
          <a:xfrm>
            <a:off x="2011583" y="2459504"/>
            <a:ext cx="8168833" cy="1938992"/>
          </a:xfrm>
          <a:prstGeom prst="rect">
            <a:avLst/>
          </a:prstGeom>
          <a:noFill/>
        </p:spPr>
        <p:txBody>
          <a:bodyPr wrap="square">
            <a:spAutoFit/>
          </a:bodyPr>
          <a:lstStyle/>
          <a:p>
            <a:pPr algn="ctr"/>
            <a:r>
              <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Busting some myths! </a:t>
            </a:r>
            <a:br>
              <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People with vaginas can get pregnant EVEN if……</a:t>
            </a:r>
          </a:p>
        </p:txBody>
      </p:sp>
    </p:spTree>
    <p:extLst>
      <p:ext uri="{BB962C8B-B14F-4D97-AF65-F5344CB8AC3E}">
        <p14:creationId xmlns:p14="http://schemas.microsoft.com/office/powerpoint/2010/main" val="7786042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32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0D760-1490-6658-ABB5-85A7CEABB0B4}"/>
              </a:ext>
            </a:extLst>
          </p:cNvPr>
          <p:cNvSpPr>
            <a:spLocks noGrp="1"/>
          </p:cNvSpPr>
          <p:nvPr>
            <p:ph type="title"/>
          </p:nvPr>
        </p:nvSpPr>
        <p:spPr/>
        <p:txBody>
          <a:bodyPr>
            <a:normAutofit fontScale="90000"/>
          </a:bodyPr>
          <a:lstStyle/>
          <a:p>
            <a:r>
              <a:rPr lang="en-CA" dirty="0"/>
              <a:t>Contraceptive methods</a:t>
            </a:r>
          </a:p>
        </p:txBody>
      </p:sp>
      <p:sp>
        <p:nvSpPr>
          <p:cNvPr id="3" name="Text Placeholder 2">
            <a:extLst>
              <a:ext uri="{FF2B5EF4-FFF2-40B4-BE49-F238E27FC236}">
                <a16:creationId xmlns:a16="http://schemas.microsoft.com/office/drawing/2014/main" id="{D1EE6369-F899-AD79-0983-265D4F9F9C37}"/>
              </a:ext>
            </a:extLst>
          </p:cNvPr>
          <p:cNvSpPr>
            <a:spLocks noGrp="1"/>
          </p:cNvSpPr>
          <p:nvPr>
            <p:ph type="body" idx="1"/>
          </p:nvPr>
        </p:nvSpPr>
        <p:spPr>
          <a:xfrm>
            <a:off x="226244" y="1209519"/>
            <a:ext cx="5561814" cy="449295"/>
          </a:xfrm>
        </p:spPr>
        <p:txBody>
          <a:bodyPr/>
          <a:lstStyle/>
          <a:p>
            <a:r>
              <a:rPr lang="en-CA" dirty="0"/>
              <a:t>Hormonal methods</a:t>
            </a:r>
          </a:p>
        </p:txBody>
      </p:sp>
      <p:sp>
        <p:nvSpPr>
          <p:cNvPr id="4" name="Content Placeholder 3">
            <a:extLst>
              <a:ext uri="{FF2B5EF4-FFF2-40B4-BE49-F238E27FC236}">
                <a16:creationId xmlns:a16="http://schemas.microsoft.com/office/drawing/2014/main" id="{10344828-151E-2726-B1F8-97BB3A01D713}"/>
              </a:ext>
            </a:extLst>
          </p:cNvPr>
          <p:cNvSpPr>
            <a:spLocks noGrp="1"/>
          </p:cNvSpPr>
          <p:nvPr>
            <p:ph sz="half" idx="2"/>
          </p:nvPr>
        </p:nvSpPr>
        <p:spPr>
          <a:xfrm>
            <a:off x="226244" y="1781362"/>
            <a:ext cx="5561814" cy="3936657"/>
          </a:xfrm>
        </p:spPr>
        <p:txBody>
          <a:bodyPr>
            <a:normAutofit/>
          </a:bodyPr>
          <a:lstStyle/>
          <a:p>
            <a:r>
              <a:rPr lang="fr-FR" dirty="0"/>
              <a:t>Birth control </a:t>
            </a:r>
            <a:r>
              <a:rPr lang="fr-FR" dirty="0" err="1"/>
              <a:t>pills</a:t>
            </a:r>
            <a:endParaRPr lang="fr-FR" dirty="0"/>
          </a:p>
          <a:p>
            <a:r>
              <a:rPr lang="fr-FR" dirty="0"/>
              <a:t>Contraceptive patch </a:t>
            </a:r>
          </a:p>
          <a:p>
            <a:r>
              <a:rPr lang="fr-FR" dirty="0"/>
              <a:t>Vaginal Ring </a:t>
            </a:r>
          </a:p>
          <a:p>
            <a:r>
              <a:rPr lang="fr-FR" dirty="0"/>
              <a:t>Injectable contraception </a:t>
            </a:r>
          </a:p>
          <a:p>
            <a:r>
              <a:rPr lang="fr-FR" dirty="0" err="1"/>
              <a:t>Intrauterine</a:t>
            </a:r>
            <a:r>
              <a:rPr lang="fr-FR" dirty="0"/>
              <a:t> contraception (IUC)</a:t>
            </a:r>
          </a:p>
          <a:p>
            <a:r>
              <a:rPr lang="fr-FR" dirty="0"/>
              <a:t>Contraceptive implant</a:t>
            </a:r>
          </a:p>
          <a:p>
            <a:pPr marL="0" indent="0">
              <a:buNone/>
            </a:pPr>
            <a:endParaRPr lang="en-CA" dirty="0"/>
          </a:p>
        </p:txBody>
      </p:sp>
      <p:sp>
        <p:nvSpPr>
          <p:cNvPr id="5" name="Text Placeholder 4">
            <a:extLst>
              <a:ext uri="{FF2B5EF4-FFF2-40B4-BE49-F238E27FC236}">
                <a16:creationId xmlns:a16="http://schemas.microsoft.com/office/drawing/2014/main" id="{D6CB9087-FC0B-408B-6F7B-7E4904A84577}"/>
              </a:ext>
            </a:extLst>
          </p:cNvPr>
          <p:cNvSpPr>
            <a:spLocks noGrp="1"/>
          </p:cNvSpPr>
          <p:nvPr>
            <p:ph type="body" sz="quarter" idx="3"/>
          </p:nvPr>
        </p:nvSpPr>
        <p:spPr>
          <a:xfrm>
            <a:off x="6381716" y="1209519"/>
            <a:ext cx="5561814" cy="449295"/>
          </a:xfrm>
        </p:spPr>
        <p:txBody>
          <a:bodyPr/>
          <a:lstStyle/>
          <a:p>
            <a:r>
              <a:rPr lang="en-CA" dirty="0">
                <a:solidFill>
                  <a:schemeClr val="bg1"/>
                </a:solidFill>
              </a:rPr>
              <a:t>Non-hormonal methods</a:t>
            </a:r>
          </a:p>
        </p:txBody>
      </p:sp>
      <p:sp>
        <p:nvSpPr>
          <p:cNvPr id="6" name="Content Placeholder 5">
            <a:extLst>
              <a:ext uri="{FF2B5EF4-FFF2-40B4-BE49-F238E27FC236}">
                <a16:creationId xmlns:a16="http://schemas.microsoft.com/office/drawing/2014/main" id="{4092A724-C7A5-01AA-C6AE-9F160236BDE8}"/>
              </a:ext>
            </a:extLst>
          </p:cNvPr>
          <p:cNvSpPr>
            <a:spLocks noGrp="1"/>
          </p:cNvSpPr>
          <p:nvPr>
            <p:ph sz="quarter" idx="4"/>
          </p:nvPr>
        </p:nvSpPr>
        <p:spPr>
          <a:xfrm>
            <a:off x="6381716" y="1781362"/>
            <a:ext cx="5561814" cy="3936657"/>
          </a:xfrm>
        </p:spPr>
        <p:txBody>
          <a:bodyPr>
            <a:normAutofit/>
          </a:bodyPr>
          <a:lstStyle/>
          <a:p>
            <a:r>
              <a:rPr lang="en-CA" dirty="0">
                <a:solidFill>
                  <a:schemeClr val="bg1"/>
                </a:solidFill>
              </a:rPr>
              <a:t>External condom </a:t>
            </a:r>
          </a:p>
          <a:p>
            <a:r>
              <a:rPr lang="en-CA" dirty="0">
                <a:solidFill>
                  <a:schemeClr val="bg1"/>
                </a:solidFill>
              </a:rPr>
              <a:t>Internal condom</a:t>
            </a:r>
          </a:p>
          <a:p>
            <a:r>
              <a:rPr lang="en-CA" dirty="0">
                <a:solidFill>
                  <a:schemeClr val="bg1"/>
                </a:solidFill>
              </a:rPr>
              <a:t>Spermicidal foams, gels*</a:t>
            </a:r>
          </a:p>
          <a:p>
            <a:r>
              <a:rPr lang="en-CA" dirty="0">
                <a:solidFill>
                  <a:schemeClr val="bg1"/>
                </a:solidFill>
              </a:rPr>
              <a:t>Intrauterine contraception (Copper IUC)</a:t>
            </a:r>
          </a:p>
          <a:p>
            <a:r>
              <a:rPr lang="en-CA" dirty="0">
                <a:solidFill>
                  <a:schemeClr val="bg1"/>
                </a:solidFill>
              </a:rPr>
              <a:t>Sponge</a:t>
            </a:r>
          </a:p>
          <a:p>
            <a:r>
              <a:rPr lang="en-CA" dirty="0">
                <a:solidFill>
                  <a:schemeClr val="bg1"/>
                </a:solidFill>
              </a:rPr>
              <a:t>Cervical cap</a:t>
            </a:r>
          </a:p>
          <a:p>
            <a:r>
              <a:rPr lang="en-CA" dirty="0">
                <a:solidFill>
                  <a:schemeClr val="bg1"/>
                </a:solidFill>
              </a:rPr>
              <a:t>Diaphragm</a:t>
            </a:r>
          </a:p>
        </p:txBody>
      </p:sp>
      <p:sp>
        <p:nvSpPr>
          <p:cNvPr id="7" name="TextBox 6">
            <a:extLst>
              <a:ext uri="{FF2B5EF4-FFF2-40B4-BE49-F238E27FC236}">
                <a16:creationId xmlns:a16="http://schemas.microsoft.com/office/drawing/2014/main" id="{53FE0666-DCA5-939E-B251-A8F0FCF9EE6A}"/>
              </a:ext>
            </a:extLst>
          </p:cNvPr>
          <p:cNvSpPr txBox="1"/>
          <p:nvPr/>
        </p:nvSpPr>
        <p:spPr>
          <a:xfrm>
            <a:off x="2035277" y="6014998"/>
            <a:ext cx="8121445" cy="1107996"/>
          </a:xfrm>
          <a:prstGeom prst="rect">
            <a:avLst/>
          </a:prstGeom>
          <a:noFill/>
        </p:spPr>
        <p:txBody>
          <a:bodyPr wrap="square" rtlCol="0">
            <a:spAutoFit/>
          </a:bodyPr>
          <a:lstStyle/>
          <a:p>
            <a:pPr algn="ctr"/>
            <a:r>
              <a:rPr lang="en-CA" sz="2400" b="1" dirty="0">
                <a:latin typeface="Arial" panose="020B0604020202020204" pitchFamily="34" charset="0"/>
                <a:cs typeface="Arial" panose="020B0604020202020204" pitchFamily="34" charset="0"/>
              </a:rPr>
              <a:t>All contraceptive methods must be used correctly </a:t>
            </a:r>
            <a:br>
              <a:rPr lang="en-CA" sz="2400" b="1" dirty="0">
                <a:latin typeface="Arial" panose="020B0604020202020204" pitchFamily="34" charset="0"/>
                <a:cs typeface="Arial" panose="020B0604020202020204" pitchFamily="34" charset="0"/>
              </a:rPr>
            </a:br>
            <a:r>
              <a:rPr lang="en-CA" sz="2400" b="1" dirty="0">
                <a:latin typeface="Arial" panose="020B0604020202020204" pitchFamily="34" charset="0"/>
                <a:cs typeface="Arial" panose="020B0604020202020204" pitchFamily="34" charset="0"/>
              </a:rPr>
              <a:t>and consistently to be effective!</a:t>
            </a:r>
          </a:p>
          <a:p>
            <a:endParaRPr lang="en-CA" dirty="0"/>
          </a:p>
        </p:txBody>
      </p:sp>
    </p:spTree>
    <p:extLst>
      <p:ext uri="{BB962C8B-B14F-4D97-AF65-F5344CB8AC3E}">
        <p14:creationId xmlns:p14="http://schemas.microsoft.com/office/powerpoint/2010/main" val="1537321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B1BDDE2C-19E9-8011-7D0F-FCBB7F303C21}"/>
              </a:ext>
            </a:extLst>
          </p:cNvPr>
          <p:cNvSpPr>
            <a:spLocks noGrp="1"/>
          </p:cNvSpPr>
          <p:nvPr>
            <p:ph idx="1"/>
          </p:nvPr>
        </p:nvSpPr>
        <p:spPr/>
        <p:txBody>
          <a:bodyPr/>
          <a:lstStyle/>
          <a:p>
            <a:pPr marL="0" indent="0">
              <a:buNone/>
            </a:pPr>
            <a:r>
              <a:rPr lang="en-CA" sz="4000" b="1" dirty="0">
                <a:solidFill>
                  <a:schemeClr val="bg1"/>
                </a:solidFill>
              </a:rPr>
              <a:t>Hormonal methods</a:t>
            </a:r>
            <a:endParaRPr lang="en-CA" sz="4000" dirty="0">
              <a:solidFill>
                <a:schemeClr val="bg1"/>
              </a:solidFill>
            </a:endParaRPr>
          </a:p>
          <a:p>
            <a:pPr>
              <a:spcBef>
                <a:spcPts val="600"/>
              </a:spcBef>
              <a:spcAft>
                <a:spcPts val="600"/>
              </a:spcAft>
            </a:pPr>
            <a:r>
              <a:rPr lang="en-US" sz="2800" dirty="0">
                <a:solidFill>
                  <a:schemeClr val="bg1"/>
                </a:solidFill>
              </a:rPr>
              <a:t>Must be prescribed by </a:t>
            </a:r>
            <a:br>
              <a:rPr lang="en-US" sz="2800" dirty="0">
                <a:solidFill>
                  <a:schemeClr val="bg1"/>
                </a:solidFill>
              </a:rPr>
            </a:br>
            <a:r>
              <a:rPr lang="en-US" sz="2800" dirty="0">
                <a:solidFill>
                  <a:schemeClr val="bg1"/>
                </a:solidFill>
              </a:rPr>
              <a:t>a health care provider</a:t>
            </a:r>
          </a:p>
          <a:p>
            <a:pPr>
              <a:spcBef>
                <a:spcPts val="600"/>
              </a:spcBef>
              <a:spcAft>
                <a:spcPts val="600"/>
              </a:spcAft>
            </a:pPr>
            <a:r>
              <a:rPr lang="en-US" sz="2800" dirty="0">
                <a:solidFill>
                  <a:schemeClr val="bg1"/>
                </a:solidFill>
              </a:rPr>
              <a:t>Need a medical assessment – not a full physical exam but a medical history will be done</a:t>
            </a:r>
          </a:p>
          <a:p>
            <a:pPr>
              <a:spcBef>
                <a:spcPts val="600"/>
              </a:spcBef>
              <a:spcAft>
                <a:spcPts val="600"/>
              </a:spcAft>
            </a:pPr>
            <a:r>
              <a:rPr lang="en-US" sz="2800" dirty="0">
                <a:solidFill>
                  <a:schemeClr val="bg1"/>
                </a:solidFill>
              </a:rPr>
              <a:t>Possible pregnancy test</a:t>
            </a:r>
          </a:p>
          <a:p>
            <a:pPr>
              <a:spcBef>
                <a:spcPts val="600"/>
              </a:spcBef>
              <a:spcAft>
                <a:spcPts val="600"/>
              </a:spcAft>
            </a:pPr>
            <a:r>
              <a:rPr lang="en-US" sz="2800" dirty="0">
                <a:solidFill>
                  <a:schemeClr val="bg1"/>
                </a:solidFill>
              </a:rPr>
              <a:t>Blood pressure</a:t>
            </a:r>
          </a:p>
          <a:p>
            <a:pPr>
              <a:spcBef>
                <a:spcPts val="600"/>
              </a:spcBef>
              <a:spcAft>
                <a:spcPts val="600"/>
              </a:spcAft>
            </a:pPr>
            <a:r>
              <a:rPr lang="en-US" sz="2800" dirty="0">
                <a:solidFill>
                  <a:schemeClr val="bg1"/>
                </a:solidFill>
              </a:rPr>
              <a:t>Education</a:t>
            </a:r>
          </a:p>
        </p:txBody>
      </p:sp>
      <p:sp>
        <p:nvSpPr>
          <p:cNvPr id="9" name="TextBox 8">
            <a:extLst>
              <a:ext uri="{FF2B5EF4-FFF2-40B4-BE49-F238E27FC236}">
                <a16:creationId xmlns:a16="http://schemas.microsoft.com/office/drawing/2014/main" id="{510A55BC-2578-09DE-7D8F-7AC4EC1C91E9}"/>
              </a:ext>
            </a:extLst>
          </p:cNvPr>
          <p:cNvSpPr txBox="1"/>
          <p:nvPr/>
        </p:nvSpPr>
        <p:spPr>
          <a:xfrm>
            <a:off x="2966842" y="5938685"/>
            <a:ext cx="6258316" cy="830997"/>
          </a:xfrm>
          <a:prstGeom prst="rect">
            <a:avLst/>
          </a:prstGeom>
          <a:noFill/>
        </p:spPr>
        <p:txBody>
          <a:bodyPr wrap="none" rtlCol="0">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Hormonal methods of contraception </a:t>
            </a:r>
            <a:br>
              <a:rPr lang="en-US" sz="2400" b="1" dirty="0">
                <a:latin typeface="Open Sans" panose="020B0606030504020204" pitchFamily="34" charset="0"/>
                <a:ea typeface="Open Sans" panose="020B0606030504020204" pitchFamily="34" charset="0"/>
                <a:cs typeface="Open Sans" panose="020B0606030504020204" pitchFamily="34" charset="0"/>
              </a:rPr>
            </a:br>
            <a:r>
              <a:rPr lang="en-US" sz="2400" b="1" dirty="0">
                <a:latin typeface="Open Sans" panose="020B0606030504020204" pitchFamily="34" charset="0"/>
                <a:ea typeface="Open Sans" panose="020B0606030504020204" pitchFamily="34" charset="0"/>
                <a:cs typeface="Open Sans" panose="020B0606030504020204" pitchFamily="34" charset="0"/>
              </a:rPr>
              <a:t>do NOT provide protection from STBBIs!</a:t>
            </a:r>
          </a:p>
        </p:txBody>
      </p:sp>
    </p:spTree>
    <p:extLst>
      <p:ext uri="{BB962C8B-B14F-4D97-AF65-F5344CB8AC3E}">
        <p14:creationId xmlns:p14="http://schemas.microsoft.com/office/powerpoint/2010/main" val="34281729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Hormonal methods</a:t>
            </a:r>
            <a:br>
              <a:rPr lang="en-US" dirty="0"/>
            </a:br>
            <a:r>
              <a:rPr lang="en-US" sz="3200" b="0" dirty="0"/>
              <a:t>The pill, patch, and ring</a:t>
            </a:r>
            <a:endParaRPr lang="en-CA" sz="3200" b="0" dirty="0"/>
          </a:p>
        </p:txBody>
      </p:sp>
      <p:pic>
        <p:nvPicPr>
          <p:cNvPr id="4" name="Graphic 3">
            <a:extLst>
              <a:ext uri="{FF2B5EF4-FFF2-40B4-BE49-F238E27FC236}">
                <a16:creationId xmlns:a16="http://schemas.microsoft.com/office/drawing/2014/main" id="{3507CAE0-A8B8-68B2-E6EB-CB05C17BB6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9957" y="1556670"/>
            <a:ext cx="2505800" cy="2505800"/>
          </a:xfrm>
          <a:prstGeom prst="ellipse">
            <a:avLst/>
          </a:prstGeom>
        </p:spPr>
      </p:pic>
      <p:pic>
        <p:nvPicPr>
          <p:cNvPr id="5" name="Graphic 4">
            <a:extLst>
              <a:ext uri="{FF2B5EF4-FFF2-40B4-BE49-F238E27FC236}">
                <a16:creationId xmlns:a16="http://schemas.microsoft.com/office/drawing/2014/main" id="{AFEE2C76-689B-03ED-1895-1A1A5BD2857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43100" y="1552383"/>
            <a:ext cx="2505800" cy="2505800"/>
          </a:xfrm>
          <a:prstGeom prst="ellipse">
            <a:avLst/>
          </a:prstGeom>
        </p:spPr>
      </p:pic>
      <p:pic>
        <p:nvPicPr>
          <p:cNvPr id="6" name="Graphic 5">
            <a:extLst>
              <a:ext uri="{FF2B5EF4-FFF2-40B4-BE49-F238E27FC236}">
                <a16:creationId xmlns:a16="http://schemas.microsoft.com/office/drawing/2014/main" id="{AE8C5F00-088A-53CE-4CCA-B519532A7F5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86243" y="1552383"/>
            <a:ext cx="2505800" cy="2505800"/>
          </a:xfrm>
          <a:prstGeom prst="ellipse">
            <a:avLst/>
          </a:prstGeom>
        </p:spPr>
      </p:pic>
      <p:sp>
        <p:nvSpPr>
          <p:cNvPr id="8" name="TextBox 7">
            <a:extLst>
              <a:ext uri="{FF2B5EF4-FFF2-40B4-BE49-F238E27FC236}">
                <a16:creationId xmlns:a16="http://schemas.microsoft.com/office/drawing/2014/main" id="{43EFB7D3-8ABA-1A0A-3727-D568D3CDCFA4}"/>
              </a:ext>
            </a:extLst>
          </p:cNvPr>
          <p:cNvSpPr txBox="1"/>
          <p:nvPr/>
        </p:nvSpPr>
        <p:spPr>
          <a:xfrm>
            <a:off x="599767" y="4187744"/>
            <a:ext cx="3306180" cy="1569660"/>
          </a:xfrm>
          <a:prstGeom prst="rect">
            <a:avLst/>
          </a:prstGeom>
          <a:noFill/>
        </p:spPr>
        <p:txBody>
          <a:bodyPr wrap="square">
            <a:spAutoFit/>
          </a:bodyPr>
          <a:lstStyle/>
          <a:p>
            <a:pPr algn="ct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Take every </a:t>
            </a: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day</a:t>
            </a: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same time, typically for 3 weeks, then placebo or nothing for a week</a:t>
            </a:r>
          </a:p>
        </p:txBody>
      </p:sp>
      <p:sp>
        <p:nvSpPr>
          <p:cNvPr id="9" name="TextBox 8">
            <a:extLst>
              <a:ext uri="{FF2B5EF4-FFF2-40B4-BE49-F238E27FC236}">
                <a16:creationId xmlns:a16="http://schemas.microsoft.com/office/drawing/2014/main" id="{9291F463-F6DF-2081-8AD6-5D5BF6ADCFA9}"/>
              </a:ext>
            </a:extLst>
          </p:cNvPr>
          <p:cNvSpPr txBox="1"/>
          <p:nvPr/>
        </p:nvSpPr>
        <p:spPr>
          <a:xfrm>
            <a:off x="4442910" y="4187744"/>
            <a:ext cx="3306180" cy="1569660"/>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Change every week,</a:t>
            </a:r>
            <a:b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3 weeks with patches, </a:t>
            </a:r>
            <a:b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then nothing for a week</a:t>
            </a:r>
          </a:p>
        </p:txBody>
      </p:sp>
      <p:sp>
        <p:nvSpPr>
          <p:cNvPr id="10" name="TextBox 9">
            <a:extLst>
              <a:ext uri="{FF2B5EF4-FFF2-40B4-BE49-F238E27FC236}">
                <a16:creationId xmlns:a16="http://schemas.microsoft.com/office/drawing/2014/main" id="{F8419952-BA47-0797-7BB4-3E065183251D}"/>
              </a:ext>
            </a:extLst>
          </p:cNvPr>
          <p:cNvSpPr txBox="1"/>
          <p:nvPr/>
        </p:nvSpPr>
        <p:spPr>
          <a:xfrm>
            <a:off x="8286053" y="4187744"/>
            <a:ext cx="3306180" cy="1200329"/>
          </a:xfrm>
          <a:prstGeom prst="rect">
            <a:avLst/>
          </a:prstGeom>
          <a:noFill/>
        </p:spPr>
        <p:txBody>
          <a:bodyPr wrap="square">
            <a:spAutoFit/>
          </a:bodyPr>
          <a:lstStyle/>
          <a:p>
            <a:pPr algn="ctr"/>
            <a:r>
              <a:rPr lang="en-CA" sz="2400" dirty="0">
                <a:solidFill>
                  <a:schemeClr val="bg1"/>
                </a:solidFill>
                <a:latin typeface="Arial" panose="020B0604020202020204" pitchFamily="34" charset="0"/>
                <a:cs typeface="Arial" panose="020B0604020202020204" pitchFamily="34" charset="0"/>
              </a:rPr>
              <a:t>Change every </a:t>
            </a:r>
            <a:r>
              <a:rPr lang="en-CA" sz="2400" b="1" dirty="0">
                <a:solidFill>
                  <a:schemeClr val="bg1"/>
                </a:solidFill>
                <a:latin typeface="Arial" panose="020B0604020202020204" pitchFamily="34" charset="0"/>
                <a:cs typeface="Arial" panose="020B0604020202020204" pitchFamily="34" charset="0"/>
              </a:rPr>
              <a:t>month</a:t>
            </a:r>
            <a:r>
              <a:rPr lang="en-CA" sz="2400" dirty="0">
                <a:solidFill>
                  <a:schemeClr val="bg1"/>
                </a:solidFill>
                <a:latin typeface="Arial" panose="020B0604020202020204" pitchFamily="34" charset="0"/>
                <a:cs typeface="Arial" panose="020B0604020202020204" pitchFamily="34" charset="0"/>
              </a:rPr>
              <a:t>,</a:t>
            </a:r>
            <a:br>
              <a:rPr lang="en-CA" sz="2400" dirty="0">
                <a:solidFill>
                  <a:schemeClr val="bg1"/>
                </a:solidFill>
                <a:latin typeface="Arial" panose="020B0604020202020204" pitchFamily="34" charset="0"/>
                <a:cs typeface="Arial" panose="020B0604020202020204" pitchFamily="34" charset="0"/>
              </a:rPr>
            </a:br>
            <a:r>
              <a:rPr lang="en-CA" sz="2400" dirty="0">
                <a:solidFill>
                  <a:schemeClr val="bg1"/>
                </a:solidFill>
                <a:latin typeface="Arial" panose="020B0604020202020204" pitchFamily="34" charset="0"/>
                <a:cs typeface="Arial" panose="020B0604020202020204" pitchFamily="34" charset="0"/>
              </a:rPr>
              <a:t> in for 3 weeks, </a:t>
            </a:r>
            <a:br>
              <a:rPr lang="en-CA" sz="2400" dirty="0">
                <a:solidFill>
                  <a:schemeClr val="bg1"/>
                </a:solidFill>
                <a:latin typeface="Arial" panose="020B0604020202020204" pitchFamily="34" charset="0"/>
                <a:cs typeface="Arial" panose="020B0604020202020204" pitchFamily="34" charset="0"/>
              </a:rPr>
            </a:br>
            <a:r>
              <a:rPr lang="en-CA" sz="2400" dirty="0">
                <a:solidFill>
                  <a:schemeClr val="bg1"/>
                </a:solidFill>
                <a:latin typeface="Arial" panose="020B0604020202020204" pitchFamily="34" charset="0"/>
                <a:cs typeface="Arial" panose="020B0604020202020204" pitchFamily="34" charset="0"/>
              </a:rPr>
              <a:t>then out for a week</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Hormonal methods of contraception do NOT provide protection from STBBIs!</a:t>
            </a:r>
          </a:p>
        </p:txBody>
      </p:sp>
    </p:spTree>
    <p:extLst>
      <p:ext uri="{BB962C8B-B14F-4D97-AF65-F5344CB8AC3E}">
        <p14:creationId xmlns:p14="http://schemas.microsoft.com/office/powerpoint/2010/main" val="5158613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Hormonal methods</a:t>
            </a:r>
            <a:br>
              <a:rPr lang="en-US" dirty="0"/>
            </a:br>
            <a:r>
              <a:rPr lang="en-US" sz="3200" b="0" dirty="0"/>
              <a:t>Depo-Provera injection</a:t>
            </a:r>
            <a:endParaRPr lang="en-CA" sz="3200" b="0" dirty="0"/>
          </a:p>
        </p:txBody>
      </p:sp>
      <p:sp>
        <p:nvSpPr>
          <p:cNvPr id="9" name="TextBox 8">
            <a:extLst>
              <a:ext uri="{FF2B5EF4-FFF2-40B4-BE49-F238E27FC236}">
                <a16:creationId xmlns:a16="http://schemas.microsoft.com/office/drawing/2014/main" id="{9291F463-F6DF-2081-8AD6-5D5BF6ADCFA9}"/>
              </a:ext>
            </a:extLst>
          </p:cNvPr>
          <p:cNvSpPr txBox="1"/>
          <p:nvPr/>
        </p:nvSpPr>
        <p:spPr>
          <a:xfrm>
            <a:off x="3583222" y="4404119"/>
            <a:ext cx="5025555"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Every </a:t>
            </a:r>
            <a:r>
              <a:rPr lang="en-US"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 months</a:t>
            </a: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Injection in the upper arm or buttocks, </a:t>
            </a:r>
            <a:b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Need to remember appointments</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Hormonal methods of contraception do NOT provide protection from STBBIs!</a:t>
            </a:r>
          </a:p>
        </p:txBody>
      </p:sp>
      <p:pic>
        <p:nvPicPr>
          <p:cNvPr id="2" name="Graphic 1">
            <a:extLst>
              <a:ext uri="{FF2B5EF4-FFF2-40B4-BE49-F238E27FC236}">
                <a16:creationId xmlns:a16="http://schemas.microsoft.com/office/drawing/2014/main" id="{9122215F-22F3-F70C-2CAB-3AD786034B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43100" y="1625046"/>
            <a:ext cx="2505800" cy="2505800"/>
          </a:xfrm>
          <a:prstGeom prst="ellipse">
            <a:avLst/>
          </a:prstGeom>
        </p:spPr>
      </p:pic>
    </p:spTree>
    <p:extLst>
      <p:ext uri="{BB962C8B-B14F-4D97-AF65-F5344CB8AC3E}">
        <p14:creationId xmlns:p14="http://schemas.microsoft.com/office/powerpoint/2010/main" val="15553668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Hormonal methods</a:t>
            </a:r>
            <a:br>
              <a:rPr lang="en-US" dirty="0"/>
            </a:br>
            <a:r>
              <a:rPr lang="en-US" sz="3200" b="0" dirty="0"/>
              <a:t>IUC and implant</a:t>
            </a:r>
            <a:endParaRPr lang="en-CA" sz="3200" b="0" dirty="0"/>
          </a:p>
        </p:txBody>
      </p:sp>
      <p:sp>
        <p:nvSpPr>
          <p:cNvPr id="9" name="TextBox 8">
            <a:extLst>
              <a:ext uri="{FF2B5EF4-FFF2-40B4-BE49-F238E27FC236}">
                <a16:creationId xmlns:a16="http://schemas.microsoft.com/office/drawing/2014/main" id="{9291F463-F6DF-2081-8AD6-5D5BF6ADCFA9}"/>
              </a:ext>
            </a:extLst>
          </p:cNvPr>
          <p:cNvSpPr txBox="1"/>
          <p:nvPr/>
        </p:nvSpPr>
        <p:spPr>
          <a:xfrm>
            <a:off x="2422897" y="4301178"/>
            <a:ext cx="3564830"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Inserted into the uterus by a HCP. Can remain in place for 5 years.</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Hormonal methods of contraception do NOT provide protection from STBBIs!</a:t>
            </a:r>
          </a:p>
        </p:txBody>
      </p:sp>
      <p:pic>
        <p:nvPicPr>
          <p:cNvPr id="4" name="Graphic 3">
            <a:extLst>
              <a:ext uri="{FF2B5EF4-FFF2-40B4-BE49-F238E27FC236}">
                <a16:creationId xmlns:a16="http://schemas.microsoft.com/office/drawing/2014/main" id="{19BB5C91-E0B0-8F4E-1655-C14450FA33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52412" y="1634878"/>
            <a:ext cx="2505800" cy="2505800"/>
          </a:xfrm>
          <a:prstGeom prst="ellipse">
            <a:avLst/>
          </a:prstGeom>
        </p:spPr>
      </p:pic>
      <p:pic>
        <p:nvPicPr>
          <p:cNvPr id="5" name="Graphic 4">
            <a:extLst>
              <a:ext uri="{FF2B5EF4-FFF2-40B4-BE49-F238E27FC236}">
                <a16:creationId xmlns:a16="http://schemas.microsoft.com/office/drawing/2014/main" id="{FA629010-E5D4-D772-F402-6E97995C84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31145" y="1634878"/>
            <a:ext cx="2505800" cy="2505800"/>
          </a:xfrm>
          <a:prstGeom prst="ellipse">
            <a:avLst/>
          </a:prstGeom>
        </p:spPr>
      </p:pic>
      <p:sp>
        <p:nvSpPr>
          <p:cNvPr id="6" name="TextBox 5">
            <a:extLst>
              <a:ext uri="{FF2B5EF4-FFF2-40B4-BE49-F238E27FC236}">
                <a16:creationId xmlns:a16="http://schemas.microsoft.com/office/drawing/2014/main" id="{EA02B3BF-10B3-1904-0722-313F214B2ABB}"/>
              </a:ext>
            </a:extLst>
          </p:cNvPr>
          <p:cNvSpPr txBox="1"/>
          <p:nvPr/>
        </p:nvSpPr>
        <p:spPr>
          <a:xfrm>
            <a:off x="6101630" y="4301177"/>
            <a:ext cx="3564830"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Inserted into the arm and can remain in place for 3 years.</a:t>
            </a:r>
          </a:p>
        </p:txBody>
      </p:sp>
    </p:spTree>
    <p:extLst>
      <p:ext uri="{BB962C8B-B14F-4D97-AF65-F5344CB8AC3E}">
        <p14:creationId xmlns:p14="http://schemas.microsoft.com/office/powerpoint/2010/main" val="7261065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993399"/>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normAutofit/>
          </a:bodyPr>
          <a:lstStyle/>
          <a:p>
            <a:r>
              <a:rPr lang="en-US" dirty="0"/>
              <a:t>Emergency contraception</a:t>
            </a:r>
            <a:endParaRPr lang="en-CA" sz="3200" b="0" dirty="0"/>
          </a:p>
        </p:txBody>
      </p:sp>
      <p:sp>
        <p:nvSpPr>
          <p:cNvPr id="9" name="TextBox 8">
            <a:extLst>
              <a:ext uri="{FF2B5EF4-FFF2-40B4-BE49-F238E27FC236}">
                <a16:creationId xmlns:a16="http://schemas.microsoft.com/office/drawing/2014/main" id="{9291F463-F6DF-2081-8AD6-5D5BF6ADCFA9}"/>
              </a:ext>
            </a:extLst>
          </p:cNvPr>
          <p:cNvSpPr txBox="1"/>
          <p:nvPr/>
        </p:nvSpPr>
        <p:spPr>
          <a:xfrm>
            <a:off x="3787500" y="4279888"/>
            <a:ext cx="4617000"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Can be taken up to 5 days after unprotected sex, more effective the sooner it is taken</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Emergency contraception does NOT </a:t>
            </a:r>
            <a:br>
              <a:rPr lang="en-CA" sz="2400" b="1" dirty="0">
                <a:latin typeface="Open Sans" panose="020B0606030504020204" pitchFamily="34" charset="0"/>
                <a:ea typeface="Open Sans" panose="020B0606030504020204" pitchFamily="34" charset="0"/>
                <a:cs typeface="Open Sans" panose="020B0606030504020204" pitchFamily="34" charset="0"/>
              </a:rPr>
            </a:br>
            <a:r>
              <a:rPr lang="en-CA" sz="2400" b="1" dirty="0">
                <a:latin typeface="Open Sans" panose="020B0606030504020204" pitchFamily="34" charset="0"/>
                <a:ea typeface="Open Sans" panose="020B0606030504020204" pitchFamily="34" charset="0"/>
                <a:cs typeface="Open Sans" panose="020B0606030504020204" pitchFamily="34" charset="0"/>
              </a:rPr>
              <a:t>provide protection from STBBIs!</a:t>
            </a:r>
          </a:p>
        </p:txBody>
      </p:sp>
      <p:pic>
        <p:nvPicPr>
          <p:cNvPr id="2" name="Graphic 1">
            <a:extLst>
              <a:ext uri="{FF2B5EF4-FFF2-40B4-BE49-F238E27FC236}">
                <a16:creationId xmlns:a16="http://schemas.microsoft.com/office/drawing/2014/main" id="{F706679D-2464-D7DE-AF9C-2A8BADD9C4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43100" y="1539005"/>
            <a:ext cx="2505800" cy="2505800"/>
          </a:xfrm>
          <a:prstGeom prst="ellipse">
            <a:avLst/>
          </a:prstGeom>
        </p:spPr>
      </p:pic>
    </p:spTree>
    <p:extLst>
      <p:ext uri="{BB962C8B-B14F-4D97-AF65-F5344CB8AC3E}">
        <p14:creationId xmlns:p14="http://schemas.microsoft.com/office/powerpoint/2010/main" val="2188529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Non-hormonal barrier methods</a:t>
            </a:r>
            <a:br>
              <a:rPr lang="en-US" dirty="0"/>
            </a:br>
            <a:r>
              <a:rPr lang="en-US" sz="3200" b="0" dirty="0"/>
              <a:t>External condom and internal condom</a:t>
            </a:r>
            <a:endParaRPr lang="en-CA" sz="3200" b="0" dirty="0"/>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Condoms are the ONLY method of birth control </a:t>
            </a:r>
            <a:br>
              <a:rPr lang="en-US" sz="2400" b="1" dirty="0">
                <a:latin typeface="Open Sans" panose="020B0606030504020204" pitchFamily="34" charset="0"/>
                <a:ea typeface="Open Sans" panose="020B0606030504020204" pitchFamily="34" charset="0"/>
                <a:cs typeface="Open Sans" panose="020B0606030504020204" pitchFamily="34" charset="0"/>
              </a:rPr>
            </a:br>
            <a:r>
              <a:rPr lang="en-US" sz="2400" b="1" dirty="0">
                <a:latin typeface="Open Sans" panose="020B0606030504020204" pitchFamily="34" charset="0"/>
                <a:ea typeface="Open Sans" panose="020B0606030504020204" pitchFamily="34" charset="0"/>
                <a:cs typeface="Open Sans" panose="020B0606030504020204" pitchFamily="34" charset="0"/>
              </a:rPr>
              <a:t>(other then abstinence) that protects against STBBIs. </a:t>
            </a:r>
          </a:p>
        </p:txBody>
      </p:sp>
      <p:pic>
        <p:nvPicPr>
          <p:cNvPr id="2" name="Graphic 1">
            <a:extLst>
              <a:ext uri="{FF2B5EF4-FFF2-40B4-BE49-F238E27FC236}">
                <a16:creationId xmlns:a16="http://schemas.microsoft.com/office/drawing/2014/main" id="{9BD7F9EE-98BD-68A0-95A5-E674364BE5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84216" y="1994697"/>
            <a:ext cx="2932852" cy="2932852"/>
          </a:xfrm>
          <a:prstGeom prst="ellipse">
            <a:avLst/>
          </a:prstGeom>
        </p:spPr>
      </p:pic>
      <p:pic>
        <p:nvPicPr>
          <p:cNvPr id="7" name="Graphic 6">
            <a:extLst>
              <a:ext uri="{FF2B5EF4-FFF2-40B4-BE49-F238E27FC236}">
                <a16:creationId xmlns:a16="http://schemas.microsoft.com/office/drawing/2014/main" id="{1E22BED0-EE25-55DC-C1BE-27E5BCA1835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54440" y="1994697"/>
            <a:ext cx="2932852" cy="2932852"/>
          </a:xfrm>
          <a:prstGeom prst="ellipse">
            <a:avLst/>
          </a:prstGeom>
        </p:spPr>
      </p:pic>
    </p:spTree>
    <p:extLst>
      <p:ext uri="{BB962C8B-B14F-4D97-AF65-F5344CB8AC3E}">
        <p14:creationId xmlns:p14="http://schemas.microsoft.com/office/powerpoint/2010/main" val="36108235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None/>
            </a:pPr>
            <a:r>
              <a:rPr lang="en-US" sz="2400" dirty="0">
                <a:hlinkClick r:id="rId3" action="ppaction://hlinkfile"/>
              </a:rPr>
              <a:t>Contraceptive Kahoot quiz</a:t>
            </a:r>
            <a:endParaRPr lang="en-CA" sz="2400" dirty="0"/>
          </a:p>
        </p:txBody>
      </p:sp>
    </p:spTree>
    <p:extLst>
      <p:ext uri="{BB962C8B-B14F-4D97-AF65-F5344CB8AC3E}">
        <p14:creationId xmlns:p14="http://schemas.microsoft.com/office/powerpoint/2010/main" val="11868555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None/>
            </a:pPr>
            <a:r>
              <a:rPr lang="en-US" sz="2400" dirty="0"/>
              <a:t>Condom game</a:t>
            </a:r>
            <a:endParaRPr lang="en-CA" sz="2400" dirty="0"/>
          </a:p>
        </p:txBody>
      </p:sp>
    </p:spTree>
    <p:extLst>
      <p:ext uri="{BB962C8B-B14F-4D97-AF65-F5344CB8AC3E}">
        <p14:creationId xmlns:p14="http://schemas.microsoft.com/office/powerpoint/2010/main" val="2820927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1616F0-DE24-23D7-E186-3C13F2B0123C}"/>
              </a:ext>
            </a:extLst>
          </p:cNvPr>
          <p:cNvSpPr>
            <a:spLocks noGrp="1"/>
          </p:cNvSpPr>
          <p:nvPr>
            <p:ph type="title"/>
          </p:nvPr>
        </p:nvSpPr>
        <p:spPr/>
        <p:txBody>
          <a:bodyPr/>
          <a:lstStyle/>
          <a:p>
            <a:r>
              <a:rPr lang="en-CA" dirty="0"/>
              <a:t>Steps for condom use</a:t>
            </a:r>
          </a:p>
        </p:txBody>
      </p:sp>
      <p:sp>
        <p:nvSpPr>
          <p:cNvPr id="5" name="Text Placeholder 4">
            <a:extLst>
              <a:ext uri="{FF2B5EF4-FFF2-40B4-BE49-F238E27FC236}">
                <a16:creationId xmlns:a16="http://schemas.microsoft.com/office/drawing/2014/main" id="{3EEC3241-F86E-0D8A-142A-558B4DF3C1D6}"/>
              </a:ext>
            </a:extLst>
          </p:cNvPr>
          <p:cNvSpPr>
            <a:spLocks noGrp="1"/>
          </p:cNvSpPr>
          <p:nvPr>
            <p:ph type="body" sz="half" idx="2"/>
          </p:nvPr>
        </p:nvSpPr>
        <p:spPr>
          <a:xfrm>
            <a:off x="223911" y="1473984"/>
            <a:ext cx="7570226" cy="5009535"/>
          </a:xfrm>
        </p:spPr>
        <p:txBody>
          <a:bodyPr>
            <a:noAutofit/>
          </a:bodyPr>
          <a:lstStyle/>
          <a:p>
            <a:pPr marL="457200" indent="-457200">
              <a:lnSpc>
                <a:spcPct val="100000"/>
              </a:lnSpc>
              <a:spcBef>
                <a:spcPts val="0"/>
              </a:spcBef>
              <a:buFont typeface="+mj-lt"/>
              <a:buAutoNum type="arabicPeriod"/>
            </a:pPr>
            <a:r>
              <a:rPr lang="en-CA" dirty="0"/>
              <a:t>Purchase condoms </a:t>
            </a:r>
            <a:br>
              <a:rPr lang="en-CA" dirty="0"/>
            </a:br>
            <a:r>
              <a:rPr lang="en-CA" dirty="0"/>
              <a:t>(and check expiry date on package).</a:t>
            </a:r>
          </a:p>
          <a:p>
            <a:pPr marL="457200" indent="-457200">
              <a:lnSpc>
                <a:spcPct val="100000"/>
              </a:lnSpc>
              <a:spcBef>
                <a:spcPts val="0"/>
              </a:spcBef>
              <a:buFont typeface="+mj-lt"/>
              <a:buAutoNum type="arabicPeriod"/>
            </a:pPr>
            <a:r>
              <a:rPr lang="en-CA" dirty="0"/>
              <a:t>Check expiry date on condom.</a:t>
            </a:r>
          </a:p>
          <a:p>
            <a:pPr marL="457200" indent="-457200">
              <a:lnSpc>
                <a:spcPct val="100000"/>
              </a:lnSpc>
              <a:spcBef>
                <a:spcPts val="0"/>
              </a:spcBef>
              <a:buFont typeface="+mj-lt"/>
              <a:buAutoNum type="arabicPeriod"/>
            </a:pPr>
            <a:r>
              <a:rPr lang="en-CA" dirty="0"/>
              <a:t>Check for holes or tears in package.</a:t>
            </a:r>
          </a:p>
          <a:p>
            <a:pPr marL="457200" indent="-457200">
              <a:lnSpc>
                <a:spcPct val="100000"/>
              </a:lnSpc>
              <a:spcBef>
                <a:spcPts val="0"/>
              </a:spcBef>
              <a:buFont typeface="+mj-lt"/>
              <a:buAutoNum type="arabicPeriod"/>
            </a:pPr>
            <a:r>
              <a:rPr lang="en-CA" dirty="0"/>
              <a:t>Open package carefully.</a:t>
            </a:r>
          </a:p>
          <a:p>
            <a:pPr marL="457200" indent="-457200">
              <a:lnSpc>
                <a:spcPct val="100000"/>
              </a:lnSpc>
              <a:spcBef>
                <a:spcPts val="0"/>
              </a:spcBef>
              <a:buFont typeface="+mj-lt"/>
              <a:buAutoNum type="arabicPeriod"/>
            </a:pPr>
            <a:r>
              <a:rPr lang="en-CA" dirty="0"/>
              <a:t>Press the air out of the tip of the condom.</a:t>
            </a:r>
          </a:p>
          <a:p>
            <a:pPr marL="457200" indent="-457200">
              <a:lnSpc>
                <a:spcPct val="100000"/>
              </a:lnSpc>
              <a:spcBef>
                <a:spcPts val="0"/>
              </a:spcBef>
              <a:buFont typeface="+mj-lt"/>
              <a:buAutoNum type="arabicPeriod"/>
            </a:pPr>
            <a:r>
              <a:rPr lang="en-CA" dirty="0"/>
              <a:t>Place condom (unrolled) on top of penis.</a:t>
            </a:r>
          </a:p>
          <a:p>
            <a:pPr marL="457200" indent="-457200">
              <a:lnSpc>
                <a:spcPct val="100000"/>
              </a:lnSpc>
              <a:spcBef>
                <a:spcPts val="0"/>
              </a:spcBef>
              <a:buFont typeface="+mj-lt"/>
              <a:buAutoNum type="arabicPeriod"/>
            </a:pPr>
            <a:r>
              <a:rPr lang="en-CA" dirty="0"/>
              <a:t>Carefully roll condom down over as much of the erect penis as possible.</a:t>
            </a:r>
          </a:p>
          <a:p>
            <a:pPr marL="457200" indent="-457200">
              <a:lnSpc>
                <a:spcPct val="100000"/>
              </a:lnSpc>
              <a:spcBef>
                <a:spcPts val="0"/>
              </a:spcBef>
              <a:buFont typeface="+mj-lt"/>
              <a:buAutoNum type="arabicPeriod"/>
            </a:pPr>
            <a:r>
              <a:rPr lang="en-CA" dirty="0"/>
              <a:t>After ejaculation, hold base of condom and withdraw.</a:t>
            </a:r>
          </a:p>
          <a:p>
            <a:pPr marL="457200" indent="-457200">
              <a:lnSpc>
                <a:spcPct val="100000"/>
              </a:lnSpc>
              <a:spcBef>
                <a:spcPts val="0"/>
              </a:spcBef>
              <a:buFont typeface="+mj-lt"/>
              <a:buAutoNum type="arabicPeriod"/>
            </a:pPr>
            <a:r>
              <a:rPr lang="en-CA" dirty="0"/>
              <a:t>Check and dispose of properly. Do not reuse.</a:t>
            </a:r>
          </a:p>
        </p:txBody>
      </p:sp>
      <p:pic>
        <p:nvPicPr>
          <p:cNvPr id="6" name="Graphic 5">
            <a:extLst>
              <a:ext uri="{FF2B5EF4-FFF2-40B4-BE49-F238E27FC236}">
                <a16:creationId xmlns:a16="http://schemas.microsoft.com/office/drawing/2014/main" id="{13418158-68D8-2B76-9390-BD580CF737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32955" y="4047577"/>
            <a:ext cx="3994740" cy="1833586"/>
          </a:xfrm>
          <a:prstGeom prst="rect">
            <a:avLst/>
          </a:prstGeom>
        </p:spPr>
      </p:pic>
      <p:sp>
        <p:nvSpPr>
          <p:cNvPr id="8" name="TextBox 7">
            <a:extLst>
              <a:ext uri="{FF2B5EF4-FFF2-40B4-BE49-F238E27FC236}">
                <a16:creationId xmlns:a16="http://schemas.microsoft.com/office/drawing/2014/main" id="{3C1083AA-E52D-CD1D-25A2-CC2F4F4971B4}"/>
              </a:ext>
            </a:extLst>
          </p:cNvPr>
          <p:cNvSpPr txBox="1"/>
          <p:nvPr/>
        </p:nvSpPr>
        <p:spPr>
          <a:xfrm>
            <a:off x="8032955" y="1473984"/>
            <a:ext cx="3923071" cy="1938992"/>
          </a:xfrm>
          <a:prstGeom prst="rect">
            <a:avLst/>
          </a:prstGeom>
          <a:noFill/>
        </p:spPr>
        <p:txBody>
          <a:bodyPr wrap="square">
            <a:spAutoFit/>
          </a:bodyPr>
          <a:lstStyle/>
          <a:p>
            <a:r>
              <a:rPr lang="en-US" sz="2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*Consent should be ongoing and gained throughout the process (i.e., before, during and after).</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612472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762704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519949" y="167149"/>
            <a:ext cx="8347586" cy="5370052"/>
          </a:xfrm>
        </p:spPr>
        <p:txBody>
          <a:bodyPr>
            <a:normAutofit fontScale="25000" lnSpcReduction="20000"/>
          </a:bodyPr>
          <a:lstStyle/>
          <a:p>
            <a:pPr marL="0" indent="0" algn="ctr">
              <a:buNone/>
            </a:pPr>
            <a:r>
              <a:rPr lang="en-CA" sz="16000" b="1" dirty="0"/>
              <a:t>References - Contraception</a:t>
            </a: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nSpc>
                <a:spcPct val="120000"/>
              </a:lnSpc>
              <a:buFont typeface="+mj-lt"/>
              <a:buAutoNum type="arabicPeriod"/>
            </a:pPr>
            <a:r>
              <a:rPr lang="en-US" sz="4800" u="none" strike="noStrike" kern="1200" dirty="0">
                <a:solidFill>
                  <a:srgbClr val="000000"/>
                </a:solidFill>
                <a:effectLst/>
              </a:rPr>
              <a:t>Sex Information and Education Council of Canada. Sexual health education in the schools: questions &amp; answers updated 2015 Ontario edition [Internet]. Toronto, ON: Sex Information and Education Council of Canada; 2015 [cited 2022 Jul 14]. Available from: http://sieccan.org/wp-content/uploads/2018/05/SIECCAN-QA-Sexual-health-education-in-the-schools-2015-Ontario.pdf</a:t>
            </a:r>
          </a:p>
          <a:p>
            <a:pPr marL="228600" indent="-228600">
              <a:lnSpc>
                <a:spcPct val="120000"/>
              </a:lnSpc>
              <a:buFont typeface="+mj-lt"/>
              <a:buAutoNum type="arabicPeriod"/>
            </a:pPr>
            <a:r>
              <a:rPr lang="en-US" sz="4800" u="none" strike="noStrike" kern="1200" dirty="0">
                <a:solidFill>
                  <a:srgbClr val="000000"/>
                </a:solidFill>
                <a:effectLst/>
              </a:rPr>
              <a:t>Kids Help Phone [Internet]. Preventing pregnancy: Info about birth control &amp; safe sex; 2023 [cited 2023 Jun 16]. Available from: https://kidshelpphone.ca/get-info/preventing-pregnancy-info-about-birth-control-safer-sex/</a:t>
            </a:r>
          </a:p>
          <a:p>
            <a:pPr marL="228600" indent="-228600">
              <a:lnSpc>
                <a:spcPct val="120000"/>
              </a:lnSpc>
              <a:buFont typeface="+mj-lt"/>
              <a:buAutoNum type="arabicPeriod"/>
            </a:pPr>
            <a:r>
              <a:rPr lang="en-US" sz="4800" u="none" strike="noStrike" kern="1200" dirty="0">
                <a:solidFill>
                  <a:srgbClr val="000000"/>
                </a:solidFill>
                <a:effectLst/>
              </a:rPr>
              <a:t>Hirsch L. Male reproductive system [Internet]. USA: Nemours </a:t>
            </a:r>
            <a:r>
              <a:rPr lang="en-US" sz="4800" u="none" strike="noStrike" kern="1200" dirty="0" err="1">
                <a:solidFill>
                  <a:srgbClr val="000000"/>
                </a:solidFill>
                <a:effectLst/>
              </a:rPr>
              <a:t>TeensHealth</a:t>
            </a:r>
            <a:r>
              <a:rPr lang="en-US" sz="4800" u="none" strike="noStrike" kern="1200" dirty="0">
                <a:solidFill>
                  <a:srgbClr val="000000"/>
                </a:solidFill>
                <a:effectLst/>
              </a:rPr>
              <a:t>; [reviewed 2019 Jul; cited 2019 Jul 26]. Available from: https://kidshealth.org/en/teens/male-repro.html?WT.ac=ctg#catchanging-body</a:t>
            </a:r>
          </a:p>
          <a:p>
            <a:pPr marL="228600" indent="-228600">
              <a:lnSpc>
                <a:spcPct val="120000"/>
              </a:lnSpc>
              <a:buFont typeface="+mj-lt"/>
              <a:buAutoNum type="arabicPeriod"/>
            </a:pPr>
            <a:r>
              <a:rPr lang="en-US" sz="4800" u="none" strike="noStrike" kern="1200" dirty="0">
                <a:solidFill>
                  <a:srgbClr val="000000"/>
                </a:solidFill>
                <a:effectLst/>
              </a:rPr>
              <a:t>The Society of Obstetricians and </a:t>
            </a:r>
            <a:r>
              <a:rPr lang="en-US" sz="4800" u="none" strike="noStrike" kern="1200" dirty="0" err="1">
                <a:solidFill>
                  <a:srgbClr val="000000"/>
                </a:solidFill>
                <a:effectLst/>
              </a:rPr>
              <a:t>Gynaecologists</a:t>
            </a:r>
            <a:r>
              <a:rPr lang="en-US" sz="4800" u="none" strike="noStrike" kern="1200" dirty="0">
                <a:solidFill>
                  <a:srgbClr val="000000"/>
                </a:solidFill>
                <a:effectLst/>
              </a:rPr>
              <a:t> of Canada. Before you conceive: human reproduction [Internet]. Ottawa, ON: The Society of Obstetricians and </a:t>
            </a:r>
            <a:r>
              <a:rPr lang="en-US" sz="4800" u="none" strike="noStrike" kern="1200" dirty="0" err="1">
                <a:solidFill>
                  <a:srgbClr val="000000"/>
                </a:solidFill>
                <a:effectLst/>
              </a:rPr>
              <a:t>Gynaecologists</a:t>
            </a:r>
            <a:r>
              <a:rPr lang="en-US" sz="4800" u="none" strike="noStrike" kern="1200" dirty="0">
                <a:solidFill>
                  <a:srgbClr val="000000"/>
                </a:solidFill>
                <a:effectLst/>
              </a:rPr>
              <a:t> of Canada; [cited 2019 July 26]. Available from: </a:t>
            </a:r>
            <a:r>
              <a:rPr lang="en-US" sz="4800" u="none" strike="noStrike" kern="1200" dirty="0">
                <a:solidFill>
                  <a:srgbClr val="000000"/>
                </a:solidFill>
                <a:effectLst/>
                <a:hlinkClick r:id="rId2"/>
              </a:rPr>
              <a:t>https://www.pregnancyinfo.ca/before-you-conceive/human-reproduction/the-basics-of-human-reproduction/</a:t>
            </a:r>
            <a:endParaRPr lang="en-US" sz="4800" u="none" strike="noStrike" kern="1200" dirty="0">
              <a:solidFill>
                <a:srgbClr val="000000"/>
              </a:solidFill>
              <a:effectLst/>
            </a:endParaRPr>
          </a:p>
          <a:p>
            <a:pPr marL="228600" indent="-228600">
              <a:lnSpc>
                <a:spcPct val="120000"/>
              </a:lnSpc>
              <a:buFont typeface="+mj-lt"/>
              <a:buAutoNum type="arabicPeriod"/>
            </a:pPr>
            <a:r>
              <a:rPr lang="en-US" sz="4800" u="none" strike="noStrike" kern="1200" dirty="0" err="1">
                <a:solidFill>
                  <a:srgbClr val="000000"/>
                </a:solidFill>
                <a:effectLst/>
              </a:rPr>
              <a:t>SexInfo</a:t>
            </a:r>
            <a:r>
              <a:rPr lang="en-US" sz="4800" u="none" strike="noStrike" kern="1200" dirty="0">
                <a:solidFill>
                  <a:srgbClr val="000000"/>
                </a:solidFill>
                <a:effectLst/>
              </a:rPr>
              <a:t> Online. Biological Steps to Becoming Pregnant [Internet]. Santa Barbara: University of California; [updated 2017 Feb 15; cited 2019 Sep 9]. Available from: https://sexinfoonline.com/biological-steps-to-becoming-pregnant/</a:t>
            </a:r>
          </a:p>
          <a:p>
            <a:pPr marL="228600" indent="-228600">
              <a:lnSpc>
                <a:spcPct val="120000"/>
              </a:lnSpc>
              <a:buFont typeface="+mj-lt"/>
              <a:buAutoNum type="arabicPeriod"/>
            </a:pPr>
            <a:r>
              <a:rPr lang="en-US" sz="4800" u="none" strike="noStrike" kern="1200" dirty="0">
                <a:solidFill>
                  <a:srgbClr val="000000"/>
                </a:solidFill>
                <a:effectLst/>
              </a:rPr>
              <a:t>Sex &amp; U. [Internet]. Contraception. Ottawa (ON): The Society of Obstetricians and </a:t>
            </a:r>
            <a:r>
              <a:rPr lang="en-US" sz="4800" u="none" strike="noStrike" kern="1200" dirty="0" err="1">
                <a:solidFill>
                  <a:srgbClr val="000000"/>
                </a:solidFill>
                <a:effectLst/>
              </a:rPr>
              <a:t>Gynaecologists</a:t>
            </a:r>
            <a:r>
              <a:rPr lang="en-US" sz="4800" u="none" strike="noStrike" kern="1200" dirty="0">
                <a:solidFill>
                  <a:srgbClr val="000000"/>
                </a:solidFill>
                <a:effectLst/>
              </a:rPr>
              <a:t> of Canada; 2022 [cited 2022 Jul 4]. Available from: https://www.sexandu.ca/wp-content/uploads/2021/05/SOGC_14372_Contraception_DownloadablePDF_ENG_WEB.pdf</a:t>
            </a:r>
          </a:p>
          <a:p>
            <a:pPr marL="228600" indent="-228600">
              <a:lnSpc>
                <a:spcPct val="120000"/>
              </a:lnSpc>
              <a:buFont typeface="+mj-lt"/>
              <a:buAutoNum type="arabicPeriod"/>
            </a:pPr>
            <a:r>
              <a:rPr lang="en-US" sz="4800" u="none" strike="noStrike" kern="1200" dirty="0">
                <a:solidFill>
                  <a:srgbClr val="000000"/>
                </a:solidFill>
                <a:effectLst/>
              </a:rPr>
              <a:t>World Health Organization. Emergency contraception [Internet].  Work Health Organization; [2021 Nov 9; cited 2019 Sep 9]. Available from: https://www.who.int/news-room/fact-sheets/detail/emergency-contraception</a:t>
            </a:r>
          </a:p>
          <a:p>
            <a:pPr marL="228600" indent="-228600">
              <a:lnSpc>
                <a:spcPct val="120000"/>
              </a:lnSpc>
              <a:buFont typeface="+mj-lt"/>
              <a:buAutoNum type="arabicPeriod"/>
            </a:pPr>
            <a:r>
              <a:rPr lang="en-US" sz="4800" u="none" strike="noStrike" kern="1200" dirty="0">
                <a:solidFill>
                  <a:srgbClr val="000000"/>
                </a:solidFill>
                <a:effectLst/>
              </a:rPr>
              <a:t>Government of Canada. Safer condom use. [cited 2019 September 10]. Available at: https://www.canada.ca/en/public-health/services/sexual-health/safer-condom-use.html</a:t>
            </a:r>
          </a:p>
          <a:p>
            <a:pPr marL="228600" indent="-228600">
              <a:lnSpc>
                <a:spcPct val="120000"/>
              </a:lnSpc>
              <a:buFont typeface="+mj-lt"/>
              <a:buAutoNum type="arabicPeriod"/>
            </a:pPr>
            <a:r>
              <a:rPr lang="en-US" sz="4800" u="none" strike="noStrike" kern="1200" dirty="0">
                <a:solidFill>
                  <a:srgbClr val="000000"/>
                </a:solidFill>
                <a:effectLst/>
              </a:rPr>
              <a:t>Government of Canada.  Sexually transmitted and blood borne infections (STBBI) prevention guide [Internet]. Canada: Government of Canada; [modified 2022 Jun 21; cited 2022 Jul 12]. Available from: https://www.canada.ca/en/public-health/services/infectious-diseases/sexual-health-sexually-transmitted-infections/canadian-guidelines/stbbi-prevention-guide.html</a:t>
            </a:r>
          </a:p>
        </p:txBody>
      </p:sp>
    </p:spTree>
    <p:extLst>
      <p:ext uri="{BB962C8B-B14F-4D97-AF65-F5344CB8AC3E}">
        <p14:creationId xmlns:p14="http://schemas.microsoft.com/office/powerpoint/2010/main" val="22458012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Autofit/>
          </a:bodyPr>
          <a:lstStyle/>
          <a:p>
            <a:pPr algn="r"/>
            <a:r>
              <a:rPr lang="en-CA" sz="4400" dirty="0">
                <a:solidFill>
                  <a:srgbClr val="005A96"/>
                </a:solidFill>
                <a:latin typeface="Open Sans" panose="020B0606030504020204" pitchFamily="34" charset="0"/>
                <a:ea typeface="Open Sans" panose="020B0606030504020204" pitchFamily="34" charset="0"/>
                <a:cs typeface="Open Sans" panose="020B0606030504020204" pitchFamily="34" charset="0"/>
              </a:rPr>
              <a:t>Sexually Transmitted and Blood-borne Infections</a:t>
            </a: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2437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37676043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FDFB83-8D99-FEB9-AA21-BD455287D7BB}"/>
              </a:ext>
            </a:extLst>
          </p:cNvPr>
          <p:cNvSpPr>
            <a:spLocks noGrp="1"/>
          </p:cNvSpPr>
          <p:nvPr>
            <p:ph idx="1"/>
          </p:nvPr>
        </p:nvSpPr>
        <p:spPr>
          <a:xfrm>
            <a:off x="333375" y="1752600"/>
            <a:ext cx="8743949" cy="4108450"/>
          </a:xfrm>
        </p:spPr>
        <p:txBody>
          <a:bodyPr/>
          <a:lstStyle/>
          <a:p>
            <a:pPr marL="0" indent="0">
              <a:buNone/>
            </a:pPr>
            <a:r>
              <a:rPr lang="en-CA" sz="4000" b="1" dirty="0"/>
              <a:t>Many components</a:t>
            </a:r>
            <a:br>
              <a:rPr lang="en-CA" sz="4000" b="1" dirty="0"/>
            </a:br>
            <a:r>
              <a:rPr lang="en-CA" sz="4000" b="1" dirty="0"/>
              <a:t>impact who we are</a:t>
            </a:r>
          </a:p>
          <a:p>
            <a:pPr marL="0" indent="0">
              <a:buNone/>
            </a:pPr>
            <a:r>
              <a:rPr lang="en-CA" sz="2400" dirty="0">
                <a:solidFill>
                  <a:srgbClr val="0000FF"/>
                </a:solidFill>
                <a:hlinkClick r:id="rId3">
                  <a:extLst>
                    <a:ext uri="{A12FA001-AC4F-418D-AE19-62706E023703}">
                      <ahyp:hlinkClr xmlns:ahyp="http://schemas.microsoft.com/office/drawing/2018/hyperlinkcolor" val="tx"/>
                    </a:ext>
                  </a:extLst>
                </a:hlinkClick>
              </a:rPr>
              <a:t>The Sexuality Wheel - Teachers | Teaching Sexual Health</a:t>
            </a:r>
            <a:endParaRPr lang="en-CA" sz="2400" dirty="0"/>
          </a:p>
        </p:txBody>
      </p:sp>
    </p:spTree>
    <p:extLst>
      <p:ext uri="{BB962C8B-B14F-4D97-AF65-F5344CB8AC3E}">
        <p14:creationId xmlns:p14="http://schemas.microsoft.com/office/powerpoint/2010/main" val="17516739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4ECB20-1A83-95AA-7668-2E32E83C00CC}"/>
              </a:ext>
            </a:extLst>
          </p:cNvPr>
          <p:cNvSpPr>
            <a:spLocks noGrp="1"/>
          </p:cNvSpPr>
          <p:nvPr>
            <p:ph type="title"/>
          </p:nvPr>
        </p:nvSpPr>
        <p:spPr/>
        <p:txBody>
          <a:bodyPr>
            <a:normAutofit fontScale="90000"/>
          </a:bodyPr>
          <a:lstStyle/>
          <a:p>
            <a:r>
              <a:rPr lang="en-US" dirty="0"/>
              <a:t>Types of STBBIs</a:t>
            </a:r>
            <a:endParaRPr lang="en-CA" dirty="0"/>
          </a:p>
        </p:txBody>
      </p:sp>
      <p:graphicFrame>
        <p:nvGraphicFramePr>
          <p:cNvPr id="4" name="Table 4">
            <a:extLst>
              <a:ext uri="{FF2B5EF4-FFF2-40B4-BE49-F238E27FC236}">
                <a16:creationId xmlns:a16="http://schemas.microsoft.com/office/drawing/2014/main" id="{1971B3DE-B90E-4DE3-ACCE-EEE434E57716}"/>
              </a:ext>
            </a:extLst>
          </p:cNvPr>
          <p:cNvGraphicFramePr>
            <a:graphicFrameLocks noGrp="1"/>
          </p:cNvGraphicFramePr>
          <p:nvPr>
            <p:extLst>
              <p:ext uri="{D42A27DB-BD31-4B8C-83A1-F6EECF244321}">
                <p14:modId xmlns:p14="http://schemas.microsoft.com/office/powerpoint/2010/main" val="1112440018"/>
              </p:ext>
            </p:extLst>
          </p:nvPr>
        </p:nvGraphicFramePr>
        <p:xfrm>
          <a:off x="88490" y="865240"/>
          <a:ext cx="12034683" cy="3539612"/>
        </p:xfrm>
        <a:graphic>
          <a:graphicData uri="http://schemas.openxmlformats.org/drawingml/2006/table">
            <a:tbl>
              <a:tblPr firstRow="1" bandRow="1">
                <a:tableStyleId>{5C22544A-7EE6-4342-B048-85BDC9FD1C3A}</a:tableStyleId>
              </a:tblPr>
              <a:tblGrid>
                <a:gridCol w="4011561">
                  <a:extLst>
                    <a:ext uri="{9D8B030D-6E8A-4147-A177-3AD203B41FA5}">
                      <a16:colId xmlns:a16="http://schemas.microsoft.com/office/drawing/2014/main" val="2775625190"/>
                    </a:ext>
                  </a:extLst>
                </a:gridCol>
                <a:gridCol w="4011561">
                  <a:extLst>
                    <a:ext uri="{9D8B030D-6E8A-4147-A177-3AD203B41FA5}">
                      <a16:colId xmlns:a16="http://schemas.microsoft.com/office/drawing/2014/main" val="3776305262"/>
                    </a:ext>
                  </a:extLst>
                </a:gridCol>
                <a:gridCol w="4011561">
                  <a:extLst>
                    <a:ext uri="{9D8B030D-6E8A-4147-A177-3AD203B41FA5}">
                      <a16:colId xmlns:a16="http://schemas.microsoft.com/office/drawing/2014/main" val="84878369"/>
                    </a:ext>
                  </a:extLst>
                </a:gridCol>
              </a:tblGrid>
              <a:tr h="648928">
                <a:tc>
                  <a:txBody>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viral</a:t>
                      </a:r>
                      <a:endParaRPr lang="en-CA" sz="32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03252"/>
                    </a:solidFill>
                  </a:tcPr>
                </a:tc>
                <a:tc>
                  <a:txBody>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bacterial</a:t>
                      </a:r>
                      <a:endParaRPr lang="en-CA" sz="32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03252"/>
                    </a:solidFill>
                  </a:tcPr>
                </a:tc>
                <a:tc>
                  <a:txBody>
                    <a:bodyPr/>
                    <a:lstStyle/>
                    <a:p>
                      <a:pPr algn="ctr"/>
                      <a:r>
                        <a:rPr lang="en-US" sz="3200" dirty="0"/>
                        <a:t>parasitic</a:t>
                      </a:r>
                      <a:endParaRPr lang="en-CA" sz="3200" dirty="0"/>
                    </a:p>
                  </a:txBody>
                  <a:tcPr>
                    <a:solidFill>
                      <a:srgbClr val="003252"/>
                    </a:solidFill>
                  </a:tcPr>
                </a:tc>
                <a:extLst>
                  <a:ext uri="{0D108BD9-81ED-4DB2-BD59-A6C34878D82A}">
                    <a16:rowId xmlns:a16="http://schemas.microsoft.com/office/drawing/2014/main" val="1948360786"/>
                  </a:ext>
                </a:extLst>
              </a:tr>
              <a:tr h="963561">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human papillomavirus (HPV; genital warts)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F7941E"/>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chlamydia</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D1E8B2"/>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scabies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1B8AA"/>
                    </a:solidFill>
                  </a:tcPr>
                </a:tc>
                <a:extLst>
                  <a:ext uri="{0D108BD9-81ED-4DB2-BD59-A6C34878D82A}">
                    <a16:rowId xmlns:a16="http://schemas.microsoft.com/office/drawing/2014/main" val="2448495796"/>
                  </a:ext>
                </a:extLst>
              </a:tr>
              <a:tr h="963561">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herpes simplex virus (HSV; genital/oral herpes)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F7941E"/>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gonorrhea</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D1E8B2"/>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trichomoniasis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1B8AA"/>
                    </a:solidFill>
                  </a:tcPr>
                </a:tc>
                <a:extLst>
                  <a:ext uri="{0D108BD9-81ED-4DB2-BD59-A6C34878D82A}">
                    <a16:rowId xmlns:a16="http://schemas.microsoft.com/office/drawing/2014/main" val="4288607365"/>
                  </a:ext>
                </a:extLst>
              </a:tr>
              <a:tr h="481781">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hepatitis B</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F7941E"/>
                    </a:solidFill>
                  </a:tcPr>
                </a:tc>
                <a:tc rowSpan="2">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syphilis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D1E8B2"/>
                    </a:solidFill>
                  </a:tcPr>
                </a:tc>
                <a:tc rowSpan="2">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crabs/pubic lice</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1B8AA"/>
                    </a:solidFill>
                  </a:tcPr>
                </a:tc>
                <a:extLst>
                  <a:ext uri="{0D108BD9-81ED-4DB2-BD59-A6C34878D82A}">
                    <a16:rowId xmlns:a16="http://schemas.microsoft.com/office/drawing/2014/main" val="1841293255"/>
                  </a:ext>
                </a:extLst>
              </a:tr>
              <a:tr h="481781">
                <a:tc>
                  <a:txBody>
                    <a:bodyPr/>
                    <a:lstStyle/>
                    <a:p>
                      <a:pPr algn="ctr"/>
                      <a:r>
                        <a:rPr lang="en-US" sz="2400" dirty="0"/>
                        <a:t>HIV/AIDS</a:t>
                      </a:r>
                      <a:endParaRPr lang="en-CA" sz="2400" dirty="0"/>
                    </a:p>
                  </a:txBody>
                  <a:tcPr>
                    <a:solidFill>
                      <a:srgbClr val="F7941E"/>
                    </a:solidFill>
                  </a:tcPr>
                </a:tc>
                <a:tc vMerge="1">
                  <a:txBody>
                    <a:bodyPr/>
                    <a:lstStyle/>
                    <a:p>
                      <a:endParaRPr lang="en-CA"/>
                    </a:p>
                  </a:txBody>
                  <a:tcPr/>
                </a:tc>
                <a:tc vMerge="1">
                  <a:txBody>
                    <a:bodyPr/>
                    <a:lstStyle/>
                    <a:p>
                      <a:endParaRPr lang="en-CA"/>
                    </a:p>
                  </a:txBody>
                  <a:tcPr/>
                </a:tc>
                <a:extLst>
                  <a:ext uri="{0D108BD9-81ED-4DB2-BD59-A6C34878D82A}">
                    <a16:rowId xmlns:a16="http://schemas.microsoft.com/office/drawing/2014/main" val="2728975461"/>
                  </a:ext>
                </a:extLst>
              </a:tr>
            </a:tbl>
          </a:graphicData>
        </a:graphic>
      </p:graphicFrame>
      <p:sp>
        <p:nvSpPr>
          <p:cNvPr id="5" name="TextBox 4">
            <a:extLst>
              <a:ext uri="{FF2B5EF4-FFF2-40B4-BE49-F238E27FC236}">
                <a16:creationId xmlns:a16="http://schemas.microsoft.com/office/drawing/2014/main" id="{D9A04AD8-D434-AEB2-AF9E-F415D876C8B7}"/>
              </a:ext>
            </a:extLst>
          </p:cNvPr>
          <p:cNvSpPr txBox="1"/>
          <p:nvPr/>
        </p:nvSpPr>
        <p:spPr>
          <a:xfrm>
            <a:off x="88490" y="4841592"/>
            <a:ext cx="4001729" cy="1569660"/>
          </a:xfrm>
          <a:prstGeom prst="rect">
            <a:avLst/>
          </a:prstGeom>
          <a:noFill/>
        </p:spPr>
        <p:txBody>
          <a:bodyPr wrap="square" rtlCol="0">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STBBIs caused by a virus have no cure, but there are effective treatments available.</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8E4E2C9B-9A3D-1889-7EB2-2A480821BC9D}"/>
              </a:ext>
            </a:extLst>
          </p:cNvPr>
          <p:cNvSpPr txBox="1"/>
          <p:nvPr/>
        </p:nvSpPr>
        <p:spPr>
          <a:xfrm>
            <a:off x="6096000" y="4841592"/>
            <a:ext cx="4001729" cy="1569660"/>
          </a:xfrm>
          <a:prstGeom prst="rect">
            <a:avLst/>
          </a:prstGeom>
          <a:noFill/>
        </p:spPr>
        <p:txBody>
          <a:bodyPr wrap="square" rtlCol="0">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STBBIs caused by a bacteria or parasite can be treated and cured with antibiotics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Graphic 7" descr="Play with solid fill">
            <a:extLst>
              <a:ext uri="{FF2B5EF4-FFF2-40B4-BE49-F238E27FC236}">
                <a16:creationId xmlns:a16="http://schemas.microsoft.com/office/drawing/2014/main" id="{18AF3E63-1286-D99A-4E45-6C26CBFEC5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1686232" y="4261887"/>
            <a:ext cx="816078" cy="816078"/>
          </a:xfrm>
          <a:prstGeom prst="rect">
            <a:avLst/>
          </a:prstGeom>
        </p:spPr>
      </p:pic>
      <p:pic>
        <p:nvPicPr>
          <p:cNvPr id="9" name="Graphic 8" descr="Play with solid fill">
            <a:extLst>
              <a:ext uri="{FF2B5EF4-FFF2-40B4-BE49-F238E27FC236}">
                <a16:creationId xmlns:a16="http://schemas.microsoft.com/office/drawing/2014/main" id="{2F6214D1-02E1-864B-6608-4BEA59C136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7688825" y="4261887"/>
            <a:ext cx="816078" cy="816078"/>
          </a:xfrm>
          <a:prstGeom prst="rect">
            <a:avLst/>
          </a:prstGeom>
        </p:spPr>
      </p:pic>
    </p:spTree>
    <p:extLst>
      <p:ext uri="{BB962C8B-B14F-4D97-AF65-F5344CB8AC3E}">
        <p14:creationId xmlns:p14="http://schemas.microsoft.com/office/powerpoint/2010/main" val="12765453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D50E5-BD30-8019-4F6A-DDE888640501}"/>
              </a:ext>
            </a:extLst>
          </p:cNvPr>
          <p:cNvSpPr/>
          <p:nvPr/>
        </p:nvSpPr>
        <p:spPr>
          <a:xfrm>
            <a:off x="0" y="0"/>
            <a:ext cx="12191999" cy="34290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0807F5D5-9322-15A7-7D68-6E40B5F347F3}"/>
              </a:ext>
            </a:extLst>
          </p:cNvPr>
          <p:cNvSpPr txBox="1"/>
          <p:nvPr/>
        </p:nvSpPr>
        <p:spPr>
          <a:xfrm>
            <a:off x="1052051" y="745004"/>
            <a:ext cx="6096000" cy="1938992"/>
          </a:xfrm>
          <a:prstGeom prst="rect">
            <a:avLst/>
          </a:prstGeom>
          <a:noFill/>
        </p:spPr>
        <p:txBody>
          <a:bodyPr wrap="square">
            <a:spAutoFit/>
          </a:bodyPr>
          <a:lstStyle/>
          <a:p>
            <a:pPr marL="0" indent="0">
              <a:buNone/>
            </a:pPr>
            <a:r>
              <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Most common symptom is no symptom!</a:t>
            </a:r>
          </a:p>
        </p:txBody>
      </p:sp>
      <p:sp>
        <p:nvSpPr>
          <p:cNvPr id="7" name="TextBox 6">
            <a:extLst>
              <a:ext uri="{FF2B5EF4-FFF2-40B4-BE49-F238E27FC236}">
                <a16:creationId xmlns:a16="http://schemas.microsoft.com/office/drawing/2014/main" id="{D1057678-6138-44DF-661E-AC824B16A7DB}"/>
              </a:ext>
            </a:extLst>
          </p:cNvPr>
          <p:cNvSpPr txBox="1"/>
          <p:nvPr/>
        </p:nvSpPr>
        <p:spPr>
          <a:xfrm>
            <a:off x="1052051" y="4174004"/>
            <a:ext cx="6096000" cy="1323439"/>
          </a:xfrm>
          <a:prstGeom prst="rect">
            <a:avLst/>
          </a:prstGeom>
          <a:noFill/>
        </p:spPr>
        <p:txBody>
          <a:bodyPr wrap="square">
            <a:spAutoFit/>
          </a:bodyPr>
          <a:lstStyle/>
          <a:p>
            <a:pPr marL="0" indent="0">
              <a:buNone/>
            </a:pPr>
            <a:r>
              <a:rPr lang="en-US" sz="4000" b="1" dirty="0">
                <a:latin typeface="Open Sans" panose="020B0606030504020204" pitchFamily="34" charset="0"/>
                <a:ea typeface="Open Sans" panose="020B0606030504020204" pitchFamily="34" charset="0"/>
                <a:cs typeface="Open Sans" panose="020B0606030504020204" pitchFamily="34" charset="0"/>
              </a:rPr>
              <a:t>Get tested to prevent long term effects</a:t>
            </a:r>
          </a:p>
        </p:txBody>
      </p:sp>
      <p:sp>
        <p:nvSpPr>
          <p:cNvPr id="12" name="Freeform: Shape 11">
            <a:extLst>
              <a:ext uri="{FF2B5EF4-FFF2-40B4-BE49-F238E27FC236}">
                <a16:creationId xmlns:a16="http://schemas.microsoft.com/office/drawing/2014/main" id="{FA5B3DAD-66C3-AB4E-E43E-C724D1631638}"/>
              </a:ext>
            </a:extLst>
          </p:cNvPr>
          <p:cNvSpPr/>
          <p:nvPr/>
        </p:nvSpPr>
        <p:spPr>
          <a:xfrm>
            <a:off x="10773697" y="27303"/>
            <a:ext cx="1418302" cy="3374394"/>
          </a:xfrm>
          <a:custGeom>
            <a:avLst/>
            <a:gdLst>
              <a:gd name="connsiteX0" fmla="*/ 1418302 w 1418302"/>
              <a:gd name="connsiteY0" fmla="*/ 0 h 3374394"/>
              <a:gd name="connsiteX1" fmla="*/ 1418302 w 1418302"/>
              <a:gd name="connsiteY1" fmla="*/ 3374394 h 3374394"/>
              <a:gd name="connsiteX2" fmla="*/ 1368969 w 1418302"/>
              <a:gd name="connsiteY2" fmla="*/ 3366865 h 3374394"/>
              <a:gd name="connsiteX3" fmla="*/ 0 w 1418302"/>
              <a:gd name="connsiteY3" fmla="*/ 1687197 h 3374394"/>
              <a:gd name="connsiteX4" fmla="*/ 1368969 w 1418302"/>
              <a:gd name="connsiteY4" fmla="*/ 7530 h 3374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302" h="3374394">
                <a:moveTo>
                  <a:pt x="1418302" y="0"/>
                </a:moveTo>
                <a:lnTo>
                  <a:pt x="1418302" y="3374394"/>
                </a:lnTo>
                <a:lnTo>
                  <a:pt x="1368969" y="3366865"/>
                </a:lnTo>
                <a:cubicBezTo>
                  <a:pt x="587700" y="3206994"/>
                  <a:pt x="0" y="2515728"/>
                  <a:pt x="0" y="1687197"/>
                </a:cubicBezTo>
                <a:cubicBezTo>
                  <a:pt x="0" y="858667"/>
                  <a:pt x="587700" y="167400"/>
                  <a:pt x="1368969" y="7530"/>
                </a:cubicBezTo>
                <a:close/>
              </a:path>
            </a:pathLst>
          </a:custGeom>
          <a:solidFill>
            <a:srgbClr val="01B8AA"/>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9" name="Oval 8">
            <a:extLst>
              <a:ext uri="{FF2B5EF4-FFF2-40B4-BE49-F238E27FC236}">
                <a16:creationId xmlns:a16="http://schemas.microsoft.com/office/drawing/2014/main" id="{91F21A22-A913-9629-35B8-0E3D8F4B7A23}"/>
              </a:ext>
            </a:extLst>
          </p:cNvPr>
          <p:cNvSpPr/>
          <p:nvPr/>
        </p:nvSpPr>
        <p:spPr>
          <a:xfrm>
            <a:off x="7344697" y="0"/>
            <a:ext cx="3429000" cy="3429000"/>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Freeform: Shape 13">
            <a:extLst>
              <a:ext uri="{FF2B5EF4-FFF2-40B4-BE49-F238E27FC236}">
                <a16:creationId xmlns:a16="http://schemas.microsoft.com/office/drawing/2014/main" id="{E5D33890-DE56-D2CB-37C2-2F0A09103E7F}"/>
              </a:ext>
            </a:extLst>
          </p:cNvPr>
          <p:cNvSpPr/>
          <p:nvPr/>
        </p:nvSpPr>
        <p:spPr>
          <a:xfrm>
            <a:off x="9059198" y="3429000"/>
            <a:ext cx="3132803" cy="3429000"/>
          </a:xfrm>
          <a:custGeom>
            <a:avLst/>
            <a:gdLst>
              <a:gd name="connsiteX0" fmla="*/ 1714500 w 3132803"/>
              <a:gd name="connsiteY0" fmla="*/ 0 h 3429000"/>
              <a:gd name="connsiteX1" fmla="*/ 3037491 w 3132803"/>
              <a:gd name="connsiteY1" fmla="*/ 623919 h 3429000"/>
              <a:gd name="connsiteX2" fmla="*/ 3132803 w 3132803"/>
              <a:gd name="connsiteY2" fmla="*/ 751377 h 3429000"/>
              <a:gd name="connsiteX3" fmla="*/ 3132803 w 3132803"/>
              <a:gd name="connsiteY3" fmla="*/ 2677623 h 3429000"/>
              <a:gd name="connsiteX4" fmla="*/ 3037491 w 3132803"/>
              <a:gd name="connsiteY4" fmla="*/ 2805081 h 3429000"/>
              <a:gd name="connsiteX5" fmla="*/ 1714500 w 3132803"/>
              <a:gd name="connsiteY5" fmla="*/ 3429000 h 3429000"/>
              <a:gd name="connsiteX6" fmla="*/ 0 w 3132803"/>
              <a:gd name="connsiteY6" fmla="*/ 1714500 h 3429000"/>
              <a:gd name="connsiteX7" fmla="*/ 1714500 w 3132803"/>
              <a:gd name="connsiteY7"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2803" h="3429000">
                <a:moveTo>
                  <a:pt x="1714500" y="0"/>
                </a:moveTo>
                <a:cubicBezTo>
                  <a:pt x="2247127" y="0"/>
                  <a:pt x="2723027" y="242876"/>
                  <a:pt x="3037491" y="623919"/>
                </a:cubicBezTo>
                <a:lnTo>
                  <a:pt x="3132803" y="751377"/>
                </a:lnTo>
                <a:lnTo>
                  <a:pt x="3132803" y="2677623"/>
                </a:lnTo>
                <a:lnTo>
                  <a:pt x="3037491" y="2805081"/>
                </a:lnTo>
                <a:cubicBezTo>
                  <a:pt x="2723027" y="3186124"/>
                  <a:pt x="2247127" y="3429000"/>
                  <a:pt x="1714500" y="3429000"/>
                </a:cubicBezTo>
                <a:cubicBezTo>
                  <a:pt x="767608" y="3429000"/>
                  <a:pt x="0" y="2661392"/>
                  <a:pt x="0" y="1714500"/>
                </a:cubicBezTo>
                <a:cubicBezTo>
                  <a:pt x="0" y="767608"/>
                  <a:pt x="767608" y="0"/>
                  <a:pt x="1714500" y="0"/>
                </a:cubicBezTo>
                <a:close/>
              </a:path>
            </a:pathLst>
          </a:cu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Tree>
    <p:extLst>
      <p:ext uri="{BB962C8B-B14F-4D97-AF65-F5344CB8AC3E}">
        <p14:creationId xmlns:p14="http://schemas.microsoft.com/office/powerpoint/2010/main" val="635618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1BB057D-2D9E-1583-F902-E68640F570FB}"/>
              </a:ext>
            </a:extLst>
          </p:cNvPr>
          <p:cNvSpPr/>
          <p:nvPr/>
        </p:nvSpPr>
        <p:spPr>
          <a:xfrm>
            <a:off x="0" y="0"/>
            <a:ext cx="12192000" cy="1053296"/>
          </a:xfrm>
          <a:prstGeom prst="rect">
            <a:avLst/>
          </a:prstGeom>
          <a:solidFill>
            <a:srgbClr val="0032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2">
            <a:extLst>
              <a:ext uri="{FF2B5EF4-FFF2-40B4-BE49-F238E27FC236}">
                <a16:creationId xmlns:a16="http://schemas.microsoft.com/office/drawing/2014/main" id="{D788C83E-FF0B-3E8E-E47A-B076FFBB073E}"/>
              </a:ext>
            </a:extLst>
          </p:cNvPr>
          <p:cNvSpPr>
            <a:spLocks noGrp="1"/>
          </p:cNvSpPr>
          <p:nvPr>
            <p:ph type="title"/>
          </p:nvPr>
        </p:nvSpPr>
        <p:spPr>
          <a:xfrm>
            <a:off x="838200" y="191788"/>
            <a:ext cx="10515600" cy="669720"/>
          </a:xfrm>
        </p:spPr>
        <p:txBody>
          <a:bodyPr>
            <a:normAutofit fontScale="90000"/>
          </a:bodyPr>
          <a:lstStyle/>
          <a:p>
            <a:r>
              <a:rPr lang="en-US" dirty="0">
                <a:solidFill>
                  <a:schemeClr val="bg1"/>
                </a:solidFill>
              </a:rPr>
              <a:t>Quick test clinics</a:t>
            </a:r>
            <a:endParaRPr lang="en-CA" dirty="0">
              <a:solidFill>
                <a:schemeClr val="bg1"/>
              </a:solidFill>
            </a:endParaRPr>
          </a:p>
        </p:txBody>
      </p:sp>
      <p:pic>
        <p:nvPicPr>
          <p:cNvPr id="4" name="Graphic 3">
            <a:extLst>
              <a:ext uri="{FF2B5EF4-FFF2-40B4-BE49-F238E27FC236}">
                <a16:creationId xmlns:a16="http://schemas.microsoft.com/office/drawing/2014/main" id="{5DBAEAC3-BFD1-EF98-8868-D3CE43F414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08965" y="2764090"/>
            <a:ext cx="2093815" cy="2884338"/>
          </a:xfrm>
          <a:prstGeom prst="rect">
            <a:avLst/>
          </a:prstGeom>
        </p:spPr>
      </p:pic>
      <p:pic>
        <p:nvPicPr>
          <p:cNvPr id="5" name="Graphic 4">
            <a:extLst>
              <a:ext uri="{FF2B5EF4-FFF2-40B4-BE49-F238E27FC236}">
                <a16:creationId xmlns:a16="http://schemas.microsoft.com/office/drawing/2014/main" id="{AC05CE71-0FD2-887E-B717-90CE3C6E862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95799" y="1567622"/>
            <a:ext cx="1602410" cy="4080805"/>
          </a:xfrm>
          <a:prstGeom prst="rect">
            <a:avLst/>
          </a:prstGeom>
        </p:spPr>
      </p:pic>
      <p:sp>
        <p:nvSpPr>
          <p:cNvPr id="8" name="TextBox 7">
            <a:extLst>
              <a:ext uri="{FF2B5EF4-FFF2-40B4-BE49-F238E27FC236}">
                <a16:creationId xmlns:a16="http://schemas.microsoft.com/office/drawing/2014/main" id="{56D671D9-15BD-3F1A-6918-CC595253E8F5}"/>
              </a:ext>
            </a:extLst>
          </p:cNvPr>
          <p:cNvSpPr txBox="1"/>
          <p:nvPr/>
        </p:nvSpPr>
        <p:spPr>
          <a:xfrm>
            <a:off x="6293792" y="2773701"/>
            <a:ext cx="6099858" cy="1323439"/>
          </a:xfrm>
          <a:prstGeom prst="rect">
            <a:avLst/>
          </a:prstGeom>
          <a:noFill/>
        </p:spPr>
        <p:txBody>
          <a:bodyPr wrap="square">
            <a:spAutoFit/>
          </a:bodyPr>
          <a:lstStyle/>
          <a:p>
            <a:r>
              <a:rPr lang="en-CA" sz="4000" b="1" dirty="0"/>
              <a:t>Hastings Prince Edward</a:t>
            </a:r>
            <a:br>
              <a:rPr lang="en-CA" sz="4000" b="1" dirty="0"/>
            </a:br>
            <a:r>
              <a:rPr lang="en-CA" sz="4000" b="1" dirty="0"/>
              <a:t>Public Health </a:t>
            </a:r>
          </a:p>
        </p:txBody>
      </p:sp>
    </p:spTree>
    <p:extLst>
      <p:ext uri="{BB962C8B-B14F-4D97-AF65-F5344CB8AC3E}">
        <p14:creationId xmlns:p14="http://schemas.microsoft.com/office/powerpoint/2010/main" val="40020770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6513A4-11EB-DA49-075B-C55B39EF8355}"/>
              </a:ext>
            </a:extLst>
          </p:cNvPr>
          <p:cNvSpPr>
            <a:spLocks noGrp="1"/>
          </p:cNvSpPr>
          <p:nvPr>
            <p:ph idx="1"/>
          </p:nvPr>
        </p:nvSpPr>
        <p:spPr>
          <a:xfrm>
            <a:off x="3500283" y="367993"/>
            <a:ext cx="7874769" cy="4873625"/>
          </a:xfrm>
        </p:spPr>
        <p:txBody>
          <a:bodyPr>
            <a:normAutofit/>
          </a:bodyPr>
          <a:lstStyle/>
          <a:p>
            <a:pPr marL="0" indent="0">
              <a:buNone/>
            </a:pPr>
            <a:r>
              <a:rPr lang="en-CA" sz="4000" b="1" dirty="0"/>
              <a:t>Quick facts</a:t>
            </a:r>
          </a:p>
          <a:p>
            <a:r>
              <a:rPr lang="en-US" sz="2400" dirty="0"/>
              <a:t>STBBIs frequently have no symptoms.</a:t>
            </a:r>
          </a:p>
          <a:p>
            <a:r>
              <a:rPr lang="en-US" sz="2400" dirty="0"/>
              <a:t>Incomplete treatments or left untreated STBBIs can persist, come back and can cause serious health concerns.</a:t>
            </a:r>
          </a:p>
          <a:p>
            <a:r>
              <a:rPr lang="en-US" sz="2400" dirty="0"/>
              <a:t>Gonorrhea can often occur at the same time as chlamydia. </a:t>
            </a:r>
          </a:p>
          <a:p>
            <a:r>
              <a:rPr lang="en-US" sz="2400" dirty="0"/>
              <a:t>There are increasing concerns with antibiotic resistance of some STBBIs like gonorrhea, chlamydia and syphilis, meaning in the future the current antibiotics may not cure the infection.(2) </a:t>
            </a:r>
          </a:p>
          <a:p>
            <a:endParaRPr lang="en-CA" sz="2400" dirty="0"/>
          </a:p>
        </p:txBody>
      </p:sp>
    </p:spTree>
    <p:extLst>
      <p:ext uri="{BB962C8B-B14F-4D97-AF65-F5344CB8AC3E}">
        <p14:creationId xmlns:p14="http://schemas.microsoft.com/office/powerpoint/2010/main" val="12955893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1736203"/>
            <a:ext cx="5259388" cy="4124847"/>
          </a:xfrm>
        </p:spPr>
        <p:txBody>
          <a:bodyPr>
            <a:normAutofit/>
          </a:bodyPr>
          <a:lstStyle/>
          <a:p>
            <a:pPr marL="0" indent="0">
              <a:buNone/>
            </a:pPr>
            <a:r>
              <a:rPr lang="en-US" sz="6600" b="1" dirty="0"/>
              <a:t>STBBI </a:t>
            </a:r>
            <a:br>
              <a:rPr lang="en-US" sz="6600" b="1" dirty="0"/>
            </a:br>
            <a:r>
              <a:rPr lang="en-US" sz="6600" b="1" dirty="0"/>
              <a:t>trivia game</a:t>
            </a:r>
            <a:endParaRPr lang="en-CA" sz="6600" b="1" dirty="0"/>
          </a:p>
        </p:txBody>
      </p:sp>
    </p:spTree>
    <p:extLst>
      <p:ext uri="{BB962C8B-B14F-4D97-AF65-F5344CB8AC3E}">
        <p14:creationId xmlns:p14="http://schemas.microsoft.com/office/powerpoint/2010/main" val="35004643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2141316"/>
            <a:ext cx="5259388" cy="3719734"/>
          </a:xfrm>
        </p:spPr>
        <p:txBody>
          <a:bodyPr>
            <a:normAutofit/>
          </a:bodyPr>
          <a:lstStyle/>
          <a:p>
            <a:pPr marL="0" indent="0">
              <a:buNone/>
            </a:pPr>
            <a:r>
              <a:rPr lang="en-US" sz="6600" b="1" dirty="0"/>
              <a:t>Safety first</a:t>
            </a:r>
            <a:endParaRPr lang="en-CA" sz="6600" b="1" dirty="0"/>
          </a:p>
        </p:txBody>
      </p:sp>
    </p:spTree>
    <p:extLst>
      <p:ext uri="{BB962C8B-B14F-4D97-AF65-F5344CB8AC3E}">
        <p14:creationId xmlns:p14="http://schemas.microsoft.com/office/powerpoint/2010/main" val="2528944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1365813"/>
            <a:ext cx="5259388" cy="4495237"/>
          </a:xfrm>
        </p:spPr>
        <p:txBody>
          <a:bodyPr>
            <a:normAutofit/>
          </a:bodyPr>
          <a:lstStyle/>
          <a:p>
            <a:pPr marL="0" indent="0">
              <a:buNone/>
            </a:pPr>
            <a:r>
              <a:rPr lang="en-US" sz="6600" b="1" dirty="0"/>
              <a:t>To share or not to share</a:t>
            </a:r>
            <a:endParaRPr lang="en-CA" sz="6600" b="1" dirty="0"/>
          </a:p>
        </p:txBody>
      </p:sp>
    </p:spTree>
    <p:extLst>
      <p:ext uri="{BB962C8B-B14F-4D97-AF65-F5344CB8AC3E}">
        <p14:creationId xmlns:p14="http://schemas.microsoft.com/office/powerpoint/2010/main" val="9166382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5590572" y="2071868"/>
            <a:ext cx="6516547" cy="3789182"/>
          </a:xfrm>
        </p:spPr>
        <p:txBody>
          <a:bodyPr>
            <a:normAutofit/>
          </a:bodyPr>
          <a:lstStyle/>
          <a:p>
            <a:pPr marL="0" indent="0">
              <a:buNone/>
            </a:pPr>
            <a:r>
              <a:rPr lang="en-US" sz="6600" b="1" dirty="0"/>
              <a:t>Miscellaneous</a:t>
            </a:r>
            <a:endParaRPr lang="en-CA" sz="6600" b="1" dirty="0"/>
          </a:p>
        </p:txBody>
      </p:sp>
    </p:spTree>
    <p:extLst>
      <p:ext uri="{BB962C8B-B14F-4D97-AF65-F5344CB8AC3E}">
        <p14:creationId xmlns:p14="http://schemas.microsoft.com/office/powerpoint/2010/main" val="3745176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1736203"/>
            <a:ext cx="5259388" cy="4124847"/>
          </a:xfrm>
        </p:spPr>
        <p:txBody>
          <a:bodyPr>
            <a:normAutofit/>
          </a:bodyPr>
          <a:lstStyle/>
          <a:p>
            <a:pPr marL="0" indent="0">
              <a:buNone/>
            </a:pPr>
            <a:r>
              <a:rPr lang="en-US" sz="6600" b="1" dirty="0"/>
              <a:t>What’s up with that?</a:t>
            </a:r>
            <a:endParaRPr lang="en-CA" sz="6600" b="1" dirty="0"/>
          </a:p>
        </p:txBody>
      </p:sp>
    </p:spTree>
    <p:extLst>
      <p:ext uri="{BB962C8B-B14F-4D97-AF65-F5344CB8AC3E}">
        <p14:creationId xmlns:p14="http://schemas.microsoft.com/office/powerpoint/2010/main" val="29051021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2095018"/>
            <a:ext cx="5259388" cy="3766032"/>
          </a:xfrm>
        </p:spPr>
        <p:txBody>
          <a:bodyPr>
            <a:normAutofit/>
          </a:bodyPr>
          <a:lstStyle/>
          <a:p>
            <a:pPr marL="0" indent="0">
              <a:buNone/>
            </a:pPr>
            <a:r>
              <a:rPr lang="en-US" sz="6600" b="1" dirty="0"/>
              <a:t>End result</a:t>
            </a:r>
            <a:endParaRPr lang="en-CA" sz="6600" b="1" dirty="0"/>
          </a:p>
        </p:txBody>
      </p:sp>
    </p:spTree>
    <p:extLst>
      <p:ext uri="{BB962C8B-B14F-4D97-AF65-F5344CB8AC3E}">
        <p14:creationId xmlns:p14="http://schemas.microsoft.com/office/powerpoint/2010/main" val="4721172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r>
              <a:rPr lang="en-US" dirty="0"/>
              <a:t>STBBI trivia game</a:t>
            </a:r>
            <a:endParaRPr lang="en-CA" dirty="0"/>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53038"/>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Safety first </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1)</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53038"/>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Miscellaneous </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3)</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717445"/>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To share or not to share</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2)</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48185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What’s up with that?</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4)</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48185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End result</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5)</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270151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r>
              <a:rPr lang="en-US" dirty="0"/>
              <a:t>Safety first</a:t>
            </a:r>
            <a:endParaRPr lang="en-CA" dirty="0"/>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53038"/>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1</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53038"/>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3</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717445"/>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2</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48185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4</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48185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5</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020337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What is the safest method to protect someone from both pregnancy and STBBIs?</a:t>
            </a:r>
            <a:endParaRPr lang="en-CA" sz="3200" b="1"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Back to topic 1 q</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uestions</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9">
            <a:hlinkClick r:id="rId4" action="ppaction://hlinksldjump"/>
            <a:extLst>
              <a:ext uri="{FF2B5EF4-FFF2-40B4-BE49-F238E27FC236}">
                <a16:creationId xmlns:a16="http://schemas.microsoft.com/office/drawing/2014/main" id="{5CE7EB03-DD42-2B6E-A21E-F367A78E7EB3}"/>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135703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Abstinence</a:t>
            </a:r>
            <a:endParaRPr lang="en-CA" sz="4000" dirty="0">
              <a:solidFill>
                <a:schemeClr val="tx1"/>
              </a:solidFill>
            </a:endParaRPr>
          </a:p>
        </p:txBody>
      </p:sp>
      <p:sp>
        <p:nvSpPr>
          <p:cNvPr id="4" name="Rectangle: Rounded Corners 3">
            <a:hlinkClick r:id="rId2" action="ppaction://hlinksldjump"/>
            <a:extLst>
              <a:ext uri="{FF2B5EF4-FFF2-40B4-BE49-F238E27FC236}">
                <a16:creationId xmlns:a16="http://schemas.microsoft.com/office/drawing/2014/main" id="{57811681-10A1-7663-F1CA-DAD64B6F0FB9}"/>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000782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Besides abstinence, what is the next most effective way to protect against STBBIs?</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94E4F53E-75CD-8B55-2533-91FD6843F10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349429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Barrier methods including condoms and dams (square pieces of latex used to cover areas of contact) help prevent the spread of STBBIs</a:t>
            </a:r>
          </a:p>
        </p:txBody>
      </p:sp>
      <p:sp>
        <p:nvSpPr>
          <p:cNvPr id="4" name="Rectangle: Rounded Corners 3">
            <a:hlinkClick r:id="rId2" action="ppaction://hlinksldjump"/>
            <a:extLst>
              <a:ext uri="{FF2B5EF4-FFF2-40B4-BE49-F238E27FC236}">
                <a16:creationId xmlns:a16="http://schemas.microsoft.com/office/drawing/2014/main" id="{97E2BCE8-42DB-2B81-8262-66C0760F6B1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925970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Where is the best place to store a condom?</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7C9D0244-8E0B-3B77-A5F2-32B71F0E98E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060186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Store condoms in a cool dry place.</a:t>
            </a:r>
          </a:p>
          <a:p>
            <a:pPr algn="ctr"/>
            <a:r>
              <a:rPr lang="en-US" sz="4000" b="1" dirty="0">
                <a:solidFill>
                  <a:schemeClr val="tx1"/>
                </a:solidFill>
              </a:rPr>
              <a:t>Exposure to air, heat, freezing, friction, and light will increase chances of breakage. </a:t>
            </a:r>
          </a:p>
          <a:p>
            <a:pPr algn="ctr"/>
            <a:endParaRPr lang="en-US" sz="4000" b="1" dirty="0">
              <a:solidFill>
                <a:schemeClr val="tx1"/>
              </a:solidFill>
            </a:endParaRPr>
          </a:p>
          <a:p>
            <a:pPr algn="ctr"/>
            <a:r>
              <a:rPr lang="en-US" sz="4000" b="1" dirty="0">
                <a:solidFill>
                  <a:schemeClr val="tx1"/>
                </a:solidFill>
              </a:rPr>
              <a:t>*Do NOT store condoms in a wallet or car.</a:t>
            </a:r>
          </a:p>
        </p:txBody>
      </p:sp>
      <p:sp>
        <p:nvSpPr>
          <p:cNvPr id="4" name="Rectangle: Rounded Corners 3">
            <a:hlinkClick r:id="rId2" action="ppaction://hlinksldjump"/>
            <a:extLst>
              <a:ext uri="{FF2B5EF4-FFF2-40B4-BE49-F238E27FC236}">
                <a16:creationId xmlns:a16="http://schemas.microsoft.com/office/drawing/2014/main" id="{EF80AD82-35A6-DF51-6359-7B664EE6480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332244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Does correct use of a condom protect </a:t>
            </a:r>
          </a:p>
          <a:p>
            <a:pPr marL="0" indent="0" algn="ctr">
              <a:buNone/>
            </a:pPr>
            <a:r>
              <a:rPr lang="en-US" sz="3200" b="1" dirty="0"/>
              <a:t>someone from all STBBIs?</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E601891A-C0D5-AA38-CBCC-B0C02A20EA51}"/>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655596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a:t>
            </a:r>
            <a:br>
              <a:rPr lang="en-US" sz="4000" b="1" dirty="0">
                <a:solidFill>
                  <a:schemeClr val="tx1"/>
                </a:solidFill>
              </a:rPr>
            </a:br>
            <a:endParaRPr lang="en-US" sz="4000" b="1" dirty="0">
              <a:solidFill>
                <a:schemeClr val="tx1"/>
              </a:solidFill>
            </a:endParaRPr>
          </a:p>
          <a:p>
            <a:pPr algn="ctr"/>
            <a:r>
              <a:rPr lang="en-US" sz="4000" b="1" dirty="0">
                <a:solidFill>
                  <a:schemeClr val="tx1"/>
                </a:solidFill>
              </a:rPr>
              <a:t>However, using condoms correctly and consistently reduces the risk of STBBIs and pregnancy.</a:t>
            </a:r>
          </a:p>
        </p:txBody>
      </p:sp>
      <p:sp>
        <p:nvSpPr>
          <p:cNvPr id="4" name="Rectangle: Rounded Corners 3">
            <a:hlinkClick r:id="rId2" action="ppaction://hlinksldjump"/>
            <a:extLst>
              <a:ext uri="{FF2B5EF4-FFF2-40B4-BE49-F238E27FC236}">
                <a16:creationId xmlns:a16="http://schemas.microsoft.com/office/drawing/2014/main" id="{EFF3BBDC-C8E6-38F0-3FBF-5E78600D740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377854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cs typeface="Calibri"/>
              </a:rPr>
              <a:t>Are there vaccines available to protect </a:t>
            </a:r>
          </a:p>
          <a:p>
            <a:pPr marL="0" indent="0" algn="ctr">
              <a:buNone/>
            </a:pPr>
            <a:r>
              <a:rPr lang="en-CA" sz="3200" b="1" dirty="0">
                <a:cs typeface="Calibri"/>
              </a:rPr>
              <a:t>against Hep B and certain strains of HPV</a:t>
            </a:r>
            <a:r>
              <a:rPr lang="en-CA" sz="3200" dirty="0">
                <a:cs typeface="Calibri"/>
              </a:rPr>
              <a:t>?</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8B09A980-9179-27B6-9B1D-5AC3E1DD1DC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632070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Yes.</a:t>
            </a:r>
            <a:br>
              <a:rPr lang="en-US" sz="4000" b="1" dirty="0">
                <a:solidFill>
                  <a:schemeClr val="tx1"/>
                </a:solidFill>
              </a:rPr>
            </a:br>
            <a:endParaRPr lang="en-US" sz="4000" b="1" dirty="0">
              <a:solidFill>
                <a:schemeClr val="tx1"/>
              </a:solidFill>
            </a:endParaRPr>
          </a:p>
          <a:p>
            <a:pPr algn="ctr"/>
            <a:r>
              <a:rPr lang="en-US" sz="4000" b="1" dirty="0">
                <a:solidFill>
                  <a:schemeClr val="tx1"/>
                </a:solidFill>
              </a:rPr>
              <a:t>They are offered free in Ontario to all grade 7 students. Check with a health care provider as they can be given later, if needed.</a:t>
            </a:r>
          </a:p>
        </p:txBody>
      </p:sp>
      <p:sp>
        <p:nvSpPr>
          <p:cNvPr id="4" name="Rectangle: Rounded Corners 3">
            <a:hlinkClick r:id="rId2" action="ppaction://hlinksldjump"/>
            <a:extLst>
              <a:ext uri="{FF2B5EF4-FFF2-40B4-BE49-F238E27FC236}">
                <a16:creationId xmlns:a16="http://schemas.microsoft.com/office/drawing/2014/main" id="{26FB0FDF-AFD0-5591-CB76-8409F585F9F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724479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r>
              <a:rPr lang="en-US" dirty="0"/>
              <a:t>To share or not to share</a:t>
            </a:r>
            <a:endParaRPr lang="en-CA" dirty="0"/>
          </a:p>
        </p:txBody>
      </p:sp>
      <p:sp>
        <p:nvSpPr>
          <p:cNvPr id="4" name="Rectangle: Rounded Corners 3">
            <a:hlinkClick r:id="rId3"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4" action="ppaction://hlinksldjump"/>
            <a:extLst>
              <a:ext uri="{FF2B5EF4-FFF2-40B4-BE49-F238E27FC236}">
                <a16:creationId xmlns:a16="http://schemas.microsoft.com/office/drawing/2014/main" id="{7CABE554-DCDD-3566-9D6B-8E33837F8396}"/>
              </a:ext>
            </a:extLst>
          </p:cNvPr>
          <p:cNvSpPr/>
          <p:nvPr/>
        </p:nvSpPr>
        <p:spPr>
          <a:xfrm>
            <a:off x="7581363"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5" action="ppaction://hlinksldjump"/>
            <a:extLst>
              <a:ext uri="{FF2B5EF4-FFF2-40B4-BE49-F238E27FC236}">
                <a16:creationId xmlns:a16="http://schemas.microsoft.com/office/drawing/2014/main" id="{E929304E-9CE7-6820-4996-8BD2F881C3D0}"/>
              </a:ext>
            </a:extLst>
          </p:cNvPr>
          <p:cNvSpPr/>
          <p:nvPr/>
        </p:nvSpPr>
        <p:spPr>
          <a:xfrm>
            <a:off x="4357352" y="2601534"/>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6"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7" action="ppaction://hlinksldjump"/>
            <a:extLst>
              <a:ext uri="{FF2B5EF4-FFF2-40B4-BE49-F238E27FC236}">
                <a16:creationId xmlns:a16="http://schemas.microsoft.com/office/drawing/2014/main" id="{C21E63CB-48FC-25AF-6812-8321073B5B0A}"/>
              </a:ext>
            </a:extLst>
          </p:cNvPr>
          <p:cNvSpPr/>
          <p:nvPr/>
        </p:nvSpPr>
        <p:spPr>
          <a:xfrm>
            <a:off x="7834648"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8" action="ppaction://hlinksldjump"/>
            <a:extLst>
              <a:ext uri="{FF2B5EF4-FFF2-40B4-BE49-F238E27FC236}">
                <a16:creationId xmlns:a16="http://schemas.microsoft.com/office/drawing/2014/main" id="{2D526F23-4C40-C0ED-1C8D-276AE656DF8C}"/>
              </a:ext>
            </a:extLst>
          </p:cNvPr>
          <p:cNvSpPr/>
          <p:nvPr/>
        </p:nvSpPr>
        <p:spPr>
          <a:xfrm>
            <a:off x="7554675" y="6139165"/>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8"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843346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Can STBBIs be spread by holding hands?</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5F5ABB37-8A40-0B18-CD8A-FCEEF20CE26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653373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 </a:t>
            </a:r>
            <a:br>
              <a:rPr lang="en-US" sz="4000" b="1" dirty="0">
                <a:solidFill>
                  <a:schemeClr val="tx1"/>
                </a:solidFill>
              </a:rPr>
            </a:br>
            <a:endParaRPr lang="en-US" sz="4000" b="1" dirty="0">
              <a:solidFill>
                <a:schemeClr val="tx1"/>
              </a:solidFill>
            </a:endParaRPr>
          </a:p>
          <a:p>
            <a:pPr algn="ctr"/>
            <a:r>
              <a:rPr lang="en-US" sz="4000" b="1" dirty="0">
                <a:solidFill>
                  <a:schemeClr val="tx1"/>
                </a:solidFill>
              </a:rPr>
              <a:t>It is highly unlikely for an STBBI to be spread without genital contact.</a:t>
            </a:r>
          </a:p>
        </p:txBody>
      </p:sp>
      <p:sp>
        <p:nvSpPr>
          <p:cNvPr id="4" name="Rectangle: Rounded Corners 3">
            <a:hlinkClick r:id="rId2" action="ppaction://hlinksldjump"/>
            <a:extLst>
              <a:ext uri="{FF2B5EF4-FFF2-40B4-BE49-F238E27FC236}">
                <a16:creationId xmlns:a16="http://schemas.microsoft.com/office/drawing/2014/main" id="{C431C373-93DA-D9CC-D2F9-F35E13F9EAE1}"/>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331826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Can you tell if someone has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B6887B6-EA5F-3645-08CA-394A945EB04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195809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a:t>
            </a:r>
          </a:p>
          <a:p>
            <a:pPr algn="ctr"/>
            <a:endParaRPr lang="en-US" sz="4000" b="1" dirty="0">
              <a:solidFill>
                <a:schemeClr val="tx1"/>
              </a:solidFill>
            </a:endParaRPr>
          </a:p>
          <a:p>
            <a:pPr algn="ctr"/>
            <a:r>
              <a:rPr lang="en-US" sz="4000" b="1" dirty="0">
                <a:solidFill>
                  <a:schemeClr val="tx1"/>
                </a:solidFill>
              </a:rPr>
              <a:t>STBBIs may have no symptoms.</a:t>
            </a:r>
          </a:p>
        </p:txBody>
      </p:sp>
      <p:sp>
        <p:nvSpPr>
          <p:cNvPr id="4" name="Rectangle: Rounded Corners 3">
            <a:hlinkClick r:id="rId2" action="ppaction://hlinksldjump"/>
            <a:extLst>
              <a:ext uri="{FF2B5EF4-FFF2-40B4-BE49-F238E27FC236}">
                <a16:creationId xmlns:a16="http://schemas.microsoft.com/office/drawing/2014/main" id="{2754C511-875E-9CDE-4766-21A7BA0BB67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877600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True or false:</a:t>
            </a:r>
          </a:p>
          <a:p>
            <a:pPr marL="0" indent="0" algn="ctr">
              <a:buNone/>
            </a:pPr>
            <a:r>
              <a:rPr lang="en-US" sz="3200" b="1" dirty="0">
                <a:cs typeface="Calibri"/>
              </a:rPr>
              <a:t>Having multiple partners increases the </a:t>
            </a:r>
          </a:p>
          <a:p>
            <a:pPr marL="0" indent="0" algn="ctr">
              <a:buNone/>
            </a:pPr>
            <a:r>
              <a:rPr lang="en-US" sz="3200" b="1" dirty="0">
                <a:cs typeface="Calibri"/>
              </a:rPr>
              <a:t>risk of getting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4ACC9E5-5936-D68B-D32A-A4FDE10734F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933640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True</a:t>
            </a:r>
          </a:p>
        </p:txBody>
      </p:sp>
      <p:sp>
        <p:nvSpPr>
          <p:cNvPr id="4" name="Rectangle: Rounded Corners 3">
            <a:hlinkClick r:id="rId2" action="ppaction://hlinksldjump"/>
            <a:extLst>
              <a:ext uri="{FF2B5EF4-FFF2-40B4-BE49-F238E27FC236}">
                <a16:creationId xmlns:a16="http://schemas.microsoft.com/office/drawing/2014/main" id="{F6B81CE2-EDFB-A8E7-58BB-39531DF6026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576277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List 5 ways a person could </a:t>
            </a:r>
          </a:p>
          <a:p>
            <a:pPr marL="0" indent="0" algn="ctr">
              <a:buNone/>
            </a:pPr>
            <a:r>
              <a:rPr lang="en-US" sz="3200" b="1" dirty="0">
                <a:cs typeface="Calibri"/>
              </a:rPr>
              <a:t>get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6EE409A7-CE6E-FDCB-975B-EA855DE9E59E}"/>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079136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3273845" y="1761186"/>
            <a:ext cx="5644309"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2800" b="1" dirty="0">
                <a:solidFill>
                  <a:schemeClr val="tx1"/>
                </a:solidFill>
              </a:rPr>
              <a:t>Oral sex</a:t>
            </a:r>
          </a:p>
          <a:p>
            <a:pPr marL="571500" indent="-571500">
              <a:buFont typeface="Arial" panose="020B0604020202020204" pitchFamily="34" charset="0"/>
              <a:buChar char="•"/>
            </a:pPr>
            <a:r>
              <a:rPr lang="en-US" sz="2800" b="1" dirty="0">
                <a:solidFill>
                  <a:schemeClr val="tx1"/>
                </a:solidFill>
              </a:rPr>
              <a:t>Sharing drug paraphernalia</a:t>
            </a:r>
          </a:p>
          <a:p>
            <a:pPr marL="571500" indent="-571500">
              <a:buFont typeface="Arial" panose="020B0604020202020204" pitchFamily="34" charset="0"/>
              <a:buChar char="•"/>
            </a:pPr>
            <a:r>
              <a:rPr lang="en-US" sz="2800" b="1" dirty="0">
                <a:solidFill>
                  <a:schemeClr val="tx1"/>
                </a:solidFill>
              </a:rPr>
              <a:t>Vaginal sex</a:t>
            </a:r>
          </a:p>
          <a:p>
            <a:pPr marL="571500" indent="-571500">
              <a:buFont typeface="Arial" panose="020B0604020202020204" pitchFamily="34" charset="0"/>
              <a:buChar char="•"/>
            </a:pPr>
            <a:r>
              <a:rPr lang="en-US" sz="2800" b="1" dirty="0">
                <a:solidFill>
                  <a:schemeClr val="tx1"/>
                </a:solidFill>
              </a:rPr>
              <a:t>Unsafe piercing and tattooing</a:t>
            </a:r>
          </a:p>
          <a:p>
            <a:pPr marL="571500" indent="-571500">
              <a:buFont typeface="Arial" panose="020B0604020202020204" pitchFamily="34" charset="0"/>
              <a:buChar char="•"/>
            </a:pPr>
            <a:r>
              <a:rPr lang="en-US" sz="2800" b="1" dirty="0">
                <a:solidFill>
                  <a:schemeClr val="tx1"/>
                </a:solidFill>
              </a:rPr>
              <a:t>Anal sex</a:t>
            </a:r>
          </a:p>
          <a:p>
            <a:pPr marL="571500" indent="-571500">
              <a:buFont typeface="Arial" panose="020B0604020202020204" pitchFamily="34" charset="0"/>
              <a:buChar char="•"/>
            </a:pPr>
            <a:r>
              <a:rPr lang="en-US" sz="2800" b="1" dirty="0">
                <a:solidFill>
                  <a:schemeClr val="tx1"/>
                </a:solidFill>
              </a:rPr>
              <a:t>Skin to skin contact</a:t>
            </a:r>
          </a:p>
          <a:p>
            <a:pPr marL="571500" indent="-571500">
              <a:buFont typeface="Arial" panose="020B0604020202020204" pitchFamily="34" charset="0"/>
              <a:buChar char="•"/>
            </a:pPr>
            <a:r>
              <a:rPr lang="en-US" sz="2800" b="1" dirty="0">
                <a:solidFill>
                  <a:schemeClr val="tx1"/>
                </a:solidFill>
              </a:rPr>
              <a:t>Sharing sex toys</a:t>
            </a:r>
          </a:p>
        </p:txBody>
      </p:sp>
      <p:sp>
        <p:nvSpPr>
          <p:cNvPr id="4" name="Rectangle: Rounded Corners 3">
            <a:hlinkClick r:id="rId2" action="ppaction://hlinksldjump"/>
            <a:extLst>
              <a:ext uri="{FF2B5EF4-FFF2-40B4-BE49-F238E27FC236}">
                <a16:creationId xmlns:a16="http://schemas.microsoft.com/office/drawing/2014/main" id="{D4B7B0A5-B004-9BB8-D430-40AF416A35C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722249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cs typeface="Calibri"/>
              </a:rPr>
              <a:t>When should someone be tested for STBBI</a:t>
            </a:r>
            <a:r>
              <a:rPr lang="en-CA" sz="3200" dirty="0">
                <a:cs typeface="Calibri"/>
              </a:rPr>
              <a:t>s?</a:t>
            </a:r>
            <a:endParaRPr lang="en-CA" sz="24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5079C0D-BD65-7C15-EEB0-1C0B1901B5F7}"/>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691186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4000" b="1" dirty="0">
                <a:solidFill>
                  <a:schemeClr val="tx1"/>
                </a:solidFill>
              </a:rPr>
              <a:t>With each new partner</a:t>
            </a:r>
          </a:p>
          <a:p>
            <a:pPr marL="571500" indent="-571500">
              <a:buFont typeface="Arial" panose="020B0604020202020204" pitchFamily="34" charset="0"/>
              <a:buChar char="•"/>
            </a:pPr>
            <a:r>
              <a:rPr lang="en-US" sz="4000" b="1" dirty="0">
                <a:solidFill>
                  <a:schemeClr val="tx1"/>
                </a:solidFill>
              </a:rPr>
              <a:t>After unprotected sexual contact</a:t>
            </a:r>
          </a:p>
          <a:p>
            <a:pPr marL="571500" indent="-571500">
              <a:buFont typeface="Arial" panose="020B0604020202020204" pitchFamily="34" charset="0"/>
              <a:buChar char="•"/>
            </a:pPr>
            <a:r>
              <a:rPr lang="en-US" sz="4000" b="1" dirty="0">
                <a:solidFill>
                  <a:schemeClr val="tx1"/>
                </a:solidFill>
              </a:rPr>
              <a:t>If a partner says they have an STBBI (even if either person doesn’t have symptoms)</a:t>
            </a:r>
          </a:p>
          <a:p>
            <a:pPr marL="571500" indent="-571500">
              <a:buFont typeface="Arial" panose="020B0604020202020204" pitchFamily="34" charset="0"/>
              <a:buChar char="•"/>
            </a:pPr>
            <a:r>
              <a:rPr lang="en-US" sz="4000" b="1" dirty="0">
                <a:solidFill>
                  <a:schemeClr val="tx1"/>
                </a:solidFill>
              </a:rPr>
              <a:t>After unsafe piercing, tattooing, or drug use</a:t>
            </a:r>
          </a:p>
        </p:txBody>
      </p:sp>
      <p:sp>
        <p:nvSpPr>
          <p:cNvPr id="4" name="Rectangle: Rounded Corners 3">
            <a:hlinkClick r:id="rId2" action="ppaction://hlinksldjump"/>
            <a:extLst>
              <a:ext uri="{FF2B5EF4-FFF2-40B4-BE49-F238E27FC236}">
                <a16:creationId xmlns:a16="http://schemas.microsoft.com/office/drawing/2014/main" id="{D2AC8AB5-10F2-E1BB-FD3D-FF718367445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694951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pPr algn="ctr"/>
            <a:r>
              <a:rPr lang="en-CA" sz="4400" b="1" dirty="0">
                <a:solidFill>
                  <a:schemeClr val="tx1"/>
                </a:solidFill>
                <a:ea typeface="Calibri"/>
                <a:cs typeface="Calibri"/>
              </a:rPr>
              <a:t>Miscellaneous</a:t>
            </a:r>
            <a:endParaRPr lang="en-CA" sz="2400" b="1" dirty="0">
              <a:ea typeface="Calibri"/>
              <a:cs typeface="Calibri"/>
            </a:endParaRPr>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601534"/>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7" action="ppaction://hlinksldjump"/>
            <a:extLst>
              <a:ext uri="{FF2B5EF4-FFF2-40B4-BE49-F238E27FC236}">
                <a16:creationId xmlns:a16="http://schemas.microsoft.com/office/drawing/2014/main" id="{41FF5CDF-12E8-61C0-D6D2-146B9896C848}"/>
              </a:ext>
            </a:extLst>
          </p:cNvPr>
          <p:cNvSpPr/>
          <p:nvPr/>
        </p:nvSpPr>
        <p:spPr>
          <a:xfrm>
            <a:off x="7554675" y="6153020"/>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7"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683248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Where could someone go if they wanted STBBI testing?</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59F6053-9E6A-53DA-16A2-C0DDCD366D82}"/>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549855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4000" b="1" dirty="0">
                <a:solidFill>
                  <a:schemeClr val="tx1"/>
                </a:solidFill>
              </a:rPr>
              <a:t>Their own health care provider</a:t>
            </a:r>
          </a:p>
          <a:p>
            <a:pPr marL="571500" indent="-571500">
              <a:buFont typeface="Arial" panose="020B0604020202020204" pitchFamily="34" charset="0"/>
              <a:buChar char="•"/>
            </a:pPr>
            <a:r>
              <a:rPr lang="en-US" sz="4000" b="1" dirty="0">
                <a:solidFill>
                  <a:schemeClr val="tx1"/>
                </a:solidFill>
              </a:rPr>
              <a:t>Sexual health clinic (ex: HPEPH Quick Test Clinic)</a:t>
            </a:r>
          </a:p>
          <a:p>
            <a:pPr marL="571500" indent="-571500">
              <a:buFont typeface="Arial" panose="020B0604020202020204" pitchFamily="34" charset="0"/>
              <a:buChar char="•"/>
            </a:pPr>
            <a:r>
              <a:rPr lang="en-US" sz="4000" b="1" dirty="0">
                <a:solidFill>
                  <a:schemeClr val="tx1"/>
                </a:solidFill>
              </a:rPr>
              <a:t>Walk-in clinic</a:t>
            </a:r>
          </a:p>
          <a:p>
            <a:pPr marL="571500" indent="-571500">
              <a:buFont typeface="Arial" panose="020B0604020202020204" pitchFamily="34" charset="0"/>
              <a:buChar char="•"/>
            </a:pPr>
            <a:r>
              <a:rPr lang="en-US" sz="4000" b="1" dirty="0">
                <a:solidFill>
                  <a:schemeClr val="tx1"/>
                </a:solidFill>
              </a:rPr>
              <a:t>Urgent care clinic</a:t>
            </a:r>
          </a:p>
        </p:txBody>
      </p:sp>
      <p:sp>
        <p:nvSpPr>
          <p:cNvPr id="4" name="Rectangle: Rounded Corners 3">
            <a:hlinkClick r:id="rId2" action="ppaction://hlinksldjump"/>
            <a:extLst>
              <a:ext uri="{FF2B5EF4-FFF2-40B4-BE49-F238E27FC236}">
                <a16:creationId xmlns:a16="http://schemas.microsoft.com/office/drawing/2014/main" id="{6ED2C924-DDEA-D2AE-5F50-FF70510D775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146783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ea typeface="+mn-lt"/>
                <a:cs typeface="+mn-lt"/>
              </a:rPr>
              <a:t>What age group is most commonly affected by the STBBIs chlamydia and gonorrhea?</a:t>
            </a:r>
            <a:endParaRPr lang="en-US" sz="3200" dirty="0">
              <a:ea typeface="Calibri"/>
              <a:cs typeface="Calibri"/>
            </a:endParaRPr>
          </a:p>
          <a:p>
            <a:pPr marL="0" indent="0" algn="ctr">
              <a:buNone/>
            </a:pPr>
            <a:r>
              <a:rPr lang="en-CA" sz="3200" b="1" dirty="0">
                <a:ea typeface="+mn-lt"/>
                <a:cs typeface="+mn-lt"/>
              </a:rPr>
              <a:t>(15-24 or 25-34 or 35-44)</a:t>
            </a:r>
            <a:endParaRPr lang="en-CA" sz="32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4742E86F-302B-D105-1E11-292D4BA5C529}"/>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392819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15-24 year olds have the highest rates of these reportable STBBIs</a:t>
            </a:r>
          </a:p>
        </p:txBody>
      </p:sp>
      <p:sp>
        <p:nvSpPr>
          <p:cNvPr id="4" name="Rectangle: Rounded Corners 3">
            <a:hlinkClick r:id="rId2" action="ppaction://hlinksldjump"/>
            <a:extLst>
              <a:ext uri="{FF2B5EF4-FFF2-40B4-BE49-F238E27FC236}">
                <a16:creationId xmlns:a16="http://schemas.microsoft.com/office/drawing/2014/main" id="{FC5387CA-F7E1-D898-9C0F-9BEAC885C77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099060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ea typeface="+mn-lt"/>
                <a:cs typeface="+mn-lt"/>
              </a:rPr>
              <a:t>Which bacterial STBBI is the most common?</a:t>
            </a:r>
            <a:endParaRPr lang="en-CA" sz="24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F8BDC3B6-32F1-EDA5-9BB1-12D95A77C9E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169949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6928833" y="1535045"/>
            <a:ext cx="4811475" cy="4468969"/>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Chlamydia.  </a:t>
            </a:r>
          </a:p>
          <a:p>
            <a:pPr algn="ctr"/>
            <a:r>
              <a:rPr lang="en-US" sz="3600" b="1" dirty="0">
                <a:solidFill>
                  <a:schemeClr val="tx1"/>
                </a:solidFill>
              </a:rPr>
              <a:t>Rates in HPEPH and in Ontario have dropped in the past two years. </a:t>
            </a:r>
            <a:r>
              <a:rPr lang="en-US" sz="3600" b="1">
                <a:solidFill>
                  <a:schemeClr val="tx1"/>
                </a:solidFill>
              </a:rPr>
              <a:t>HPEPH rates remain lower than the Ontario rate.</a:t>
            </a:r>
            <a:endParaRPr lang="en-US" sz="3600" b="1" dirty="0">
              <a:solidFill>
                <a:schemeClr val="tx1"/>
              </a:solidFill>
            </a:endParaRPr>
          </a:p>
        </p:txBody>
      </p:sp>
      <p:pic>
        <p:nvPicPr>
          <p:cNvPr id="4" name="Picture 3" descr="A graph with numbers and lines">
            <a:extLst>
              <a:ext uri="{FF2B5EF4-FFF2-40B4-BE49-F238E27FC236}">
                <a16:creationId xmlns:a16="http://schemas.microsoft.com/office/drawing/2014/main" id="{E34A056C-F4D3-C306-0C8F-376ED9D825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692" y="1793484"/>
            <a:ext cx="5928140" cy="3952093"/>
          </a:xfrm>
          <a:prstGeom prst="rect">
            <a:avLst/>
          </a:prstGeom>
        </p:spPr>
      </p:pic>
      <p:sp>
        <p:nvSpPr>
          <p:cNvPr id="5" name="Rectangle: Rounded Corners 4">
            <a:hlinkClick r:id="rId4" action="ppaction://hlinksldjump"/>
            <a:extLst>
              <a:ext uri="{FF2B5EF4-FFF2-40B4-BE49-F238E27FC236}">
                <a16:creationId xmlns:a16="http://schemas.microsoft.com/office/drawing/2014/main" id="{6D3E5531-D14F-0427-B30A-093AF28B197F}"/>
              </a:ext>
            </a:extLst>
          </p:cNvPr>
          <p:cNvSpPr/>
          <p:nvPr/>
        </p:nvSpPr>
        <p:spPr>
          <a:xfrm>
            <a:off x="7554675" y="6194580"/>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629244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What is the most common way to test for chlamydia or gonorrhea?</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19D564B2-C190-DA71-287F-982FA8A3B6DC}"/>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769314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Urine test</a:t>
            </a:r>
          </a:p>
        </p:txBody>
      </p:sp>
      <p:sp>
        <p:nvSpPr>
          <p:cNvPr id="4" name="Rectangle: Rounded Corners 3">
            <a:hlinkClick r:id="rId2" action="ppaction://hlinksldjump"/>
            <a:extLst>
              <a:ext uri="{FF2B5EF4-FFF2-40B4-BE49-F238E27FC236}">
                <a16:creationId xmlns:a16="http://schemas.microsoft.com/office/drawing/2014/main" id="{3F175E9B-8145-0894-DCFC-1422964F1DF5}"/>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748849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Name 3 possible symptoms </a:t>
            </a:r>
          </a:p>
          <a:p>
            <a:pPr marL="0" indent="0" algn="ctr">
              <a:buNone/>
            </a:pPr>
            <a:r>
              <a:rPr lang="en-US" sz="3200" b="1" dirty="0">
                <a:ea typeface="+mn-lt"/>
                <a:cs typeface="+mn-lt"/>
              </a:rPr>
              <a:t>of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5391BE5C-DE1E-F75B-82AC-D3CB0342BF2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591048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1655400" y="1476585"/>
            <a:ext cx="8881199" cy="4409060"/>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2800" b="1" dirty="0">
                <a:solidFill>
                  <a:schemeClr val="tx1"/>
                </a:solidFill>
              </a:rPr>
              <a:t>No symptom</a:t>
            </a:r>
          </a:p>
          <a:p>
            <a:pPr marL="571500" indent="-571500">
              <a:buFont typeface="Arial" panose="020B0604020202020204" pitchFamily="34" charset="0"/>
              <a:buChar char="•"/>
            </a:pPr>
            <a:r>
              <a:rPr lang="en-US" sz="2800" b="1" dirty="0" err="1">
                <a:solidFill>
                  <a:schemeClr val="tx1"/>
                </a:solidFill>
              </a:rPr>
              <a:t>Odour</a:t>
            </a:r>
            <a:r>
              <a:rPr lang="en-US" sz="2800" b="1" dirty="0">
                <a:solidFill>
                  <a:schemeClr val="tx1"/>
                </a:solidFill>
              </a:rPr>
              <a:t> in genital area</a:t>
            </a:r>
          </a:p>
          <a:p>
            <a:pPr marL="571500" indent="-571500">
              <a:buFont typeface="Arial" panose="020B0604020202020204" pitchFamily="34" charset="0"/>
              <a:buChar char="•"/>
            </a:pPr>
            <a:r>
              <a:rPr lang="en-US" sz="2800" b="1" dirty="0">
                <a:solidFill>
                  <a:schemeClr val="tx1"/>
                </a:solidFill>
              </a:rPr>
              <a:t>Discharge from penis or vagina</a:t>
            </a:r>
          </a:p>
          <a:p>
            <a:pPr marL="571500" indent="-571500">
              <a:buFont typeface="Arial" panose="020B0604020202020204" pitchFamily="34" charset="0"/>
              <a:buChar char="•"/>
            </a:pPr>
            <a:r>
              <a:rPr lang="en-US" sz="2800" b="1" dirty="0">
                <a:solidFill>
                  <a:schemeClr val="tx1"/>
                </a:solidFill>
              </a:rPr>
              <a:t>Itchiness around the genitals</a:t>
            </a:r>
          </a:p>
          <a:p>
            <a:pPr marL="571500" indent="-571500">
              <a:buFont typeface="Arial" panose="020B0604020202020204" pitchFamily="34" charset="0"/>
              <a:buChar char="•"/>
            </a:pPr>
            <a:r>
              <a:rPr lang="en-US" sz="2800" b="1" dirty="0">
                <a:solidFill>
                  <a:schemeClr val="tx1"/>
                </a:solidFill>
              </a:rPr>
              <a:t>Pain in groin</a:t>
            </a:r>
          </a:p>
          <a:p>
            <a:pPr marL="571500" indent="-571500">
              <a:buFont typeface="Arial" panose="020B0604020202020204" pitchFamily="34" charset="0"/>
              <a:buChar char="•"/>
            </a:pPr>
            <a:r>
              <a:rPr lang="en-US" sz="2800" b="1" dirty="0">
                <a:solidFill>
                  <a:schemeClr val="tx1"/>
                </a:solidFill>
              </a:rPr>
              <a:t>Rash</a:t>
            </a:r>
          </a:p>
          <a:p>
            <a:pPr marL="571500" indent="-571500">
              <a:buFont typeface="Arial" panose="020B0604020202020204" pitchFamily="34" charset="0"/>
              <a:buChar char="•"/>
            </a:pPr>
            <a:r>
              <a:rPr lang="en-US" sz="2800" b="1" dirty="0">
                <a:solidFill>
                  <a:schemeClr val="tx1"/>
                </a:solidFill>
              </a:rPr>
              <a:t>Swelling of genitals or in groin</a:t>
            </a:r>
          </a:p>
          <a:p>
            <a:pPr marL="571500" indent="-571500">
              <a:buFont typeface="Arial" panose="020B0604020202020204" pitchFamily="34" charset="0"/>
              <a:buChar char="•"/>
            </a:pPr>
            <a:r>
              <a:rPr lang="en-US" sz="2800" b="1" dirty="0">
                <a:solidFill>
                  <a:schemeClr val="tx1"/>
                </a:solidFill>
              </a:rPr>
              <a:t>Open sore or bumps on penis, vulva, vagina, or anus</a:t>
            </a:r>
          </a:p>
          <a:p>
            <a:pPr marL="571500" indent="-571500">
              <a:buFont typeface="Arial" panose="020B0604020202020204" pitchFamily="34" charset="0"/>
              <a:buChar char="•"/>
            </a:pPr>
            <a:r>
              <a:rPr lang="en-US" sz="2800" b="1" dirty="0">
                <a:solidFill>
                  <a:schemeClr val="tx1"/>
                </a:solidFill>
              </a:rPr>
              <a:t>Burning or tingling when you urinate</a:t>
            </a:r>
          </a:p>
        </p:txBody>
      </p:sp>
      <p:sp>
        <p:nvSpPr>
          <p:cNvPr id="4" name="Rectangle: Rounded Corners 3">
            <a:hlinkClick r:id="rId2" action="ppaction://hlinksldjump"/>
            <a:extLst>
              <a:ext uri="{FF2B5EF4-FFF2-40B4-BE49-F238E27FC236}">
                <a16:creationId xmlns:a16="http://schemas.microsoft.com/office/drawing/2014/main" id="{3437034E-CC41-4555-8EFC-795069FBDB19}"/>
              </a:ext>
            </a:extLst>
          </p:cNvPr>
          <p:cNvSpPr/>
          <p:nvPr/>
        </p:nvSpPr>
        <p:spPr>
          <a:xfrm>
            <a:off x="7554675" y="6180725"/>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732070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pPr algn="ctr"/>
            <a:r>
              <a:rPr lang="en-CA" sz="4400" b="1" dirty="0">
                <a:solidFill>
                  <a:schemeClr val="tx1"/>
                </a:solidFill>
                <a:ea typeface="Calibri"/>
                <a:cs typeface="Calibri"/>
              </a:rPr>
              <a:t>What’s up with that?</a:t>
            </a:r>
          </a:p>
        </p:txBody>
      </p:sp>
      <p:sp>
        <p:nvSpPr>
          <p:cNvPr id="4" name="Rectangle: Rounded Corners 3">
            <a:hlinkClick r:id="rId3"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4" action="ppaction://hlinksldjump"/>
            <a:extLst>
              <a:ext uri="{FF2B5EF4-FFF2-40B4-BE49-F238E27FC236}">
                <a16:creationId xmlns:a16="http://schemas.microsoft.com/office/drawing/2014/main" id="{7CABE554-DCDD-3566-9D6B-8E33837F8396}"/>
              </a:ext>
            </a:extLst>
          </p:cNvPr>
          <p:cNvSpPr/>
          <p:nvPr/>
        </p:nvSpPr>
        <p:spPr>
          <a:xfrm>
            <a:off x="7708005"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5" action="ppaction://hlinksldjump"/>
            <a:extLst>
              <a:ext uri="{FF2B5EF4-FFF2-40B4-BE49-F238E27FC236}">
                <a16:creationId xmlns:a16="http://schemas.microsoft.com/office/drawing/2014/main" id="{E929304E-9CE7-6820-4996-8BD2F881C3D0}"/>
              </a:ext>
            </a:extLst>
          </p:cNvPr>
          <p:cNvSpPr/>
          <p:nvPr/>
        </p:nvSpPr>
        <p:spPr>
          <a:xfrm>
            <a:off x="4420673" y="2537140"/>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6"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7" action="ppaction://hlinksldjump"/>
            <a:extLst>
              <a:ext uri="{FF2B5EF4-FFF2-40B4-BE49-F238E27FC236}">
                <a16:creationId xmlns:a16="http://schemas.microsoft.com/office/drawing/2014/main" id="{C21E63CB-48FC-25AF-6812-8321073B5B0A}"/>
              </a:ext>
            </a:extLst>
          </p:cNvPr>
          <p:cNvSpPr/>
          <p:nvPr/>
        </p:nvSpPr>
        <p:spPr>
          <a:xfrm>
            <a:off x="7708005"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8" action="ppaction://hlinksldjump"/>
            <a:extLst>
              <a:ext uri="{FF2B5EF4-FFF2-40B4-BE49-F238E27FC236}">
                <a16:creationId xmlns:a16="http://schemas.microsoft.com/office/drawing/2014/main" id="{896C2EF1-E8CD-E872-1D78-672CFAA4F4A1}"/>
              </a:ext>
            </a:extLst>
          </p:cNvPr>
          <p:cNvSpPr/>
          <p:nvPr/>
        </p:nvSpPr>
        <p:spPr>
          <a:xfrm>
            <a:off x="7554675" y="6139167"/>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8"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905872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r>
              <a:rPr lang="en-US" sz="3200" b="1" dirty="0">
                <a:ea typeface="+mn-lt"/>
                <a:cs typeface="+mn-lt"/>
              </a:rPr>
              <a:t>A person can get more </a:t>
            </a:r>
          </a:p>
          <a:p>
            <a:pPr marL="0" indent="0" algn="ctr">
              <a:buNone/>
            </a:pPr>
            <a:r>
              <a:rPr lang="en-US" sz="3200" b="1" dirty="0">
                <a:ea typeface="+mn-lt"/>
                <a:cs typeface="+mn-lt"/>
              </a:rPr>
              <a:t>than one STBBI at a time</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5456DBCE-049A-F8C2-692C-5B7B2B401EA5}"/>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113696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True</a:t>
            </a:r>
          </a:p>
        </p:txBody>
      </p:sp>
      <p:sp>
        <p:nvSpPr>
          <p:cNvPr id="4" name="Rectangle: Rounded Corners 3">
            <a:hlinkClick r:id="rId2" action="ppaction://hlinksldjump"/>
            <a:extLst>
              <a:ext uri="{FF2B5EF4-FFF2-40B4-BE49-F238E27FC236}">
                <a16:creationId xmlns:a16="http://schemas.microsoft.com/office/drawing/2014/main" id="{5F29D74B-14C5-E1F8-F29B-3AE2F713624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5975645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endParaRPr lang="en-US" sz="3200" b="1" dirty="0">
              <a:ea typeface="+mn-lt"/>
              <a:cs typeface="+mn-lt"/>
            </a:endParaRPr>
          </a:p>
          <a:p>
            <a:pPr marL="0" indent="0" algn="ctr">
              <a:buNone/>
            </a:pPr>
            <a:r>
              <a:rPr lang="en-US" sz="3200" b="1" dirty="0">
                <a:ea typeface="+mn-lt"/>
                <a:cs typeface="+mn-lt"/>
              </a:rPr>
              <a:t>It is normal to have some vaginal discharge</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41B60FCE-8A93-BA84-814E-81E2C03B6F0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016181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True.</a:t>
            </a:r>
          </a:p>
          <a:p>
            <a:pPr algn="ctr"/>
            <a:r>
              <a:rPr lang="en-US" sz="3200" b="1" dirty="0">
                <a:solidFill>
                  <a:schemeClr val="tx1"/>
                </a:solidFill>
              </a:rPr>
              <a:t>The vagina cleanses itself by producing clear to milky white discharge, which can change during the menstrual cycle. If the discharge becomes foul smelling, is increased, or has an abnormal </a:t>
            </a:r>
            <a:r>
              <a:rPr lang="en-US" sz="3200" b="1" dirty="0" err="1">
                <a:solidFill>
                  <a:schemeClr val="tx1"/>
                </a:solidFill>
              </a:rPr>
              <a:t>colour</a:t>
            </a:r>
            <a:r>
              <a:rPr lang="en-US" sz="3200" b="1" dirty="0">
                <a:solidFill>
                  <a:schemeClr val="tx1"/>
                </a:solidFill>
              </a:rPr>
              <a:t> or consistency, a health care provider should rule out STBBIs.</a:t>
            </a:r>
          </a:p>
        </p:txBody>
      </p:sp>
      <p:sp>
        <p:nvSpPr>
          <p:cNvPr id="4" name="Rectangle: Rounded Corners 3">
            <a:hlinkClick r:id="rId2" action="ppaction://hlinksldjump"/>
            <a:extLst>
              <a:ext uri="{FF2B5EF4-FFF2-40B4-BE49-F238E27FC236}">
                <a16:creationId xmlns:a16="http://schemas.microsoft.com/office/drawing/2014/main" id="{A4D93466-56CC-F74A-B433-695CAF6BC873}"/>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910112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t>What</a:t>
            </a:r>
            <a:r>
              <a:rPr lang="en-CA" sz="3200" b="1" dirty="0">
                <a:ea typeface="+mn-lt"/>
                <a:cs typeface="+mn-lt"/>
              </a:rPr>
              <a:t> is the most common symptom </a:t>
            </a:r>
            <a:endParaRPr lang="en-CA" sz="2400" dirty="0"/>
          </a:p>
          <a:p>
            <a:pPr marL="0" indent="0" algn="ctr">
              <a:buNone/>
            </a:pPr>
            <a:r>
              <a:rPr lang="en-CA" sz="3200" b="1" dirty="0">
                <a:ea typeface="+mn-lt"/>
                <a:cs typeface="+mn-lt"/>
              </a:rPr>
              <a:t>of an STBBI?</a:t>
            </a:r>
            <a:endParaRPr lang="en-CA" sz="24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6C6048DC-6E6E-B268-FE3F-33858A6E9A2E}"/>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627918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 symptom at all</a:t>
            </a:r>
          </a:p>
        </p:txBody>
      </p:sp>
      <p:sp>
        <p:nvSpPr>
          <p:cNvPr id="4" name="Rectangle: Rounded Corners 3">
            <a:hlinkClick r:id="rId2" action="ppaction://hlinksldjump"/>
            <a:extLst>
              <a:ext uri="{FF2B5EF4-FFF2-40B4-BE49-F238E27FC236}">
                <a16:creationId xmlns:a16="http://schemas.microsoft.com/office/drawing/2014/main" id="{2AB737D0-93BB-9613-36FB-57033EA50A95}"/>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3184823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True or false:</a:t>
            </a:r>
          </a:p>
          <a:p>
            <a:pPr marL="0" indent="0" algn="ctr">
              <a:buNone/>
            </a:pPr>
            <a:r>
              <a:rPr lang="en-US" sz="3200" b="1" dirty="0"/>
              <a:t>A person cannot get an STBBI </a:t>
            </a:r>
          </a:p>
          <a:p>
            <a:pPr marL="0" indent="0" algn="ctr">
              <a:buNone/>
            </a:pPr>
            <a:r>
              <a:rPr lang="en-US" sz="3200" b="1" dirty="0"/>
              <a:t>the first time they have sex</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C28C4FEA-5523-12BA-1A44-309F7101952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724797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p:txBody>
      </p:sp>
      <p:sp>
        <p:nvSpPr>
          <p:cNvPr id="4" name="Rectangle: Rounded Corners 3">
            <a:hlinkClick r:id="rId2" action="ppaction://hlinksldjump"/>
            <a:extLst>
              <a:ext uri="{FF2B5EF4-FFF2-40B4-BE49-F238E27FC236}">
                <a16:creationId xmlns:a16="http://schemas.microsoft.com/office/drawing/2014/main" id="{307E0887-37C5-49EC-1476-760772F1D0EB}"/>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9177276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True or false:</a:t>
            </a:r>
          </a:p>
          <a:p>
            <a:pPr marL="0" indent="0" algn="ctr">
              <a:buNone/>
            </a:pPr>
            <a:r>
              <a:rPr lang="en-US" sz="3200" b="1" dirty="0"/>
              <a:t>A person who has only given and received oral sex cannot have an STBBI</a:t>
            </a:r>
          </a:p>
          <a:p>
            <a:pPr marL="0" indent="0" algn="ctr">
              <a:buNone/>
            </a:pPr>
            <a:endParaRPr lang="en-US" sz="3200" b="1"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301D49F4-57E8-F67D-613D-D06F09104A19}"/>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764954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p:txBody>
      </p:sp>
      <p:sp>
        <p:nvSpPr>
          <p:cNvPr id="4" name="Rectangle: Rounded Corners 3">
            <a:hlinkClick r:id="rId2" action="ppaction://hlinksldjump"/>
            <a:extLst>
              <a:ext uri="{FF2B5EF4-FFF2-40B4-BE49-F238E27FC236}">
                <a16:creationId xmlns:a16="http://schemas.microsoft.com/office/drawing/2014/main" id="{11A45684-23F2-2AD2-E083-21DCBB47AFC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93977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pPr algn="ctr"/>
            <a:r>
              <a:rPr lang="en-US" sz="4400" b="1" dirty="0">
                <a:solidFill>
                  <a:schemeClr val="tx1"/>
                </a:solidFill>
                <a:ea typeface="Calibri"/>
                <a:cs typeface="Calibri"/>
              </a:rPr>
              <a:t>End result</a:t>
            </a:r>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601534"/>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7" action="ppaction://hlinksldjump"/>
            <a:extLst>
              <a:ext uri="{FF2B5EF4-FFF2-40B4-BE49-F238E27FC236}">
                <a16:creationId xmlns:a16="http://schemas.microsoft.com/office/drawing/2014/main" id="{7C737F9A-82A0-633E-F7B3-FC5C5D978D66}"/>
              </a:ext>
            </a:extLst>
          </p:cNvPr>
          <p:cNvSpPr/>
          <p:nvPr/>
        </p:nvSpPr>
        <p:spPr>
          <a:xfrm>
            <a:off x="7554675" y="6139157"/>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7"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50521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True or false?</a:t>
            </a:r>
          </a:p>
          <a:p>
            <a:pPr marL="0" indent="0" algn="ctr">
              <a:buNone/>
            </a:pPr>
            <a:r>
              <a:rPr lang="en-US" sz="3200" b="1" dirty="0"/>
              <a:t>All STBBIs can be cured easily</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3D5A2C38-CB5F-7B05-B923-896BC8546CB2}"/>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4183571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a:p>
            <a:pPr algn="ctr"/>
            <a:r>
              <a:rPr lang="en-US" sz="4000" b="1" dirty="0">
                <a:solidFill>
                  <a:schemeClr val="tx1"/>
                </a:solidFill>
              </a:rPr>
              <a:t>Some STBBIs are easily cured with antibiotics, </a:t>
            </a:r>
          </a:p>
          <a:p>
            <a:pPr algn="ctr"/>
            <a:r>
              <a:rPr lang="en-US" sz="4000" b="1" dirty="0">
                <a:solidFill>
                  <a:schemeClr val="tx1"/>
                </a:solidFill>
              </a:rPr>
              <a:t>but others cannot be cured because they are viruses, so they can only be managed, treating the symptoms but not the infection.</a:t>
            </a:r>
          </a:p>
        </p:txBody>
      </p:sp>
      <p:sp>
        <p:nvSpPr>
          <p:cNvPr id="4" name="Rectangle: Rounded Corners 3">
            <a:hlinkClick r:id="rId2" action="ppaction://hlinksldjump"/>
            <a:extLst>
              <a:ext uri="{FF2B5EF4-FFF2-40B4-BE49-F238E27FC236}">
                <a16:creationId xmlns:a16="http://schemas.microsoft.com/office/drawing/2014/main" id="{F7921A0F-C33F-AE8E-0FAD-EC7D41E89861}"/>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8370686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ea typeface="+mn-lt"/>
                <a:cs typeface="+mn-lt"/>
              </a:rPr>
              <a:t>True or false?</a:t>
            </a:r>
            <a:endParaRPr lang="en-US" sz="3200" dirty="0">
              <a:cs typeface="Calibri"/>
            </a:endParaRPr>
          </a:p>
          <a:p>
            <a:pPr marL="0" indent="0" algn="ctr">
              <a:buNone/>
            </a:pPr>
            <a:r>
              <a:rPr lang="en-CA" sz="3200" b="1" dirty="0">
                <a:ea typeface="+mn-lt"/>
                <a:cs typeface="+mn-lt"/>
              </a:rPr>
              <a:t>Most STBBIs go away on their own without </a:t>
            </a:r>
            <a:endParaRPr lang="en-CA" sz="3200" dirty="0">
              <a:ea typeface="+mn-lt"/>
              <a:cs typeface="+mn-lt"/>
            </a:endParaRPr>
          </a:p>
          <a:p>
            <a:pPr marL="0" indent="0" algn="ctr">
              <a:buNone/>
            </a:pPr>
            <a:r>
              <a:rPr lang="en-CA" sz="3200" b="1" dirty="0">
                <a:ea typeface="+mn-lt"/>
                <a:cs typeface="+mn-lt"/>
              </a:rPr>
              <a:t>treatment if people wait long enough.</a:t>
            </a:r>
            <a:endParaRPr lang="en-CA" sz="3200" dirty="0">
              <a:cs typeface="Calibri"/>
            </a:endParaRP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822A0168-8736-24EC-55C3-CB0B54D7E5BC}"/>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5023224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a:p>
            <a:pPr algn="ctr"/>
            <a:r>
              <a:rPr lang="en-US" sz="4000" b="1" dirty="0">
                <a:solidFill>
                  <a:schemeClr val="tx1"/>
                </a:solidFill>
              </a:rPr>
              <a:t>Any suspicion of an STBBI must be assessed by a health care provider. Symptoms could go away while the infection stays and causes further problems.</a:t>
            </a:r>
          </a:p>
        </p:txBody>
      </p:sp>
      <p:sp>
        <p:nvSpPr>
          <p:cNvPr id="4" name="Rectangle: Rounded Corners 3">
            <a:hlinkClick r:id="rId2" action="ppaction://hlinksldjump"/>
            <a:extLst>
              <a:ext uri="{FF2B5EF4-FFF2-40B4-BE49-F238E27FC236}">
                <a16:creationId xmlns:a16="http://schemas.microsoft.com/office/drawing/2014/main" id="{C12113AC-FCC5-4CA0-F3DF-0E055EB3F9C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036815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r>
              <a:rPr lang="en-US" sz="3200" b="1" dirty="0">
                <a:ea typeface="+mn-lt"/>
                <a:cs typeface="+mn-lt"/>
              </a:rPr>
              <a:t>A person can transmit herpes (HSV) without having symptoms.</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C143A070-7280-F063-3949-E3F7FA75B1C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4800775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True.</a:t>
            </a:r>
            <a:br>
              <a:rPr lang="en-US" sz="4000" b="1" dirty="0">
                <a:solidFill>
                  <a:schemeClr val="tx1"/>
                </a:solidFill>
              </a:rPr>
            </a:br>
            <a:r>
              <a:rPr lang="en-US" sz="4000" b="1" dirty="0">
                <a:solidFill>
                  <a:schemeClr val="tx1"/>
                </a:solidFill>
              </a:rPr>
              <a:t>“Up to 70% of genital HSV-2 infections are transmitted when people are not having any symptoms or lesions.”</a:t>
            </a:r>
          </a:p>
          <a:p>
            <a:pPr algn="ctr"/>
            <a:r>
              <a:rPr lang="en-US" sz="1400" b="1" dirty="0">
                <a:solidFill>
                  <a:schemeClr val="tx1"/>
                </a:solidFill>
              </a:rPr>
              <a:t>Reference:</a:t>
            </a:r>
          </a:p>
          <a:p>
            <a:pPr algn="ctr"/>
            <a:r>
              <a:rPr lang="en-US" sz="1400" b="1" dirty="0">
                <a:solidFill>
                  <a:schemeClr val="tx1"/>
                </a:solidFill>
              </a:rPr>
              <a:t>The Society of Obstetricians and </a:t>
            </a:r>
            <a:r>
              <a:rPr lang="en-US" sz="1400" b="1" dirty="0" err="1">
                <a:solidFill>
                  <a:schemeClr val="tx1"/>
                </a:solidFill>
              </a:rPr>
              <a:t>Gynaecologists</a:t>
            </a:r>
            <a:r>
              <a:rPr lang="en-US" sz="1400" b="1" dirty="0">
                <a:solidFill>
                  <a:schemeClr val="tx1"/>
                </a:solidFill>
              </a:rPr>
              <a:t> of Canada. Sex &amp; U, STIs [cited 2019 September 4]. Available from: https://www.sexandu.ca/stis/herpes/</a:t>
            </a:r>
          </a:p>
        </p:txBody>
      </p:sp>
      <p:sp>
        <p:nvSpPr>
          <p:cNvPr id="4" name="Rectangle: Rounded Corners 3">
            <a:hlinkClick r:id="rId2" action="ppaction://hlinksldjump"/>
            <a:extLst>
              <a:ext uri="{FF2B5EF4-FFF2-40B4-BE49-F238E27FC236}">
                <a16:creationId xmlns:a16="http://schemas.microsoft.com/office/drawing/2014/main" id="{6BD69695-8F92-3F88-99DC-F1069EA1267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9189849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r>
              <a:rPr lang="en-US" sz="3200" b="1" dirty="0">
                <a:ea typeface="+mn-lt"/>
                <a:cs typeface="+mn-lt"/>
              </a:rPr>
              <a:t>A person who has been treated for chlamydia cannot get chlamydia again.</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13C6F837-B08B-D301-F570-CBF5D5F45A8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348872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a:p>
            <a:pPr algn="ctr"/>
            <a:r>
              <a:rPr lang="en-US" sz="4000" b="1" dirty="0">
                <a:solidFill>
                  <a:schemeClr val="tx1"/>
                </a:solidFill>
              </a:rPr>
              <a:t>Even though someone has been treated for chlamydia, they can get chlamydia again, if exposed in the future.</a:t>
            </a:r>
          </a:p>
        </p:txBody>
      </p:sp>
      <p:sp>
        <p:nvSpPr>
          <p:cNvPr id="4" name="Rectangle: Rounded Corners 3">
            <a:hlinkClick r:id="rId2" action="ppaction://hlinksldjump"/>
            <a:extLst>
              <a:ext uri="{FF2B5EF4-FFF2-40B4-BE49-F238E27FC236}">
                <a16:creationId xmlns:a16="http://schemas.microsoft.com/office/drawing/2014/main" id="{59A6BCBD-CE04-D0E9-8DED-E9E7DE7B865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777384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Name 2 possible health consequences </a:t>
            </a:r>
          </a:p>
          <a:p>
            <a:pPr marL="0" indent="0" algn="ctr">
              <a:buNone/>
            </a:pPr>
            <a:r>
              <a:rPr lang="en-US" sz="3200" b="1" dirty="0">
                <a:ea typeface="+mn-lt"/>
                <a:cs typeface="+mn-lt"/>
              </a:rPr>
              <a:t>of untreated STBBIs.</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D185F268-602D-FBBB-D7E6-4594B965FD07}"/>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312626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3200" b="1" dirty="0">
                <a:solidFill>
                  <a:schemeClr val="tx1"/>
                </a:solidFill>
              </a:rPr>
              <a:t>Sterility and infertility (which means being unable to have children)</a:t>
            </a:r>
          </a:p>
          <a:p>
            <a:pPr marL="571500" indent="-571500">
              <a:buFont typeface="Arial" panose="020B0604020202020204" pitchFamily="34" charset="0"/>
              <a:buChar char="•"/>
            </a:pPr>
            <a:r>
              <a:rPr lang="en-US" sz="3200" b="1" dirty="0">
                <a:solidFill>
                  <a:schemeClr val="tx1"/>
                </a:solidFill>
              </a:rPr>
              <a:t>Chronic pain</a:t>
            </a:r>
          </a:p>
          <a:p>
            <a:pPr marL="571500" indent="-571500">
              <a:buFont typeface="Arial" panose="020B0604020202020204" pitchFamily="34" charset="0"/>
              <a:buChar char="•"/>
            </a:pPr>
            <a:r>
              <a:rPr lang="en-US" sz="3200" b="1" dirty="0">
                <a:solidFill>
                  <a:schemeClr val="tx1"/>
                </a:solidFill>
              </a:rPr>
              <a:t>Cervical cancer</a:t>
            </a:r>
          </a:p>
          <a:p>
            <a:pPr marL="571500" indent="-571500">
              <a:buFont typeface="Arial" panose="020B0604020202020204" pitchFamily="34" charset="0"/>
              <a:buChar char="•"/>
            </a:pPr>
            <a:r>
              <a:rPr lang="en-US" sz="3200" b="1" dirty="0">
                <a:solidFill>
                  <a:schemeClr val="tx1"/>
                </a:solidFill>
              </a:rPr>
              <a:t>Infection risk to newborns</a:t>
            </a:r>
          </a:p>
          <a:p>
            <a:pPr marL="571500" indent="-571500">
              <a:buFont typeface="Arial" panose="020B0604020202020204" pitchFamily="34" charset="0"/>
              <a:buChar char="•"/>
            </a:pPr>
            <a:r>
              <a:rPr lang="en-US" sz="3200" b="1" dirty="0">
                <a:solidFill>
                  <a:schemeClr val="tx1"/>
                </a:solidFill>
              </a:rPr>
              <a:t>Death</a:t>
            </a:r>
          </a:p>
        </p:txBody>
      </p:sp>
      <p:sp>
        <p:nvSpPr>
          <p:cNvPr id="4" name="Rectangle: Rounded Corners 3">
            <a:hlinkClick r:id="rId2" action="ppaction://hlinksldjump"/>
            <a:extLst>
              <a:ext uri="{FF2B5EF4-FFF2-40B4-BE49-F238E27FC236}">
                <a16:creationId xmlns:a16="http://schemas.microsoft.com/office/drawing/2014/main" id="{211242B1-5698-60AB-F64B-FBA90C699D5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0606926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a:xfrm>
            <a:off x="3825025" y="987425"/>
            <a:ext cx="7530363" cy="4873625"/>
          </a:xfrm>
        </p:spPr>
        <p:txBody>
          <a:bodyPr>
            <a:normAutofit fontScale="85000" lnSpcReduction="20000"/>
          </a:bodyPr>
          <a:lstStyle/>
          <a:p>
            <a:pPr marL="0" indent="0">
              <a:buNone/>
            </a:pPr>
            <a:r>
              <a:rPr lang="en-CA" sz="4300" b="1" dirty="0"/>
              <a:t>Recommended websites</a:t>
            </a:r>
          </a:p>
          <a:p>
            <a:pPr>
              <a:lnSpc>
                <a:spcPct val="120000"/>
              </a:lnSpc>
            </a:pPr>
            <a:r>
              <a:rPr lang="en-US" sz="4000" dirty="0"/>
              <a:t>The Society of Obstetricians and </a:t>
            </a:r>
            <a:r>
              <a:rPr lang="en-US" sz="4000" dirty="0" err="1"/>
              <a:t>Gynaecologists</a:t>
            </a:r>
            <a:r>
              <a:rPr lang="en-US" sz="4000" dirty="0"/>
              <a:t> of Canada (SOGC)</a:t>
            </a:r>
            <a:br>
              <a:rPr lang="en-US" sz="4000" dirty="0"/>
            </a:br>
            <a:r>
              <a:rPr lang="en-US" sz="4000" dirty="0">
                <a:hlinkClick r:id="rId2"/>
              </a:rPr>
              <a:t>www.sexandu.ca</a:t>
            </a:r>
            <a:endParaRPr lang="en-US" sz="4000" dirty="0"/>
          </a:p>
          <a:p>
            <a:pPr>
              <a:lnSpc>
                <a:spcPct val="120000"/>
              </a:lnSpc>
            </a:pPr>
            <a:r>
              <a:rPr lang="en-US" sz="4000" dirty="0"/>
              <a:t>Kids Help Phone</a:t>
            </a:r>
            <a:br>
              <a:rPr lang="en-US" sz="4000" dirty="0"/>
            </a:br>
            <a:r>
              <a:rPr lang="en-US" sz="4000" dirty="0">
                <a:hlinkClick r:id="rId3"/>
              </a:rPr>
              <a:t>www.kidshelpphone.ca</a:t>
            </a:r>
            <a:endParaRPr lang="en-US" sz="4000" dirty="0"/>
          </a:p>
          <a:p>
            <a:pPr>
              <a:lnSpc>
                <a:spcPct val="120000"/>
              </a:lnSpc>
            </a:pPr>
            <a:r>
              <a:rPr lang="en-US" sz="4000" dirty="0"/>
              <a:t>HPE Public Health</a:t>
            </a:r>
            <a:br>
              <a:rPr lang="en-US" sz="4000" dirty="0"/>
            </a:br>
            <a:r>
              <a:rPr lang="en-US" sz="4000" dirty="0">
                <a:hlinkClick r:id="rId4"/>
              </a:rPr>
              <a:t>hpePublicHealth.ca</a:t>
            </a:r>
            <a:endParaRPr lang="en-US" sz="4000" dirty="0"/>
          </a:p>
        </p:txBody>
      </p:sp>
    </p:spTree>
    <p:extLst>
      <p:ext uri="{BB962C8B-B14F-4D97-AF65-F5344CB8AC3E}">
        <p14:creationId xmlns:p14="http://schemas.microsoft.com/office/powerpoint/2010/main" val="99656853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a:xfrm>
            <a:off x="3825025" y="987425"/>
            <a:ext cx="7530363" cy="4873625"/>
          </a:xfrm>
        </p:spPr>
        <p:txBody>
          <a:bodyPr>
            <a:normAutofit fontScale="92500" lnSpcReduction="20000"/>
          </a:bodyPr>
          <a:lstStyle/>
          <a:p>
            <a:pPr marL="0" indent="0">
              <a:buNone/>
            </a:pPr>
            <a:r>
              <a:rPr lang="en-CA" sz="4300" b="1" dirty="0"/>
              <a:t>Sources of support</a:t>
            </a:r>
          </a:p>
          <a:p>
            <a:r>
              <a:rPr lang="en-US" sz="4000" dirty="0"/>
              <a:t>Parent/guardian</a:t>
            </a:r>
          </a:p>
          <a:p>
            <a:r>
              <a:rPr lang="en-US" sz="4000" dirty="0"/>
              <a:t>Adolescent care worker/youth worker</a:t>
            </a:r>
          </a:p>
          <a:p>
            <a:r>
              <a:rPr lang="en-US" sz="4000" dirty="0"/>
              <a:t>Teacher</a:t>
            </a:r>
          </a:p>
          <a:p>
            <a:r>
              <a:rPr lang="en-US" sz="4000" dirty="0"/>
              <a:t>Guidance counselor </a:t>
            </a:r>
            <a:br>
              <a:rPr lang="en-US" sz="4000" dirty="0"/>
            </a:br>
            <a:r>
              <a:rPr lang="en-US" sz="4000" dirty="0"/>
              <a:t>(student services)</a:t>
            </a:r>
          </a:p>
          <a:p>
            <a:r>
              <a:rPr lang="en-US" sz="4000" dirty="0"/>
              <a:t>Health care provider </a:t>
            </a:r>
          </a:p>
          <a:p>
            <a:r>
              <a:rPr lang="en-US" sz="4000" dirty="0"/>
              <a:t>HPE Public Health </a:t>
            </a:r>
          </a:p>
        </p:txBody>
      </p:sp>
    </p:spTree>
    <p:extLst>
      <p:ext uri="{BB962C8B-B14F-4D97-AF65-F5344CB8AC3E}">
        <p14:creationId xmlns:p14="http://schemas.microsoft.com/office/powerpoint/2010/main" val="200219290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a:xfrm>
            <a:off x="5499279" y="167425"/>
            <a:ext cx="6465193" cy="6478073"/>
          </a:xfrm>
        </p:spPr>
        <p:txBody>
          <a:bodyPr>
            <a:normAutofit fontScale="85000" lnSpcReduction="20000"/>
          </a:bodyPr>
          <a:lstStyle/>
          <a:p>
            <a:pPr marL="0" indent="0">
              <a:buNone/>
            </a:pPr>
            <a:r>
              <a:rPr lang="en-CA" sz="4300" b="1" dirty="0"/>
              <a:t>School health clinics</a:t>
            </a:r>
          </a:p>
          <a:p>
            <a:pPr algn="l">
              <a:lnSpc>
                <a:spcPct val="120000"/>
              </a:lnSpc>
              <a:spcBef>
                <a:spcPts val="0"/>
              </a:spcBef>
              <a:buFont typeface="Arial" panose="020B0604020202020204" pitchFamily="34" charset="0"/>
              <a:buChar char="•"/>
            </a:pPr>
            <a:r>
              <a:rPr lang="en-US" sz="3100" b="0" i="0" dirty="0">
                <a:solidFill>
                  <a:srgbClr val="0A0A0A"/>
                </a:solidFill>
                <a:effectLst/>
              </a:rPr>
              <a:t>Birth control and condoms</a:t>
            </a:r>
          </a:p>
          <a:p>
            <a:pPr algn="l">
              <a:lnSpc>
                <a:spcPct val="120000"/>
              </a:lnSpc>
              <a:spcBef>
                <a:spcPts val="0"/>
              </a:spcBef>
              <a:buFont typeface="Arial" panose="020B0604020202020204" pitchFamily="34" charset="0"/>
              <a:buChar char="•"/>
            </a:pPr>
            <a:r>
              <a:rPr lang="en-US" sz="3100" b="0" i="0" dirty="0">
                <a:solidFill>
                  <a:srgbClr val="0A0A0A"/>
                </a:solidFill>
                <a:effectLst/>
              </a:rPr>
              <a:t>Emergency contraceptives</a:t>
            </a:r>
          </a:p>
          <a:p>
            <a:pPr algn="l">
              <a:lnSpc>
                <a:spcPct val="120000"/>
              </a:lnSpc>
              <a:spcBef>
                <a:spcPts val="0"/>
              </a:spcBef>
              <a:buFont typeface="Arial" panose="020B0604020202020204" pitchFamily="34" charset="0"/>
              <a:buChar char="•"/>
            </a:pPr>
            <a:r>
              <a:rPr lang="en-US" sz="3100" b="0" i="0" dirty="0">
                <a:solidFill>
                  <a:srgbClr val="0A0A0A"/>
                </a:solidFill>
                <a:effectLst/>
              </a:rPr>
              <a:t>Pregnancy or STI testing</a:t>
            </a:r>
          </a:p>
          <a:p>
            <a:pPr algn="l">
              <a:lnSpc>
                <a:spcPct val="120000"/>
              </a:lnSpc>
              <a:spcBef>
                <a:spcPts val="0"/>
              </a:spcBef>
              <a:buFont typeface="Arial" panose="020B0604020202020204" pitchFamily="34" charset="0"/>
              <a:buChar char="•"/>
            </a:pPr>
            <a:r>
              <a:rPr lang="en-US" sz="3100" b="0" i="0" dirty="0">
                <a:solidFill>
                  <a:srgbClr val="0A0A0A"/>
                </a:solidFill>
                <a:effectLst/>
              </a:rPr>
              <a:t>Naloxone kits and other resources for substance use</a:t>
            </a:r>
          </a:p>
          <a:p>
            <a:pPr algn="l">
              <a:lnSpc>
                <a:spcPct val="120000"/>
              </a:lnSpc>
              <a:spcBef>
                <a:spcPts val="0"/>
              </a:spcBef>
              <a:buFont typeface="Arial" panose="020B0604020202020204" pitchFamily="34" charset="0"/>
              <a:buChar char="•"/>
            </a:pPr>
            <a:r>
              <a:rPr lang="en-US" sz="3100" b="0" i="0" dirty="0">
                <a:solidFill>
                  <a:srgbClr val="0A0A0A"/>
                </a:solidFill>
                <a:effectLst/>
              </a:rPr>
              <a:t>Quit or cut down smoking or vaping</a:t>
            </a:r>
          </a:p>
          <a:p>
            <a:pPr algn="l">
              <a:lnSpc>
                <a:spcPct val="120000"/>
              </a:lnSpc>
              <a:spcBef>
                <a:spcPts val="0"/>
              </a:spcBef>
              <a:buFont typeface="Arial" panose="020B0604020202020204" pitchFamily="34" charset="0"/>
              <a:buChar char="•"/>
            </a:pPr>
            <a:r>
              <a:rPr lang="en-US" sz="3100" b="0" i="0" dirty="0">
                <a:solidFill>
                  <a:srgbClr val="0A0A0A"/>
                </a:solidFill>
                <a:effectLst/>
              </a:rPr>
              <a:t>Mental health support</a:t>
            </a:r>
          </a:p>
          <a:p>
            <a:pPr algn="l">
              <a:lnSpc>
                <a:spcPct val="120000"/>
              </a:lnSpc>
              <a:spcBef>
                <a:spcPts val="0"/>
              </a:spcBef>
              <a:buFont typeface="Arial" panose="020B0604020202020204" pitchFamily="34" charset="0"/>
              <a:buChar char="•"/>
            </a:pPr>
            <a:r>
              <a:rPr lang="en-US" sz="3100" b="0" i="0" dirty="0">
                <a:solidFill>
                  <a:srgbClr val="0A0A0A"/>
                </a:solidFill>
                <a:effectLst/>
              </a:rPr>
              <a:t>Counselling or referrals for:</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Healthy relationships</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Immunization</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Oral health</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Violence &amp; bullying</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Healthy eating</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Physical activity</a:t>
            </a:r>
          </a:p>
        </p:txBody>
      </p:sp>
    </p:spTree>
    <p:extLst>
      <p:ext uri="{BB962C8B-B14F-4D97-AF65-F5344CB8AC3E}">
        <p14:creationId xmlns:p14="http://schemas.microsoft.com/office/powerpoint/2010/main" val="426309213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1889426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532828" y="743974"/>
            <a:ext cx="8347586" cy="5370052"/>
          </a:xfrm>
        </p:spPr>
        <p:txBody>
          <a:bodyPr>
            <a:normAutofit fontScale="25000" lnSpcReduction="20000"/>
          </a:bodyPr>
          <a:lstStyle/>
          <a:p>
            <a:pPr marL="0" indent="0" algn="ctr">
              <a:buNone/>
            </a:pPr>
            <a:r>
              <a:rPr lang="en-CA" sz="16000" b="1" dirty="0"/>
              <a:t>References - STBBIs</a:t>
            </a: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nSpc>
                <a:spcPct val="120000"/>
              </a:lnSpc>
              <a:buFont typeface="+mj-lt"/>
              <a:buAutoNum type="arabicPeriod"/>
            </a:pPr>
            <a:r>
              <a:rPr lang="en-US" sz="8000" u="none" strike="noStrike" kern="1200" dirty="0">
                <a:solidFill>
                  <a:srgbClr val="000000"/>
                </a:solidFill>
                <a:effectLst/>
              </a:rPr>
              <a:t>Sex Information and Education Council of Canada. Sexual health education in the schools: questions &amp; answers updated 2015 Ontario edition [Internet].</a:t>
            </a:r>
            <a:r>
              <a:rPr lang="en-US" sz="8000" i="1" u="none" strike="noStrike" kern="1200" dirty="0">
                <a:solidFill>
                  <a:srgbClr val="000000"/>
                </a:solidFill>
                <a:effectLst/>
              </a:rPr>
              <a:t> </a:t>
            </a:r>
            <a:r>
              <a:rPr lang="en-US" sz="8000" u="none" strike="noStrike" kern="1200" dirty="0">
                <a:solidFill>
                  <a:srgbClr val="000000"/>
                </a:solidFill>
                <a:effectLst/>
              </a:rPr>
              <a:t>Toronto, ON: Sex Information and Education Council of Canada; 2015 [cited 2022 Jul 14]. Available from</a:t>
            </a:r>
            <a:r>
              <a:rPr lang="en-CA" sz="8000" u="none" strike="noStrike" kern="1200" dirty="0">
                <a:solidFill>
                  <a:srgbClr val="000000"/>
                </a:solidFill>
                <a:effectLst/>
              </a:rPr>
              <a:t>: </a:t>
            </a:r>
            <a:r>
              <a:rPr lang="en-CA" sz="8000" u="none" strike="noStrike" kern="1200" dirty="0">
                <a:solidFill>
                  <a:srgbClr val="0563C1"/>
                </a:solidFill>
                <a:effectLst/>
                <a:hlinkClick r:id="rId2"/>
              </a:rPr>
              <a:t>http://sieccan.org/wp-content/uploads/2018/05/SIECCAN-QA-Sexual-health-education-in-the-schools-2015-Ontario.pdf</a:t>
            </a:r>
            <a:endParaRPr lang="en-CA" sz="8000" u="none" strike="noStrike" dirty="0">
              <a:effectLst/>
            </a:endParaRPr>
          </a:p>
          <a:p>
            <a:pPr marL="228600" indent="-228600">
              <a:lnSpc>
                <a:spcPct val="120000"/>
              </a:lnSpc>
              <a:buFont typeface="+mj-lt"/>
              <a:buAutoNum type="arabicPeriod"/>
            </a:pPr>
            <a:endParaRPr lang="en-CA" sz="8000" u="none" strike="noStrike" dirty="0">
              <a:effectLst/>
            </a:endParaRPr>
          </a:p>
          <a:p>
            <a:pPr marL="228600" lvl="0" indent="-228600">
              <a:lnSpc>
                <a:spcPct val="120000"/>
              </a:lnSpc>
              <a:buFont typeface="+mj-lt"/>
              <a:buAutoNum type="arabicPeriod"/>
              <a:defRPr/>
            </a:pPr>
            <a:r>
              <a:rPr lang="en-CA" sz="8000" dirty="0">
                <a:solidFill>
                  <a:prstClr val="black"/>
                </a:solidFill>
              </a:rPr>
              <a:t>Government of Canada. Booklet: sexually transmitted infections [Internet]. Canada: Government of Canada; 2022 [cited 2022 August 26]. Available from: </a:t>
            </a:r>
            <a:r>
              <a:rPr lang="en-CA" sz="8000" dirty="0">
                <a:solidFill>
                  <a:srgbClr val="0563C1"/>
                </a:solidFill>
                <a:hlinkClick r:id="rId3"/>
              </a:rPr>
              <a:t>https://www.canada.ca/en/public-health/services/publications/diseases-conditions/booklet-sexually-transmitted-infections</a:t>
            </a:r>
            <a:r>
              <a:rPr lang="en-CA" sz="8000" dirty="0">
                <a:solidFill>
                  <a:prstClr val="black"/>
                </a:solidFill>
              </a:rPr>
              <a:t>.</a:t>
            </a:r>
            <a:r>
              <a:rPr kumimoji="0" lang="en-CA" sz="8000" b="0" i="0" u="none" strike="noStrike" kern="1200" cap="none" spc="0" normalizeH="0" baseline="0" noProof="0" dirty="0">
                <a:ln>
                  <a:noFill/>
                </a:ln>
                <a:solidFill>
                  <a:srgbClr val="0563C1"/>
                </a:solidFill>
                <a:effectLst/>
                <a:uLnTx/>
                <a:uFillTx/>
                <a:hlinkClick r:id="rId3"/>
              </a:rPr>
              <a:t>.html</a:t>
            </a:r>
            <a:endParaRPr kumimoji="0" lang="en-CA" sz="8000" b="0" i="0" u="none" strike="noStrike" kern="120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9889266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1557</TotalTime>
  <Words>15035</Words>
  <Application>Microsoft Office PowerPoint</Application>
  <PresentationFormat>Widescreen</PresentationFormat>
  <Paragraphs>1480</Paragraphs>
  <Slides>130</Slides>
  <Notes>68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130</vt:i4>
      </vt:variant>
    </vt:vector>
  </HeadingPairs>
  <TitlesOfParts>
    <vt:vector size="138" baseType="lpstr">
      <vt:lpstr>Arial</vt:lpstr>
      <vt:lpstr>Calibri</vt:lpstr>
      <vt:lpstr>Courier New</vt:lpstr>
      <vt:lpstr>Montserrat</vt:lpstr>
      <vt:lpstr>Open Sans</vt:lpstr>
      <vt:lpstr>Symbol</vt:lpstr>
      <vt:lpstr>Times New Roman</vt:lpstr>
      <vt:lpstr>Office Theme</vt:lpstr>
      <vt:lpstr>Diversity and inclusion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Puberty review</vt:lpstr>
      <vt:lpstr>PowerPoint Presentation</vt:lpstr>
      <vt:lpstr>Changes during puberty</vt:lpstr>
      <vt:lpstr>PowerPoint Presentation</vt:lpstr>
      <vt:lpstr>PowerPoint Presentation</vt:lpstr>
      <vt:lpstr>People with a vagina</vt:lpstr>
      <vt:lpstr>Menstrual Cycle</vt:lpstr>
      <vt:lpstr>People with a penis</vt:lpstr>
      <vt:lpstr>PowerPoint Presentation</vt:lpstr>
      <vt:lpstr>PowerPoint Presentation</vt:lpstr>
      <vt:lpstr>PowerPoint Presentation</vt:lpstr>
      <vt:lpstr>Healthy relationships</vt:lpstr>
      <vt:lpstr>PowerPoint Presentation</vt:lpstr>
      <vt:lpstr>PowerPoint Presentation</vt:lpstr>
      <vt:lpstr>Communication is key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Contraception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Contraceptive methods</vt:lpstr>
      <vt:lpstr>PowerPoint Presentation</vt:lpstr>
      <vt:lpstr>Hormonal methods The pill, patch, and ring</vt:lpstr>
      <vt:lpstr>Hormonal methods Depo-Provera injection</vt:lpstr>
      <vt:lpstr>Hormonal methods IUC and implant</vt:lpstr>
      <vt:lpstr>Emergency contraception</vt:lpstr>
      <vt:lpstr>Non-hormonal barrier methods External condom and internal condom</vt:lpstr>
      <vt:lpstr>PowerPoint Presentation</vt:lpstr>
      <vt:lpstr>PowerPoint Presentation</vt:lpstr>
      <vt:lpstr>Steps for condom use</vt:lpstr>
      <vt:lpstr>PowerPoint Presentation</vt:lpstr>
      <vt:lpstr>PowerPoint Presentation</vt:lpstr>
      <vt:lpstr>Sexually Transmitted and Blood-borne Infections</vt:lpstr>
      <vt:lpstr>PowerPoint Presentation</vt:lpstr>
      <vt:lpstr>Types of STBBIs</vt:lpstr>
      <vt:lpstr>PowerPoint Presentation</vt:lpstr>
      <vt:lpstr>Quick test clinics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STBBI trivia game</vt:lpstr>
      <vt:lpstr>Safety first</vt:lpstr>
      <vt:lpstr>Question 1</vt:lpstr>
      <vt:lpstr>Answer</vt:lpstr>
      <vt:lpstr>Question 2</vt:lpstr>
      <vt:lpstr>Answer</vt:lpstr>
      <vt:lpstr>Question 3</vt:lpstr>
      <vt:lpstr>Answer</vt:lpstr>
      <vt:lpstr>Question 4</vt:lpstr>
      <vt:lpstr>Answer</vt:lpstr>
      <vt:lpstr>Question 5</vt:lpstr>
      <vt:lpstr>Answer</vt:lpstr>
      <vt:lpstr>To share or not to share</vt:lpstr>
      <vt:lpstr>Question 1</vt:lpstr>
      <vt:lpstr>Answer</vt:lpstr>
      <vt:lpstr>Question 2</vt:lpstr>
      <vt:lpstr>Answer</vt:lpstr>
      <vt:lpstr>Question 3</vt:lpstr>
      <vt:lpstr>Answer</vt:lpstr>
      <vt:lpstr>Question 5</vt:lpstr>
      <vt:lpstr>Answer</vt:lpstr>
      <vt:lpstr>Question 5</vt:lpstr>
      <vt:lpstr>Answer</vt:lpstr>
      <vt:lpstr>Miscellaneous</vt:lpstr>
      <vt:lpstr>Question 1</vt:lpstr>
      <vt:lpstr>Answer</vt:lpstr>
      <vt:lpstr>Question 2</vt:lpstr>
      <vt:lpstr>Answer</vt:lpstr>
      <vt:lpstr>Question 2</vt:lpstr>
      <vt:lpstr>Answer</vt:lpstr>
      <vt:lpstr>Question 4</vt:lpstr>
      <vt:lpstr>Answer</vt:lpstr>
      <vt:lpstr>Question 5</vt:lpstr>
      <vt:lpstr>Answer</vt:lpstr>
      <vt:lpstr>What’s up with that?</vt:lpstr>
      <vt:lpstr>Question 1</vt:lpstr>
      <vt:lpstr>Answer</vt:lpstr>
      <vt:lpstr>Question 2</vt:lpstr>
      <vt:lpstr>Answer</vt:lpstr>
      <vt:lpstr>Question 3</vt:lpstr>
      <vt:lpstr>Answer</vt:lpstr>
      <vt:lpstr>Question 4</vt:lpstr>
      <vt:lpstr>Answer</vt:lpstr>
      <vt:lpstr>Question 5</vt:lpstr>
      <vt:lpstr>Answer</vt:lpstr>
      <vt:lpstr>End result</vt:lpstr>
      <vt:lpstr>Question 1</vt:lpstr>
      <vt:lpstr>Answer</vt:lpstr>
      <vt:lpstr>Question 2</vt:lpstr>
      <vt:lpstr>Answer</vt:lpstr>
      <vt:lpstr>Question 3</vt:lpstr>
      <vt:lpstr>Answer</vt:lpstr>
      <vt:lpstr>Question 4</vt:lpstr>
      <vt:lpstr>Answer</vt:lpstr>
      <vt:lpstr>Question 5</vt:lpstr>
      <vt:lpstr>Answer</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Diversity and Inclusion</dc:title>
  <dc:creator>Hart Sara</dc:creator>
  <cp:lastModifiedBy>Jessica Vance</cp:lastModifiedBy>
  <cp:revision>37</cp:revision>
  <dcterms:created xsi:type="dcterms:W3CDTF">2024-06-07T19:06:05Z</dcterms:created>
  <dcterms:modified xsi:type="dcterms:W3CDTF">2024-09-27T15:12:07Z</dcterms:modified>
</cp:coreProperties>
</file>